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slides/slide25.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s/slide23.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26.xml" ContentType="application/vnd.openxmlformats-officedocument.presentationml.slide+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s/slide24.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theme/theme1.xml" ContentType="application/vnd.openxmlformats-officedocument.them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79" r:id="rId3"/>
    <p:sldId id="275" r:id="rId4"/>
    <p:sldId id="276" r:id="rId5"/>
    <p:sldId id="277" r:id="rId6"/>
    <p:sldId id="278" r:id="rId7"/>
    <p:sldId id="280" r:id="rId8"/>
    <p:sldId id="257" r:id="rId9"/>
    <p:sldId id="258" r:id="rId10"/>
    <p:sldId id="259" r:id="rId11"/>
    <p:sldId id="260" r:id="rId12"/>
    <p:sldId id="261" r:id="rId13"/>
    <p:sldId id="262" r:id="rId14"/>
    <p:sldId id="263" r:id="rId15"/>
    <p:sldId id="267" r:id="rId16"/>
    <p:sldId id="264" r:id="rId17"/>
    <p:sldId id="265" r:id="rId18"/>
    <p:sldId id="266" r:id="rId19"/>
    <p:sldId id="268" r:id="rId20"/>
    <p:sldId id="269" r:id="rId21"/>
    <p:sldId id="270" r:id="rId22"/>
    <p:sldId id="271" r:id="rId23"/>
    <p:sldId id="272" r:id="rId24"/>
    <p:sldId id="273" r:id="rId25"/>
    <p:sldId id="274" r:id="rId26"/>
    <p:sldId id="281"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00" d="100"/>
          <a:sy n="100" d="100"/>
        </p:scale>
        <p:origin x="-1128"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30FB538-AA05-E447-8DED-D22197438D49}" type="datetimeFigureOut">
              <a:rPr lang="en-US" smtClean="0"/>
              <a:pPr/>
              <a:t>4/25/14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DEB48DA-DB1A-834F-BEC9-5B3B01196214}"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0FB538-AA05-E447-8DED-D22197438D49}" type="datetimeFigureOut">
              <a:rPr lang="en-US" smtClean="0"/>
              <a:pPr/>
              <a:t>4/25/14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EB48DA-DB1A-834F-BEC9-5B3B0119621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DEB48DA-DB1A-834F-BEC9-5B3B01196214}"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0FB538-AA05-E447-8DED-D22197438D49}" type="datetimeFigureOut">
              <a:rPr lang="en-US" smtClean="0"/>
              <a:pPr/>
              <a:t>4/25/14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30FB538-AA05-E447-8DED-D22197438D49}" type="datetimeFigureOut">
              <a:rPr lang="en-US" smtClean="0"/>
              <a:pPr/>
              <a:t>4/25/14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DEB48DA-DB1A-834F-BEC9-5B3B01196214}"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D30FB538-AA05-E447-8DED-D22197438D49}" type="datetimeFigureOut">
              <a:rPr lang="en-US" smtClean="0"/>
              <a:pPr/>
              <a:t>4/25/14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DEB48DA-DB1A-834F-BEC9-5B3B01196214}"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30FB538-AA05-E447-8DED-D22197438D49}" type="datetimeFigureOut">
              <a:rPr lang="en-US" smtClean="0"/>
              <a:pPr/>
              <a:t>4/25/14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EB48DA-DB1A-834F-BEC9-5B3B01196214}"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30FB538-AA05-E447-8DED-D22197438D49}" type="datetimeFigureOut">
              <a:rPr lang="en-US" smtClean="0"/>
              <a:pPr/>
              <a:t>4/25/14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DEB48DA-DB1A-834F-BEC9-5B3B01196214}"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30FB538-AA05-E447-8DED-D22197438D49}" type="datetimeFigureOut">
              <a:rPr lang="en-US" smtClean="0"/>
              <a:pPr/>
              <a:t>4/25/14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DEB48DA-DB1A-834F-BEC9-5B3B011962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30FB538-AA05-E447-8DED-D22197438D49}" type="datetimeFigureOut">
              <a:rPr lang="en-US" smtClean="0"/>
              <a:pPr/>
              <a:t>4/25/14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DEB48DA-DB1A-834F-BEC9-5B3B011962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DEB48DA-DB1A-834F-BEC9-5B3B01196214}"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D30FB538-AA05-E447-8DED-D22197438D49}" type="datetimeFigureOut">
              <a:rPr lang="en-US" smtClean="0"/>
              <a:pPr/>
              <a:t>4/25/14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DEB48DA-DB1A-834F-BEC9-5B3B01196214}"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30FB538-AA05-E447-8DED-D22197438D49}" type="datetimeFigureOut">
              <a:rPr lang="en-US" smtClean="0"/>
              <a:pPr/>
              <a:t>4/25/14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30FB538-AA05-E447-8DED-D22197438D49}" type="datetimeFigureOut">
              <a:rPr lang="en-US" smtClean="0"/>
              <a:pPr/>
              <a:t>4/25/14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DEB48DA-DB1A-834F-BEC9-5B3B01196214}"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The key to a long, healthy singing career </a:t>
            </a:r>
            <a:endParaRPr lang="en-US" dirty="0"/>
          </a:p>
        </p:txBody>
      </p:sp>
      <p:sp>
        <p:nvSpPr>
          <p:cNvPr id="2" name="Title 1"/>
          <p:cNvSpPr>
            <a:spLocks noGrp="1"/>
          </p:cNvSpPr>
          <p:nvPr>
            <p:ph type="ctrTitle"/>
          </p:nvPr>
        </p:nvSpPr>
        <p:spPr/>
        <p:txBody>
          <a:bodyPr/>
          <a:lstStyle/>
          <a:p>
            <a:r>
              <a:rPr lang="en-US" dirty="0" smtClean="0"/>
              <a:t>Vocal Health and </a:t>
            </a:r>
            <a:r>
              <a:rPr lang="en-US" dirty="0" smtClean="0"/>
              <a:t>Hygiene</a:t>
            </a:r>
            <a:br>
              <a:rPr lang="en-US" dirty="0" smtClean="0"/>
            </a:br>
            <a:r>
              <a:rPr lang="en-US" dirty="0" smtClean="0"/>
              <a:t>and </a:t>
            </a:r>
            <a:r>
              <a:rPr lang="en-US" smtClean="0"/>
              <a:t>the Musician</a:t>
            </a:r>
            <a:r>
              <a:rPr lang="en-US" smtClean="0"/>
              <a:t>	</a:t>
            </a:r>
            <a:r>
              <a:rPr lang="en-US" dirty="0" smtClean="0"/>
              <a: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Dry Air</a:t>
            </a:r>
            <a:endParaRPr lang="en-US" dirty="0"/>
          </a:p>
        </p:txBody>
      </p:sp>
      <p:sp>
        <p:nvSpPr>
          <p:cNvPr id="3" name="Content Placeholder 2"/>
          <p:cNvSpPr>
            <a:spLocks noGrp="1"/>
          </p:cNvSpPr>
          <p:nvPr>
            <p:ph sz="quarter" idx="1"/>
          </p:nvPr>
        </p:nvSpPr>
        <p:spPr/>
        <p:txBody>
          <a:bodyPr>
            <a:normAutofit/>
          </a:bodyPr>
          <a:lstStyle/>
          <a:p>
            <a:r>
              <a:rPr lang="en-US" dirty="0" smtClean="0"/>
              <a:t>Dry air can have a negative impact on the hydration of the vocal folds.</a:t>
            </a:r>
          </a:p>
          <a:p>
            <a:r>
              <a:rPr lang="en-US" dirty="0" smtClean="0"/>
              <a:t>Causes include: gas </a:t>
            </a:r>
            <a:r>
              <a:rPr lang="en-US" dirty="0"/>
              <a:t>furnaces, air conditioners, and climates with a low amount of moisture in the </a:t>
            </a:r>
            <a:r>
              <a:rPr lang="en-US" dirty="0" smtClean="0"/>
              <a:t>air.</a:t>
            </a:r>
          </a:p>
          <a:p>
            <a:r>
              <a:rPr lang="en-US" dirty="0" smtClean="0"/>
              <a:t>Using </a:t>
            </a:r>
            <a:r>
              <a:rPr lang="en-US" dirty="0"/>
              <a:t>a</a:t>
            </a:r>
            <a:r>
              <a:rPr lang="en-US" dirty="0" smtClean="0"/>
              <a:t> COOL AIR humidifier </a:t>
            </a:r>
            <a:r>
              <a:rPr lang="en-US" dirty="0"/>
              <a:t>at night can compensate for the dryness.</a:t>
            </a:r>
            <a:r>
              <a:rPr lang="en-US" dirty="0" smtClean="0"/>
              <a:t>	</a:t>
            </a:r>
          </a:p>
          <a:p>
            <a:r>
              <a:rPr lang="en-US" dirty="0" smtClean="0"/>
              <a:t>Warm air humidifiers have more bacteria growth</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Throat Clearing and Harsh Coughing</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Throat </a:t>
            </a:r>
            <a:r>
              <a:rPr lang="en-US" dirty="0"/>
              <a:t>clearing and harsh coughing are traumatic to the vocal cords and should be reduced as much as possible.</a:t>
            </a:r>
            <a:r>
              <a:rPr lang="en-US" dirty="0" smtClean="0"/>
              <a:t> </a:t>
            </a:r>
          </a:p>
          <a:p>
            <a:r>
              <a:rPr lang="en-US" dirty="0" smtClean="0"/>
              <a:t>Causes include: thick </a:t>
            </a:r>
            <a:r>
              <a:rPr lang="en-US" dirty="0"/>
              <a:t>mucus (due to dry vocal folds) or too much mucus (as with a cold) on or below the vocal folds.</a:t>
            </a:r>
            <a:r>
              <a:rPr lang="en-US" dirty="0" smtClean="0"/>
              <a:t> </a:t>
            </a:r>
          </a:p>
          <a:p>
            <a:r>
              <a:rPr lang="en-US" dirty="0" smtClean="0"/>
              <a:t>Cures: The </a:t>
            </a:r>
            <a:r>
              <a:rPr lang="en-US" dirty="0"/>
              <a:t>safest and most efficient way to clear mucus is by using a gentle, breathy productive cough where there is high airflow with little sound</a:t>
            </a:r>
            <a:r>
              <a:rPr lang="en-US" dirty="0" smtClean="0"/>
              <a:t>.</a:t>
            </a:r>
          </a:p>
          <a:p>
            <a:r>
              <a:rPr lang="en-US" dirty="0" smtClean="0"/>
              <a:t>This </a:t>
            </a:r>
            <a:r>
              <a:rPr lang="en-US" dirty="0"/>
              <a:t>can be achieved by using the following strategy: take in as deep a breath as possible, momentarily hold your breath, and produce a sharp, silent “H” sound while you expel the air.</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Antihistamines: Antihistamines are</a:t>
            </a:r>
            <a:r>
              <a:rPr lang="en-US" dirty="0" smtClean="0"/>
              <a:t> often prescribed </a:t>
            </a:r>
            <a:r>
              <a:rPr lang="en-US" dirty="0"/>
              <a:t>to treat </a:t>
            </a:r>
            <a:r>
              <a:rPr lang="en-US" dirty="0" smtClean="0"/>
              <a:t>allergies. </a:t>
            </a:r>
            <a:r>
              <a:rPr lang="en-US" dirty="0"/>
              <a:t>Antihistamines should rarely be used because they tend to cause dryness.</a:t>
            </a:r>
            <a:r>
              <a:rPr lang="en-US" dirty="0" smtClean="0"/>
              <a:t> </a:t>
            </a:r>
          </a:p>
          <a:p>
            <a:r>
              <a:rPr lang="en-US" dirty="0" smtClean="0"/>
              <a:t>Alternative: Prescription </a:t>
            </a:r>
            <a:r>
              <a:rPr lang="en-US" dirty="0"/>
              <a:t>nasal steroid sprays such as </a:t>
            </a:r>
            <a:r>
              <a:rPr lang="en-US" dirty="0" smtClean="0"/>
              <a:t>Nasacort, </a:t>
            </a:r>
            <a:r>
              <a:rPr lang="en-US" dirty="0" err="1" smtClean="0"/>
              <a:t>Nasonex</a:t>
            </a:r>
            <a:r>
              <a:rPr lang="en-US" dirty="0" smtClean="0"/>
              <a:t>, </a:t>
            </a:r>
            <a:r>
              <a:rPr lang="en-US" dirty="0" err="1" smtClean="0"/>
              <a:t>Flonase</a:t>
            </a:r>
            <a:r>
              <a:rPr lang="en-US" dirty="0" smtClean="0"/>
              <a:t>, </a:t>
            </a:r>
            <a:r>
              <a:rPr lang="en-US" dirty="0"/>
              <a:t>etc. will often relieve the symptoms of nasal allergy without the drying side effects of antihistamines</a:t>
            </a:r>
            <a:r>
              <a:rPr lang="en-US" dirty="0" smtClean="0"/>
              <a:t>.</a:t>
            </a:r>
          </a:p>
          <a:p>
            <a:r>
              <a:rPr lang="en-US" dirty="0" smtClean="0"/>
              <a:t>Analgesics</a:t>
            </a:r>
            <a:r>
              <a:rPr lang="en-US" dirty="0"/>
              <a:t>: Aspirin products and non-steroidal anti-inflammatory drugs (ibuprofen) should be used with caution as they cause platelet dysfunction and this may predispose to bleeding. </a:t>
            </a:r>
            <a:r>
              <a:rPr lang="en-US" dirty="0" smtClean="0"/>
              <a:t>Tylenol</a:t>
            </a:r>
            <a:r>
              <a:rPr lang="en-US" baseline="30000" dirty="0"/>
              <a:t> </a:t>
            </a:r>
            <a:r>
              <a:rPr lang="en-US" dirty="0" smtClean="0"/>
              <a:t>is </a:t>
            </a:r>
            <a:r>
              <a:rPr lang="en-US" dirty="0"/>
              <a:t>the best substitute for pain relief.	</a:t>
            </a:r>
          </a:p>
          <a:p>
            <a:endParaRPr lang="en-US" b="1" i="1" baseline="30000"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err="1"/>
              <a:t>Mucolytic</a:t>
            </a:r>
            <a:r>
              <a:rPr lang="en-US" dirty="0"/>
              <a:t> Agents:</a:t>
            </a:r>
            <a:r>
              <a:rPr lang="en-US" dirty="0" smtClean="0"/>
              <a:t> long</a:t>
            </a:r>
            <a:r>
              <a:rPr lang="en-US" dirty="0"/>
              <a:t>-acting </a:t>
            </a:r>
            <a:r>
              <a:rPr lang="en-US" dirty="0" err="1" smtClean="0"/>
              <a:t>guaifenesin</a:t>
            </a:r>
            <a:r>
              <a:rPr lang="en-US" dirty="0" smtClean="0"/>
              <a:t> is often used </a:t>
            </a:r>
            <a:r>
              <a:rPr lang="en-US" dirty="0"/>
              <a:t>to help liquefy viscous mucus and increase the output of thin respiratory tract secretions. Drugs, such as </a:t>
            </a:r>
            <a:r>
              <a:rPr lang="en-US" dirty="0" err="1" smtClean="0"/>
              <a:t>Mucinex</a:t>
            </a:r>
            <a:r>
              <a:rPr lang="en-US" dirty="0" smtClean="0"/>
              <a:t>, </a:t>
            </a:r>
            <a:r>
              <a:rPr lang="en-US" dirty="0"/>
              <a:t>may be helpful for singers who complain of thick secretions, frequent throat clearing, or postnasal drip.</a:t>
            </a:r>
            <a:r>
              <a:rPr lang="en-US" dirty="0" smtClean="0"/>
              <a:t> </a:t>
            </a:r>
            <a:r>
              <a:rPr lang="en-US" dirty="0" err="1" smtClean="0"/>
              <a:t>Mucolytic</a:t>
            </a:r>
            <a:r>
              <a:rPr lang="en-US" dirty="0" smtClean="0"/>
              <a:t> </a:t>
            </a:r>
            <a:r>
              <a:rPr lang="en-US" dirty="0"/>
              <a:t>agents need to be used with a lot of water through the day, to be effective</a:t>
            </a:r>
            <a:r>
              <a:rPr lang="en-US" dirty="0" smtClean="0"/>
              <a:t>.</a:t>
            </a:r>
          </a:p>
          <a:p>
            <a:r>
              <a:rPr lang="en-US" dirty="0" smtClean="0"/>
              <a:t>Local </a:t>
            </a:r>
            <a:r>
              <a:rPr lang="en-US" dirty="0"/>
              <a:t>Anesthetics: Avoid the use of over-the-counter local anesthetic preparations for the throat. Singing under their influence is like trying to play the piano with gloves on.</a:t>
            </a:r>
            <a:r>
              <a:rPr lang="en-US" dirty="0" smtClean="0"/>
              <a:t>	</a:t>
            </a:r>
          </a:p>
          <a:p>
            <a:r>
              <a:rPr lang="en-US" dirty="0"/>
              <a:t>Progesterone: Question the use of progesterone-dominant birth control pills. They may cause </a:t>
            </a:r>
            <a:r>
              <a:rPr lang="en-US" dirty="0" err="1"/>
              <a:t>virilization</a:t>
            </a:r>
            <a:r>
              <a:rPr lang="en-US" dirty="0"/>
              <a:t> of the female larynx and a loss in the upper vocal range. There may be no other alternative for your individual </a:t>
            </a:r>
            <a:r>
              <a:rPr lang="en-US" dirty="0" smtClean="0"/>
              <a:t>situation. </a:t>
            </a:r>
            <a:r>
              <a:rPr lang="en-US" dirty="0"/>
              <a:t>C</a:t>
            </a:r>
            <a:r>
              <a:rPr lang="en-US" dirty="0" smtClean="0"/>
              <a:t>onsult </a:t>
            </a:r>
            <a:r>
              <a:rPr lang="en-US" dirty="0"/>
              <a:t>your gynecologist</a:t>
            </a: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Reflux Disease</a:t>
            </a:r>
            <a:endParaRPr lang="en-US" dirty="0"/>
          </a:p>
        </p:txBody>
      </p:sp>
      <p:sp>
        <p:nvSpPr>
          <p:cNvPr id="3" name="Content Placeholder 2"/>
          <p:cNvSpPr>
            <a:spLocks noGrp="1"/>
          </p:cNvSpPr>
          <p:nvPr>
            <p:ph sz="quarter" idx="1"/>
          </p:nvPr>
        </p:nvSpPr>
        <p:spPr/>
        <p:txBody>
          <a:bodyPr/>
          <a:lstStyle/>
          <a:p>
            <a:r>
              <a:rPr lang="en-US" dirty="0"/>
              <a:t>The term REFLUX means “a backward or return flow,” and refers to the backward flow of stomach contents up through the sphincters and into the esophagus or throat.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LPRD</a:t>
            </a:r>
            <a:endParaRPr lang="en-US" dirty="0"/>
          </a:p>
        </p:txBody>
      </p:sp>
      <p:sp>
        <p:nvSpPr>
          <p:cNvPr id="3" name="Content Placeholder 2"/>
          <p:cNvSpPr>
            <a:spLocks noGrp="1"/>
          </p:cNvSpPr>
          <p:nvPr>
            <p:ph sz="quarter" idx="1"/>
          </p:nvPr>
        </p:nvSpPr>
        <p:spPr/>
        <p:txBody>
          <a:bodyPr>
            <a:normAutofit/>
          </a:bodyPr>
          <a:lstStyle/>
          <a:p>
            <a:r>
              <a:rPr lang="en-US" dirty="0"/>
              <a:t>If the reflux makes it all the way up through the upper sphincter and into the back of the throat, it is called LPRD or </a:t>
            </a:r>
            <a:r>
              <a:rPr lang="en-US" dirty="0" err="1"/>
              <a:t>Laryngopharyngeal</a:t>
            </a:r>
            <a:r>
              <a:rPr lang="en-US" dirty="0"/>
              <a:t> Reflux Disease.</a:t>
            </a:r>
            <a:r>
              <a:rPr lang="en-US" dirty="0" smtClean="0"/>
              <a:t> </a:t>
            </a:r>
          </a:p>
          <a:p>
            <a:r>
              <a:rPr lang="en-US" dirty="0" smtClean="0"/>
              <a:t>The </a:t>
            </a:r>
            <a:r>
              <a:rPr lang="en-US" dirty="0"/>
              <a:t>structures in the throat (pharynx, larynx, vocal folds and the lungs) are extremely sensitive to stomach acid, so smaller amounts of reflux </a:t>
            </a:r>
            <a:r>
              <a:rPr lang="en-US" dirty="0" smtClean="0"/>
              <a:t>releasing into </a:t>
            </a:r>
            <a:r>
              <a:rPr lang="en-US" dirty="0"/>
              <a:t>these areas can result in much more damage.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GERD</a:t>
            </a:r>
            <a:endParaRPr lang="en-US" dirty="0"/>
          </a:p>
        </p:txBody>
      </p:sp>
      <p:sp>
        <p:nvSpPr>
          <p:cNvPr id="3" name="Content Placeholder 2"/>
          <p:cNvSpPr>
            <a:spLocks noGrp="1"/>
          </p:cNvSpPr>
          <p:nvPr>
            <p:ph sz="quarter" idx="1"/>
          </p:nvPr>
        </p:nvSpPr>
        <p:spPr/>
        <p:txBody>
          <a:bodyPr/>
          <a:lstStyle/>
          <a:p>
            <a:r>
              <a:rPr lang="en-US" dirty="0"/>
              <a:t>Some people have an abnormal amount of reflux of stomach acid that goes up through the lower sphincter and into the esophagus. This is referred to as GERD or </a:t>
            </a:r>
            <a:r>
              <a:rPr lang="en-US" dirty="0" err="1"/>
              <a:t>Gastroesophageal</a:t>
            </a:r>
            <a:r>
              <a:rPr lang="en-US" dirty="0"/>
              <a:t> Reflux Disease. </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Don’t I have Heartburn or Stomach Problems?</a:t>
            </a:r>
            <a:endParaRPr lang="en-US" dirty="0"/>
          </a:p>
        </p:txBody>
      </p:sp>
      <p:sp>
        <p:nvSpPr>
          <p:cNvPr id="3" name="Content Placeholder 2"/>
          <p:cNvSpPr>
            <a:spLocks noGrp="1"/>
          </p:cNvSpPr>
          <p:nvPr>
            <p:ph sz="quarter" idx="1"/>
          </p:nvPr>
        </p:nvSpPr>
        <p:spPr/>
        <p:txBody>
          <a:bodyPr>
            <a:normAutofit/>
          </a:bodyPr>
          <a:lstStyle/>
          <a:p>
            <a:r>
              <a:rPr lang="en-US" dirty="0" smtClean="0"/>
              <a:t>This </a:t>
            </a:r>
            <a:r>
              <a:rPr lang="en-US" dirty="0"/>
              <a:t>is a question that is often asked by patients with LPRD. The fact is that very few patients with LPRD experience significant heartburn.</a:t>
            </a:r>
            <a:r>
              <a:rPr lang="en-US" dirty="0" smtClean="0"/>
              <a:t> </a:t>
            </a:r>
          </a:p>
          <a:p>
            <a:r>
              <a:rPr lang="en-US" dirty="0" smtClean="0"/>
              <a:t>Heartburn </a:t>
            </a:r>
            <a:r>
              <a:rPr lang="en-US" dirty="0"/>
              <a:t>occurs when the tissue in the esophagus become irritated.</a:t>
            </a:r>
            <a:r>
              <a:rPr lang="en-US" dirty="0" smtClean="0"/>
              <a:t> </a:t>
            </a:r>
          </a:p>
          <a:p>
            <a:r>
              <a:rPr lang="en-US" dirty="0" smtClean="0"/>
              <a:t>Most </a:t>
            </a:r>
            <a:r>
              <a:rPr lang="en-US" dirty="0"/>
              <a:t>of the reflux events that can damage the throat happen without the patient ever knowing that they are occurring.</a:t>
            </a:r>
            <a:r>
              <a:rPr lang="en-US" b="1" dirty="0"/>
              <a:t>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Symptoms of LPRD:</a:t>
            </a:r>
            <a:endParaRPr lang="en-US" dirty="0"/>
          </a:p>
        </p:txBody>
      </p:sp>
      <p:sp>
        <p:nvSpPr>
          <p:cNvPr id="3" name="Content Placeholder 2"/>
          <p:cNvSpPr>
            <a:spLocks noGrp="1"/>
          </p:cNvSpPr>
          <p:nvPr>
            <p:ph sz="quarter" idx="1"/>
          </p:nvPr>
        </p:nvSpPr>
        <p:spPr/>
        <p:txBody>
          <a:bodyPr/>
          <a:lstStyle/>
          <a:p>
            <a:r>
              <a:rPr lang="en-US" dirty="0" smtClean="0"/>
              <a:t>Hoarseness</a:t>
            </a:r>
            <a:r>
              <a:rPr lang="en-US" dirty="0"/>
              <a:t>, chronic (ongoing) cough, frequent throat clearing, pain or sensation in throat, feeling of lump in throat, problems while swallowing, bad/bitter taste in mouth (especially in the morning), asthma-like symptoms, referred ear pain, post-nasal drip, singing difficulties (especially with high notes).</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Medications for LPRD:</a:t>
            </a:r>
            <a:endParaRPr lang="en-US" dirty="0"/>
          </a:p>
        </p:txBody>
      </p:sp>
      <p:sp>
        <p:nvSpPr>
          <p:cNvPr id="3" name="Content Placeholder 2"/>
          <p:cNvSpPr>
            <a:spLocks noGrp="1"/>
          </p:cNvSpPr>
          <p:nvPr>
            <p:ph sz="quarter" idx="1"/>
          </p:nvPr>
        </p:nvSpPr>
        <p:spPr/>
        <p:txBody>
          <a:bodyPr/>
          <a:lstStyle/>
          <a:p>
            <a:r>
              <a:rPr lang="en-US" dirty="0" smtClean="0"/>
              <a:t>The </a:t>
            </a:r>
            <a:r>
              <a:rPr lang="en-US" dirty="0"/>
              <a:t>most effective treatment for LPRD may be drugs in the class known as proton pump inhibitors.</a:t>
            </a:r>
            <a:r>
              <a:rPr lang="en-US" dirty="0" smtClean="0"/>
              <a:t> </a:t>
            </a:r>
          </a:p>
          <a:p>
            <a:r>
              <a:rPr lang="en-US" dirty="0" smtClean="0"/>
              <a:t>Included </a:t>
            </a:r>
            <a:r>
              <a:rPr lang="en-US" dirty="0"/>
              <a:t>in this group are </a:t>
            </a:r>
            <a:r>
              <a:rPr lang="en-US" dirty="0" err="1" smtClean="0"/>
              <a:t>Prilosec</a:t>
            </a:r>
            <a:r>
              <a:rPr lang="en-US" dirty="0" smtClean="0"/>
              <a:t>, </a:t>
            </a:r>
            <a:r>
              <a:rPr lang="en-US" dirty="0" err="1" smtClean="0"/>
              <a:t>Prevacid</a:t>
            </a:r>
            <a:r>
              <a:rPr lang="en-US" dirty="0" smtClean="0"/>
              <a:t>, </a:t>
            </a:r>
            <a:r>
              <a:rPr lang="en-US" dirty="0" err="1" smtClean="0"/>
              <a:t>Protonix</a:t>
            </a:r>
            <a:r>
              <a:rPr lang="en-US" dirty="0" smtClean="0"/>
              <a:t>, </a:t>
            </a:r>
            <a:r>
              <a:rPr lang="en-US" dirty="0" err="1" smtClean="0"/>
              <a:t>Aciphex</a:t>
            </a:r>
            <a:r>
              <a:rPr lang="en-US" dirty="0" smtClean="0"/>
              <a:t> </a:t>
            </a:r>
            <a:r>
              <a:rPr lang="en-US" dirty="0"/>
              <a:t>or</a:t>
            </a:r>
            <a:r>
              <a:rPr lang="en-US" dirty="0" smtClean="0"/>
              <a:t> </a:t>
            </a:r>
            <a:r>
              <a:rPr lang="en-US" dirty="0" err="1" smtClean="0"/>
              <a:t>Nexium</a:t>
            </a:r>
            <a:r>
              <a:rPr lang="en-US"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Healthy Musician</a:t>
            </a:r>
            <a:endParaRPr lang="en-US" dirty="0"/>
          </a:p>
        </p:txBody>
      </p:sp>
      <p:sp>
        <p:nvSpPr>
          <p:cNvPr id="3" name="Content Placeholder 2"/>
          <p:cNvSpPr>
            <a:spLocks noGrp="1"/>
          </p:cNvSpPr>
          <p:nvPr>
            <p:ph sz="quarter" idx="1"/>
          </p:nvPr>
        </p:nvSpPr>
        <p:spPr/>
        <p:txBody>
          <a:bodyPr/>
          <a:lstStyle/>
          <a:p>
            <a:r>
              <a:rPr lang="en-US" dirty="0"/>
              <a:t>Good health and healthy behaviors are important to all musicians, regardless of instrument or area of specialization. </a:t>
            </a:r>
          </a:p>
          <a:p>
            <a:r>
              <a:rPr lang="en-US" dirty="0"/>
              <a:t>Vocal health is important, too. As current music students and future music professionals, you not only use your voice to speak, but now or sometime down the road, you may find yourself engaged with the singing voice in your role as a conductor, coach, teacher, recording engineer, researcher, therapist, or other music professional. </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49621961"/>
      </p:ext>
    </p:extLst>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Destructive Behaviors</a:t>
            </a:r>
            <a:endParaRPr lang="en-US" dirty="0"/>
          </a:p>
        </p:txBody>
      </p:sp>
      <p:sp>
        <p:nvSpPr>
          <p:cNvPr id="3" name="Content Placeholder 2"/>
          <p:cNvSpPr>
            <a:spLocks noGrp="1"/>
          </p:cNvSpPr>
          <p:nvPr>
            <p:ph sz="quarter" idx="1"/>
          </p:nvPr>
        </p:nvSpPr>
        <p:spPr/>
        <p:txBody>
          <a:bodyPr>
            <a:normAutofit/>
          </a:bodyPr>
          <a:lstStyle/>
          <a:p>
            <a:r>
              <a:rPr lang="en-US" dirty="0"/>
              <a:t>Avoid smoking cigarettes. They are bad for the heart, lungs, and vocal tract.</a:t>
            </a:r>
            <a:r>
              <a:rPr lang="en-US" dirty="0" smtClean="0"/>
              <a:t> </a:t>
            </a:r>
          </a:p>
          <a:p>
            <a:r>
              <a:rPr lang="en-US" dirty="0" smtClean="0"/>
              <a:t>Also</a:t>
            </a:r>
            <a:r>
              <a:rPr lang="en-US" dirty="0"/>
              <a:t>, avoid other irritant inhalant substances and mind-altering drugs.</a:t>
            </a:r>
            <a:r>
              <a:rPr lang="en-US" dirty="0" smtClean="0"/>
              <a:t> </a:t>
            </a:r>
          </a:p>
          <a:p>
            <a:r>
              <a:rPr lang="en-US" dirty="0" smtClean="0"/>
              <a:t>Tobacco </a:t>
            </a:r>
            <a:r>
              <a:rPr lang="en-US" dirty="0"/>
              <a:t>and marijuana are irritants to the vocal tract.</a:t>
            </a:r>
            <a:r>
              <a:rPr lang="en-US" dirty="0" smtClean="0"/>
              <a:t> </a:t>
            </a:r>
          </a:p>
          <a:p>
            <a:r>
              <a:rPr lang="en-US" dirty="0" smtClean="0"/>
              <a:t>Smoking </a:t>
            </a:r>
            <a:r>
              <a:rPr lang="en-US" dirty="0"/>
              <a:t>is disastrous for the speaking and singing voice.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for a Healthy Voice</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Try </a:t>
            </a:r>
            <a:r>
              <a:rPr lang="en-US" dirty="0"/>
              <a:t>your best to maintain good general health. Get adequate rest to minimize fatigue.</a:t>
            </a:r>
            <a:r>
              <a:rPr lang="en-US" dirty="0" smtClean="0"/>
              <a:t> </a:t>
            </a:r>
          </a:p>
          <a:p>
            <a:r>
              <a:rPr lang="en-US" dirty="0" smtClean="0"/>
              <a:t>If </a:t>
            </a:r>
            <a:r>
              <a:rPr lang="en-US" dirty="0"/>
              <a:t>you do become ill, avoid "talking over your </a:t>
            </a:r>
            <a:r>
              <a:rPr lang="en-US" dirty="0" smtClean="0"/>
              <a:t>laryngitis" </a:t>
            </a:r>
            <a:r>
              <a:rPr lang="en-US" dirty="0"/>
              <a:t>- see your physician and rest your voice</a:t>
            </a:r>
            <a:r>
              <a:rPr lang="en-US" dirty="0" smtClean="0"/>
              <a:t>. </a:t>
            </a:r>
          </a:p>
          <a:p>
            <a:r>
              <a:rPr lang="en-US" dirty="0" smtClean="0"/>
              <a:t>Exercise </a:t>
            </a:r>
            <a:r>
              <a:rPr lang="en-US" dirty="0"/>
              <a:t>regularly</a:t>
            </a:r>
            <a:r>
              <a:rPr lang="en-US" dirty="0" smtClean="0"/>
              <a:t>.</a:t>
            </a:r>
          </a:p>
          <a:p>
            <a:r>
              <a:rPr lang="en-US" dirty="0" smtClean="0"/>
              <a:t>Eat </a:t>
            </a:r>
            <a:r>
              <a:rPr lang="en-US" dirty="0"/>
              <a:t>a balanced diet, including vegetables, fruit and whole </a:t>
            </a:r>
            <a:r>
              <a:rPr lang="en-US" dirty="0" smtClean="0"/>
              <a:t>grains.</a:t>
            </a:r>
            <a:endParaRPr lang="en-US" dirty="0"/>
          </a:p>
          <a:p>
            <a:r>
              <a:rPr lang="en-US" dirty="0" smtClean="0"/>
              <a:t>Maintain </a:t>
            </a:r>
            <a:r>
              <a:rPr lang="en-US" dirty="0"/>
              <a:t>body hydration; drink two quarts of water </a:t>
            </a:r>
            <a:r>
              <a:rPr lang="en-US" dirty="0" smtClean="0"/>
              <a:t>daily.</a:t>
            </a:r>
            <a:endParaRPr lang="en-US" dirty="0"/>
          </a:p>
          <a:p>
            <a:r>
              <a:rPr lang="en-US" dirty="0" smtClean="0"/>
              <a:t>Avoid </a:t>
            </a:r>
            <a:r>
              <a:rPr lang="en-US" dirty="0"/>
              <a:t>dry, artificial interior climates and breathing smoggy, polluted air.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of a Healthy Voice cont.</a:t>
            </a:r>
            <a:endParaRPr lang="en-US" dirty="0"/>
          </a:p>
        </p:txBody>
      </p:sp>
      <p:sp>
        <p:nvSpPr>
          <p:cNvPr id="3" name="Content Placeholder 2"/>
          <p:cNvSpPr>
            <a:spLocks noGrp="1"/>
          </p:cNvSpPr>
          <p:nvPr>
            <p:ph sz="quarter" idx="1"/>
          </p:nvPr>
        </p:nvSpPr>
        <p:spPr/>
        <p:txBody>
          <a:bodyPr>
            <a:normAutofit/>
          </a:bodyPr>
          <a:lstStyle/>
          <a:p>
            <a:r>
              <a:rPr lang="en-US" dirty="0"/>
              <a:t>Limit the use of your voice in high-ceilinged restaurants, noisy parties, cars and planes</a:t>
            </a:r>
            <a:r>
              <a:rPr lang="en-US" dirty="0" smtClean="0"/>
              <a:t>.</a:t>
            </a:r>
          </a:p>
          <a:p>
            <a:r>
              <a:rPr lang="en-US" dirty="0" smtClean="0"/>
              <a:t>Avoid </a:t>
            </a:r>
            <a:r>
              <a:rPr lang="en-US" dirty="0"/>
              <a:t>throat clearing and voiced </a:t>
            </a:r>
            <a:r>
              <a:rPr lang="en-US" dirty="0" smtClean="0"/>
              <a:t>coughing.</a:t>
            </a:r>
          </a:p>
          <a:p>
            <a:r>
              <a:rPr lang="en-US" dirty="0" smtClean="0"/>
              <a:t>Stop </a:t>
            </a:r>
            <a:r>
              <a:rPr lang="en-US" dirty="0"/>
              <a:t>yelling – avoid calling from room to </a:t>
            </a:r>
            <a:r>
              <a:rPr lang="en-US" dirty="0" smtClean="0"/>
              <a:t>room.</a:t>
            </a:r>
            <a:endParaRPr lang="en-US" dirty="0"/>
          </a:p>
          <a:p>
            <a:r>
              <a:rPr lang="en-US" dirty="0" smtClean="0"/>
              <a:t>Avoid </a:t>
            </a:r>
            <a:r>
              <a:rPr lang="en-US" dirty="0"/>
              <a:t>hard vocal attacks on initial vowel </a:t>
            </a:r>
            <a:r>
              <a:rPr lang="en-US" dirty="0" smtClean="0"/>
              <a:t>words.</a:t>
            </a:r>
            <a:endParaRPr lang="en-US" dirty="0"/>
          </a:p>
          <a:p>
            <a:r>
              <a:rPr lang="en-US" dirty="0" smtClean="0"/>
              <a:t>Use </a:t>
            </a:r>
            <a:r>
              <a:rPr lang="en-US" dirty="0"/>
              <a:t>the pitch level in the same range where you say, "Umm-hmm?"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Requirements of a Healthy Voice cont.</a:t>
            </a:r>
          </a:p>
        </p:txBody>
      </p:sp>
      <p:sp>
        <p:nvSpPr>
          <p:cNvPr id="3" name="Content Placeholder 2"/>
          <p:cNvSpPr>
            <a:spLocks noGrp="1"/>
          </p:cNvSpPr>
          <p:nvPr>
            <p:ph sz="quarter" idx="1"/>
          </p:nvPr>
        </p:nvSpPr>
        <p:spPr/>
        <p:txBody>
          <a:bodyPr>
            <a:normAutofit fontScale="92500" lnSpcReduction="10000"/>
          </a:bodyPr>
          <a:lstStyle/>
          <a:p>
            <a:r>
              <a:rPr lang="en-US" dirty="0"/>
              <a:t>Speak in phrases rather than in paragraphs, and breath slightly before each </a:t>
            </a:r>
            <a:r>
              <a:rPr lang="en-US" dirty="0" smtClean="0"/>
              <a:t>phrase.</a:t>
            </a:r>
            <a:endParaRPr lang="en-US" dirty="0"/>
          </a:p>
          <a:p>
            <a:r>
              <a:rPr lang="en-US" dirty="0" smtClean="0"/>
              <a:t>Reduce </a:t>
            </a:r>
            <a:r>
              <a:rPr lang="en-US" dirty="0"/>
              <a:t>demands on your voice – don’t do all the talking</a:t>
            </a:r>
            <a:r>
              <a:rPr lang="en-US" dirty="0" smtClean="0"/>
              <a:t>!</a:t>
            </a:r>
            <a:endParaRPr lang="en-US" dirty="0"/>
          </a:p>
          <a:p>
            <a:r>
              <a:rPr lang="en-US" dirty="0" smtClean="0"/>
              <a:t>Learn </a:t>
            </a:r>
            <a:r>
              <a:rPr lang="en-US" dirty="0"/>
              <a:t>to breathe silently to activate your breath support muscles and reduce neck </a:t>
            </a:r>
            <a:r>
              <a:rPr lang="en-US" dirty="0" smtClean="0"/>
              <a:t>tension.</a:t>
            </a:r>
            <a:endParaRPr lang="en-US" dirty="0"/>
          </a:p>
          <a:p>
            <a:r>
              <a:rPr lang="en-US" dirty="0" smtClean="0"/>
              <a:t>Take </a:t>
            </a:r>
            <a:r>
              <a:rPr lang="en-US" dirty="0"/>
              <a:t>full advantage of the two free elements of vocal fold healing: water and </a:t>
            </a:r>
            <a:r>
              <a:rPr lang="en-US" dirty="0" smtClean="0"/>
              <a:t>air.</a:t>
            </a:r>
            <a:endParaRPr lang="en-US" dirty="0"/>
          </a:p>
          <a:p>
            <a:r>
              <a:rPr lang="en-US" dirty="0" smtClean="0"/>
              <a:t>Vocal </a:t>
            </a:r>
            <a:r>
              <a:rPr lang="en-US" dirty="0"/>
              <a:t>athletes must treat their musculoskeletal system as do other types of athletes; therefore, vocal warm-ups should always be used prior to singing. Vocal cool-downs are also essential to keep the singing voice healthy.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for Good Vocal Care</a:t>
            </a:r>
            <a:endParaRPr lang="en-US" dirty="0"/>
          </a:p>
        </p:txBody>
      </p:sp>
      <p:sp>
        <p:nvSpPr>
          <p:cNvPr id="3" name="Content Placeholder 2"/>
          <p:cNvSpPr>
            <a:spLocks noGrp="1"/>
          </p:cNvSpPr>
          <p:nvPr>
            <p:ph sz="quarter" idx="1"/>
          </p:nvPr>
        </p:nvSpPr>
        <p:spPr/>
        <p:txBody>
          <a:bodyPr>
            <a:normAutofit/>
          </a:bodyPr>
          <a:lstStyle/>
          <a:p>
            <a:r>
              <a:rPr lang="en-US" dirty="0"/>
              <a:t>If you need to get someone’s attention, use non-vocal sounds such as clapping, bells or </a:t>
            </a:r>
            <a:r>
              <a:rPr lang="en-US" dirty="0" smtClean="0"/>
              <a:t>whistling.</a:t>
            </a:r>
            <a:endParaRPr lang="en-US" dirty="0"/>
          </a:p>
          <a:p>
            <a:r>
              <a:rPr lang="en-US" dirty="0" smtClean="0"/>
              <a:t>Move </a:t>
            </a:r>
            <a:r>
              <a:rPr lang="en-US" dirty="0"/>
              <a:t>closer to those with whom you are </a:t>
            </a:r>
            <a:r>
              <a:rPr lang="en-US" dirty="0" smtClean="0"/>
              <a:t>speaking.</a:t>
            </a:r>
            <a:endParaRPr lang="en-US" dirty="0"/>
          </a:p>
          <a:p>
            <a:r>
              <a:rPr lang="en-US" dirty="0" smtClean="0"/>
              <a:t>Face </a:t>
            </a:r>
            <a:r>
              <a:rPr lang="en-US" dirty="0"/>
              <a:t>the </a:t>
            </a:r>
            <a:r>
              <a:rPr lang="en-US" dirty="0" err="1"/>
              <a:t>person(s</a:t>
            </a:r>
            <a:r>
              <a:rPr lang="en-US" dirty="0"/>
              <a:t>) with whom you are speaking</a:t>
            </a:r>
            <a:r>
              <a:rPr lang="en-US" dirty="0" smtClean="0"/>
              <a:t>.</a:t>
            </a:r>
          </a:p>
          <a:p>
            <a:r>
              <a:rPr lang="en-US" dirty="0" smtClean="0"/>
              <a:t>Use </a:t>
            </a:r>
            <a:r>
              <a:rPr lang="en-US" dirty="0"/>
              <a:t>amplification, as needed, if </a:t>
            </a:r>
            <a:r>
              <a:rPr lang="en-US" dirty="0" smtClean="0"/>
              <a:t>possible.</a:t>
            </a:r>
            <a:endParaRPr lang="en-US" dirty="0"/>
          </a:p>
          <a:p>
            <a:r>
              <a:rPr lang="en-US" dirty="0" smtClean="0"/>
              <a:t>Reduce </a:t>
            </a:r>
            <a:r>
              <a:rPr lang="en-US" dirty="0"/>
              <a:t>your speaking time in noisy environments, such as in automobiles and airplanes.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Optimal Speaking Techniques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Use good abdominal/diaphragmatic breathing and </a:t>
            </a:r>
            <a:r>
              <a:rPr lang="en-US" dirty="0" smtClean="0"/>
              <a:t>support.</a:t>
            </a:r>
            <a:endParaRPr lang="en-US" dirty="0"/>
          </a:p>
          <a:p>
            <a:r>
              <a:rPr lang="en-US" dirty="0" smtClean="0"/>
              <a:t>Learn </a:t>
            </a:r>
            <a:r>
              <a:rPr lang="en-US" dirty="0"/>
              <a:t>to use your voice with as little unnecessary effort and tension as </a:t>
            </a:r>
            <a:r>
              <a:rPr lang="en-US" dirty="0" smtClean="0"/>
              <a:t>possible.</a:t>
            </a:r>
            <a:endParaRPr lang="en-US" dirty="0"/>
          </a:p>
          <a:p>
            <a:r>
              <a:rPr lang="en-US" dirty="0" smtClean="0"/>
              <a:t>Take </a:t>
            </a:r>
            <a:r>
              <a:rPr lang="en-US" dirty="0"/>
              <a:t>frequent breaths when speaking long </a:t>
            </a:r>
            <a:r>
              <a:rPr lang="en-US" dirty="0" smtClean="0"/>
              <a:t>sentences.</a:t>
            </a:r>
            <a:endParaRPr lang="en-US" dirty="0"/>
          </a:p>
          <a:p>
            <a:r>
              <a:rPr lang="en-US" dirty="0" smtClean="0"/>
              <a:t>Maintain </a:t>
            </a:r>
            <a:r>
              <a:rPr lang="en-US" dirty="0"/>
              <a:t>a smooth legato speech pattern with clear </a:t>
            </a:r>
            <a:r>
              <a:rPr lang="en-US" dirty="0" smtClean="0"/>
              <a:t>articulation.</a:t>
            </a:r>
            <a:endParaRPr lang="en-US" dirty="0"/>
          </a:p>
          <a:p>
            <a:r>
              <a:rPr lang="en-US" dirty="0" smtClean="0"/>
              <a:t>Allow </a:t>
            </a:r>
            <a:r>
              <a:rPr lang="en-US" dirty="0"/>
              <a:t>the neck, jaw, and face to be relaxed</a:t>
            </a:r>
            <a:r>
              <a:rPr lang="en-US" dirty="0" smtClean="0"/>
              <a:t>.</a:t>
            </a:r>
          </a:p>
          <a:p>
            <a:r>
              <a:rPr lang="en-US" dirty="0" smtClean="0"/>
              <a:t> </a:t>
            </a:r>
            <a:r>
              <a:rPr lang="en-US" dirty="0"/>
              <a:t>“Place” or “Focus” the voice </a:t>
            </a:r>
            <a:r>
              <a:rPr lang="en-US" dirty="0" smtClean="0"/>
              <a:t>appropriately.</a:t>
            </a:r>
            <a:endParaRPr lang="en-US" dirty="0"/>
          </a:p>
          <a:p>
            <a:r>
              <a:rPr lang="en-US" dirty="0" smtClean="0"/>
              <a:t>Speak </a:t>
            </a:r>
            <a:r>
              <a:rPr lang="en-US" dirty="0"/>
              <a:t>at a normal rate of speed.</a:t>
            </a:r>
            <a:r>
              <a:rPr lang="en-US" dirty="0" smtClean="0"/>
              <a:t>	</a:t>
            </a:r>
          </a:p>
          <a:p>
            <a:r>
              <a:rPr lang="en-US" dirty="0" smtClean="0"/>
              <a:t>Use </a:t>
            </a:r>
            <a:r>
              <a:rPr lang="en-US" dirty="0"/>
              <a:t>good vocal inflection.</a:t>
            </a:r>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We hope this resource document has made you think more carefully about your </a:t>
            </a:r>
            <a:r>
              <a:rPr lang="en-US"/>
              <a:t>own </a:t>
            </a:r>
            <a:r>
              <a:rPr lang="en-US" smtClean="0"/>
              <a:t>vocal </a:t>
            </a:r>
            <a:r>
              <a:rPr lang="en-US" dirty="0"/>
              <a:t>health. Just remember that all the knowledge in the world is no match for personal responsibility. We’ve given you the knowledge and the tools; now it’s your turn. You are responsible for your behavior in and outside of the music unit. Your day-to-day decisions have a great impact on your </a:t>
            </a:r>
            <a:r>
              <a:rPr lang="en-US" dirty="0" err="1"/>
              <a:t>neuromusculoskeletal</a:t>
            </a:r>
            <a:r>
              <a:rPr lang="en-US" dirty="0"/>
              <a:t> and vocal health, both now and years from now. </a:t>
            </a:r>
          </a:p>
          <a:p>
            <a:r>
              <a:rPr lang="en-US" dirty="0"/>
              <a:t>Do yourself a favor. Be smart. Protect your body and your voice. Don’t take unnecessary risks. Take care of yourself. You owe it to yourself. </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17025066"/>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the </a:t>
            </a:r>
            <a:r>
              <a:rPr lang="en-US" dirty="0" err="1" smtClean="0"/>
              <a:t>Phonatory</a:t>
            </a:r>
            <a:r>
              <a:rPr lang="en-US" dirty="0" smtClean="0"/>
              <a:t> </a:t>
            </a:r>
            <a:r>
              <a:rPr lang="en-US" dirty="0"/>
              <a:t>Process</a:t>
            </a:r>
          </a:p>
        </p:txBody>
      </p:sp>
      <p:sp>
        <p:nvSpPr>
          <p:cNvPr id="3" name="Content Placeholder 2"/>
          <p:cNvSpPr>
            <a:spLocks noGrp="1"/>
          </p:cNvSpPr>
          <p:nvPr>
            <p:ph sz="quarter" idx="1"/>
          </p:nvPr>
        </p:nvSpPr>
        <p:spPr/>
        <p:txBody>
          <a:bodyPr/>
          <a:lstStyle/>
          <a:p>
            <a:r>
              <a:rPr lang="en-US" dirty="0"/>
              <a:t>Phonation is the process of producing vocal sounds by the vibrations of the vocal folds. </a:t>
            </a:r>
          </a:p>
          <a:p>
            <a:r>
              <a:rPr lang="en-US" dirty="0"/>
              <a:t>Phonation takes place in the larynx when the vocal folds are brought together and breath pressure is applied to them in such a way that vibration ensues</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23963681"/>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Vocal Onset</a:t>
            </a:r>
          </a:p>
        </p:txBody>
      </p:sp>
      <p:sp>
        <p:nvSpPr>
          <p:cNvPr id="3" name="Content Placeholder 2"/>
          <p:cNvSpPr>
            <a:spLocks noGrp="1"/>
          </p:cNvSpPr>
          <p:nvPr>
            <p:ph sz="quarter" idx="1"/>
          </p:nvPr>
        </p:nvSpPr>
        <p:spPr/>
        <p:txBody>
          <a:bodyPr>
            <a:normAutofit fontScale="92500"/>
          </a:bodyPr>
          <a:lstStyle/>
          <a:p>
            <a:r>
              <a:rPr lang="en-US" dirty="0"/>
              <a:t>Coordinated/Balanced vocal </a:t>
            </a:r>
            <a:r>
              <a:rPr lang="en-US" dirty="0" smtClean="0"/>
              <a:t>onset</a:t>
            </a:r>
          </a:p>
          <a:p>
            <a:r>
              <a:rPr lang="en-US" dirty="0" smtClean="0"/>
              <a:t>The coordinated or balanced vocal onset is the desired vocal production both in singing and speaking. This vocal production is efficient and healthy. </a:t>
            </a:r>
          </a:p>
          <a:p>
            <a:r>
              <a:rPr lang="en-US" dirty="0" smtClean="0"/>
              <a:t>Faults related to a poor vocal onset include:</a:t>
            </a:r>
            <a:endParaRPr lang="en-US" dirty="0"/>
          </a:p>
          <a:p>
            <a:r>
              <a:rPr lang="en-US" dirty="0" err="1"/>
              <a:t>Hypofunctional</a:t>
            </a:r>
            <a:r>
              <a:rPr lang="en-US" dirty="0"/>
              <a:t> phonation (breathy vocal onset)</a:t>
            </a:r>
          </a:p>
          <a:p>
            <a:r>
              <a:rPr lang="en-US" dirty="0" err="1"/>
              <a:t>Hyperfunctional</a:t>
            </a:r>
            <a:r>
              <a:rPr lang="en-US" dirty="0"/>
              <a:t> phonation (hard vocal onset</a:t>
            </a:r>
            <a:r>
              <a:rPr lang="en-US" dirty="0" smtClean="0"/>
              <a:t>)</a:t>
            </a:r>
          </a:p>
          <a:p>
            <a:r>
              <a:rPr lang="en-US" dirty="0" smtClean="0"/>
              <a:t>Hypo- and Hyper- vocal productions are fatiguing and inefficient. Over time, they can result in vocal abnormalities such as nodules.</a:t>
            </a:r>
            <a:endParaRPr lang="en-US" dirty="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30783630"/>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Nature of Vocal Sound</a:t>
            </a:r>
            <a:endParaRPr lang="en-US" dirty="0"/>
          </a:p>
        </p:txBody>
      </p:sp>
      <p:sp>
        <p:nvSpPr>
          <p:cNvPr id="3" name="Content Placeholder 2"/>
          <p:cNvSpPr>
            <a:spLocks noGrp="1"/>
          </p:cNvSpPr>
          <p:nvPr>
            <p:ph sz="quarter" idx="1"/>
          </p:nvPr>
        </p:nvSpPr>
        <p:spPr/>
        <p:txBody>
          <a:bodyPr>
            <a:normAutofit fontScale="77500" lnSpcReduction="20000"/>
          </a:bodyPr>
          <a:lstStyle/>
          <a:p>
            <a:pPr lvl="0"/>
            <a:r>
              <a:rPr lang="en-US" b="1" dirty="0" smtClean="0"/>
              <a:t>In order to have a healthy voice, it is necessary to understand the nature of the vocal sound. </a:t>
            </a:r>
          </a:p>
          <a:p>
            <a:pPr lvl="0"/>
            <a:r>
              <a:rPr lang="en-US" b="1" dirty="0" smtClean="0"/>
              <a:t>respiration</a:t>
            </a:r>
            <a:r>
              <a:rPr lang="en-US" dirty="0" smtClean="0"/>
              <a:t> </a:t>
            </a:r>
            <a:r>
              <a:rPr lang="en-US" dirty="0"/>
              <a:t>– the process of moving air in and out of the body – inhalation and exhalation. Naturally, breathing for singing and speaking is a more controlled process than is the ordinary breathing used for sustaining life.  </a:t>
            </a:r>
          </a:p>
          <a:p>
            <a:pPr lvl="0"/>
            <a:r>
              <a:rPr lang="en-US" b="1" dirty="0"/>
              <a:t>phonation </a:t>
            </a:r>
            <a:r>
              <a:rPr lang="en-US" dirty="0"/>
              <a:t>– the process of producing vocal sound by the vibration of the vocal cords. </a:t>
            </a:r>
          </a:p>
          <a:p>
            <a:pPr lvl="0"/>
            <a:r>
              <a:rPr lang="en-US" b="1" dirty="0"/>
              <a:t>resonation –</a:t>
            </a:r>
            <a:r>
              <a:rPr lang="en-US" dirty="0"/>
              <a:t> is the process by which the basic product of phonation is enhanced in timbre and/or intensity by the air filled cavities through which it passes on its way to the outside air.  </a:t>
            </a:r>
          </a:p>
          <a:p>
            <a:pPr lvl="0"/>
            <a:r>
              <a:rPr lang="en-US" b="1" dirty="0"/>
              <a:t>articulation </a:t>
            </a:r>
            <a:r>
              <a:rPr lang="en-US" dirty="0"/>
              <a:t>– is the process by which the joint product of the vibrator and the resonators is shaped into recognizable speech sounds through the muscular adjustments and movements of the speech organs. Articulation is the essential difference between the human voice and other musical instruments. </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49883706"/>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 Technique and Proper Practice</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As a singer, it is important to understand how your voice works and build a proper technique.  </a:t>
            </a:r>
          </a:p>
          <a:p>
            <a:r>
              <a:rPr lang="en-US" dirty="0" smtClean="0"/>
              <a:t>In addition, it is important to take into account how you practice and how much singing you do outside of the lesson. </a:t>
            </a:r>
          </a:p>
          <a:p>
            <a:r>
              <a:rPr lang="en-US" dirty="0" smtClean="0"/>
              <a:t>Overuse or practicing too much can result in vocal strain.</a:t>
            </a:r>
          </a:p>
          <a:p>
            <a:r>
              <a:rPr lang="en-US" dirty="0" smtClean="0"/>
              <a:t> Singers should avoid singing in the extremes of the range for any significant duration. </a:t>
            </a:r>
          </a:p>
          <a:p>
            <a:r>
              <a:rPr lang="en-US" dirty="0" smtClean="0"/>
              <a:t>Singers should only study repertoire that is within their vocal capability.</a:t>
            </a:r>
          </a:p>
          <a:p>
            <a:r>
              <a:rPr lang="en-US" dirty="0" smtClean="0"/>
              <a:t>In addition, singers should  avoid any abusive vocal techniques such as improper belting. </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67454894"/>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Vocal Hygiene</a:t>
            </a:r>
            <a:endParaRPr lang="en-US" dirty="0"/>
          </a:p>
        </p:txBody>
      </p:sp>
      <p:sp>
        <p:nvSpPr>
          <p:cNvPr id="3" name="Content Placeholder 2"/>
          <p:cNvSpPr>
            <a:spLocks noGrp="1"/>
          </p:cNvSpPr>
          <p:nvPr>
            <p:ph sz="quarter" idx="1"/>
          </p:nvPr>
        </p:nvSpPr>
        <p:spPr/>
        <p:txBody>
          <a:bodyPr/>
          <a:lstStyle/>
          <a:p>
            <a:r>
              <a:rPr lang="en-US" dirty="0" smtClean="0"/>
              <a:t>Good vocal hygiene is a common sense approach to being a healthy singer</a:t>
            </a:r>
          </a:p>
          <a:p>
            <a:r>
              <a:rPr lang="en-US" dirty="0" smtClean="0"/>
              <a:t>The following slides will give you some advice for safeguarding your voice. </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0635862"/>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Hydration	</a:t>
            </a:r>
            <a:endParaRPr lang="en-US" dirty="0"/>
          </a:p>
        </p:txBody>
      </p:sp>
      <p:sp>
        <p:nvSpPr>
          <p:cNvPr id="3" name="Content Placeholder 2"/>
          <p:cNvSpPr>
            <a:spLocks noGrp="1"/>
          </p:cNvSpPr>
          <p:nvPr>
            <p:ph sz="quarter" idx="1"/>
          </p:nvPr>
        </p:nvSpPr>
        <p:spPr/>
        <p:txBody>
          <a:bodyPr/>
          <a:lstStyle/>
          <a:p>
            <a:r>
              <a:rPr lang="en-US" dirty="0" smtClean="0"/>
              <a:t>The vocal </a:t>
            </a:r>
            <a:r>
              <a:rPr lang="en-US" dirty="0"/>
              <a:t>folds need to be lubricated with a thin layer of mucus in order to vibrate efficiently.</a:t>
            </a:r>
            <a:r>
              <a:rPr lang="en-US" dirty="0" smtClean="0"/>
              <a:t>	</a:t>
            </a:r>
          </a:p>
          <a:p>
            <a:r>
              <a:rPr lang="en-US" dirty="0" smtClean="0"/>
              <a:t>Drink plenty of water – 2 quarts per day</a:t>
            </a:r>
          </a:p>
          <a:p>
            <a:pPr marL="0" indent="0">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Caffeine and Alcohol</a:t>
            </a:r>
            <a:endParaRPr lang="en-US" dirty="0"/>
          </a:p>
        </p:txBody>
      </p:sp>
      <p:sp>
        <p:nvSpPr>
          <p:cNvPr id="3" name="Content Placeholder 2"/>
          <p:cNvSpPr>
            <a:spLocks noGrp="1"/>
          </p:cNvSpPr>
          <p:nvPr>
            <p:ph sz="quarter" idx="1"/>
          </p:nvPr>
        </p:nvSpPr>
        <p:spPr/>
        <p:txBody>
          <a:bodyPr/>
          <a:lstStyle/>
          <a:p>
            <a:r>
              <a:rPr lang="en-US" dirty="0"/>
              <a:t>Caffeine and alcohol pull water out of your system and deplete the vocal folds of needed lubrication.</a:t>
            </a:r>
            <a:r>
              <a:rPr lang="en-US" dirty="0" smtClean="0"/>
              <a:t> </a:t>
            </a:r>
          </a:p>
          <a:p>
            <a:r>
              <a:rPr lang="en-US" dirty="0" smtClean="0"/>
              <a:t>Caffeinated </a:t>
            </a:r>
            <a:r>
              <a:rPr lang="en-US" dirty="0"/>
              <a:t>drinks include coffee, tea, and soft drinks.</a:t>
            </a:r>
            <a:r>
              <a:rPr lang="en-US" dirty="0" smtClean="0"/>
              <a:t> </a:t>
            </a:r>
          </a:p>
          <a:p>
            <a:r>
              <a:rPr lang="en-US" dirty="0" smtClean="0"/>
              <a:t>Small </a:t>
            </a:r>
            <a:r>
              <a:rPr lang="en-US" dirty="0"/>
              <a:t>amounts of these beverages are acceptable but must be counterbalanced by drinking more water.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92</TotalTime>
  <Words>1943</Words>
  <Application>Microsoft Macintosh PowerPoint</Application>
  <PresentationFormat>On-screen Show (4:3)</PresentationFormat>
  <Paragraphs>114</Paragraphs>
  <Slides>26</Slides>
  <Notes>0</Notes>
  <HiddenSlides>0</HiddenSlides>
  <MMClips>0</MMClips>
  <ScaleCrop>false</ScaleCrop>
  <HeadingPairs>
    <vt:vector size="4" baseType="variant">
      <vt:variant>
        <vt:lpstr>Design Template</vt:lpstr>
      </vt:variant>
      <vt:variant>
        <vt:i4>1</vt:i4>
      </vt:variant>
      <vt:variant>
        <vt:lpstr>Slide Titles</vt:lpstr>
      </vt:variant>
      <vt:variant>
        <vt:i4>26</vt:i4>
      </vt:variant>
    </vt:vector>
  </HeadingPairs>
  <TitlesOfParts>
    <vt:vector size="27" baseType="lpstr">
      <vt:lpstr>Civic</vt:lpstr>
      <vt:lpstr>Vocal Health and Hygiene and the Musician  </vt:lpstr>
      <vt:lpstr>The Healthy Musician</vt:lpstr>
      <vt:lpstr>Understanding the Phonatory Process</vt:lpstr>
      <vt:lpstr>Vocal Onset</vt:lpstr>
      <vt:lpstr>The Nature of Vocal Sound</vt:lpstr>
      <vt:lpstr>Proper Technique and Proper Practice</vt:lpstr>
      <vt:lpstr>Good Vocal Hygiene</vt:lpstr>
      <vt:lpstr>Hydration </vt:lpstr>
      <vt:lpstr>Caffeine and Alcohol</vt:lpstr>
      <vt:lpstr>Dry Air</vt:lpstr>
      <vt:lpstr>Throat Clearing and Harsh Coughing</vt:lpstr>
      <vt:lpstr>Drugs</vt:lpstr>
      <vt:lpstr>Drugs</vt:lpstr>
      <vt:lpstr>Reflux Disease</vt:lpstr>
      <vt:lpstr>LPRD</vt:lpstr>
      <vt:lpstr>GERD</vt:lpstr>
      <vt:lpstr>Why Don’t I have Heartburn or Stomach Problems?</vt:lpstr>
      <vt:lpstr>Common Symptoms of LPRD:</vt:lpstr>
      <vt:lpstr>Medications for LPRD:</vt:lpstr>
      <vt:lpstr>Self Destructive Behaviors</vt:lpstr>
      <vt:lpstr>Requirements for a Healthy Voice</vt:lpstr>
      <vt:lpstr>Requirements of a Healthy Voice cont.</vt:lpstr>
      <vt:lpstr>Requirements of a Healthy Voice cont.</vt:lpstr>
      <vt:lpstr>Suggestions for Good Vocal Care</vt:lpstr>
      <vt:lpstr>Optimal Speaking Techniques</vt:lpstr>
      <vt:lpstr>Summary</vt:lpstr>
    </vt:vector>
  </TitlesOfParts>
  <Company>University of West Florida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Vocal Health and Hygiene  </dc:title>
  <dc:creator>Sheila Murphy</dc:creator>
  <cp:lastModifiedBy>Sheila Murphy</cp:lastModifiedBy>
  <cp:revision>14</cp:revision>
  <dcterms:created xsi:type="dcterms:W3CDTF">2014-04-25T13:34:57Z</dcterms:created>
  <dcterms:modified xsi:type="dcterms:W3CDTF">2014-04-25T13:35:53Z</dcterms:modified>
</cp:coreProperties>
</file>