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customXml/itemProps1.xml" ContentType="application/vnd.openxmlformats-officedocument.customXmlPropertie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2"/>
  </p:sldMasterIdLst>
  <p:sldIdLst>
    <p:sldId id="256" r:id="rId3"/>
    <p:sldId id="261" r:id="rId4"/>
    <p:sldId id="262" r:id="rId5"/>
    <p:sldId id="263" r:id="rId6"/>
    <p:sldId id="264" r:id="rId7"/>
    <p:sldId id="265" r:id="rId8"/>
    <p:sldId id="259" r:id="rId9"/>
    <p:sldId id="266" r:id="rId10"/>
    <p:sldId id="275" r:id="rId11"/>
    <p:sldId id="276" r:id="rId12"/>
    <p:sldId id="283" r:id="rId13"/>
    <p:sldId id="280" r:id="rId14"/>
    <p:sldId id="281" r:id="rId15"/>
    <p:sldId id="258" r:id="rId16"/>
    <p:sldId id="267" r:id="rId17"/>
    <p:sldId id="268" r:id="rId18"/>
    <p:sldId id="269" r:id="rId19"/>
    <p:sldId id="285" r:id="rId20"/>
    <p:sldId id="270" r:id="rId21"/>
    <p:sldId id="282" r:id="rId22"/>
    <p:sldId id="271" r:id="rId23"/>
    <p:sldId id="273" r:id="rId24"/>
    <p:sldId id="272" r:id="rId25"/>
    <p:sldId id="278" r:id="rId2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000" autoAdjust="0"/>
    <p:restoredTop sz="94660"/>
  </p:normalViewPr>
  <p:slideViewPr>
    <p:cSldViewPr>
      <p:cViewPr varScale="1">
        <p:scale>
          <a:sx n="112" d="100"/>
          <a:sy n="112" d="100"/>
        </p:scale>
        <p:origin x="-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5E4F9-8454-4671-AB0A-66C02C75C0CC}" type="datetimeFigureOut">
              <a:rPr lang="fr-FR"/>
              <a:pPr>
                <a:defRPr/>
              </a:pPr>
              <a:t>4/25/14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91E04-2D93-4E42-BE5D-F758A19322E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01C8-F489-4919-B54D-C813F0A9B1C4}" type="datetimeFigureOut">
              <a:rPr lang="fr-FR"/>
              <a:pPr>
                <a:defRPr/>
              </a:pPr>
              <a:t>4/25/14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3F629-91D6-4915-B857-9B8096E5ACA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C1DFB-A06B-41AE-B5F2-4A55B4105178}" type="datetimeFigureOut">
              <a:rPr lang="fr-FR"/>
              <a:pPr>
                <a:defRPr/>
              </a:pPr>
              <a:t>4/25/14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829DC-EB8D-49CD-B05D-68B7B1BEEBF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5F607-52CA-44D1-9FF1-0DC56C4203F3}" type="datetimeFigureOut">
              <a:rPr lang="fr-FR"/>
              <a:pPr>
                <a:defRPr/>
              </a:pPr>
              <a:t>4/25/14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E0BD9-D8EE-4E1C-B813-C4A983F6302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BE857-3407-4C9D-8F6E-6F63928922CB}" type="datetimeFigureOut">
              <a:rPr lang="fr-FR"/>
              <a:pPr>
                <a:defRPr/>
              </a:pPr>
              <a:t>4/25/14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D76A2-DF4D-4C98-9540-2872F287026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EC0CB-C5EC-4F67-9FA6-46CEE71527C9}" type="datetimeFigureOut">
              <a:rPr lang="fr-FR"/>
              <a:pPr>
                <a:defRPr/>
              </a:pPr>
              <a:t>4/25/14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85496-8C90-4E7B-9B36-645716F7959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88186-D498-4DD2-9A20-2E76F348BA39}" type="datetimeFigureOut">
              <a:rPr lang="fr-FR"/>
              <a:pPr>
                <a:defRPr/>
              </a:pPr>
              <a:t>4/25/14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0BFA7-4CE7-4C98-98D7-D9ACA5B14CC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9928A-E81B-4330-A680-7BA788F19E80}" type="datetimeFigureOut">
              <a:rPr lang="fr-FR"/>
              <a:pPr>
                <a:defRPr/>
              </a:pPr>
              <a:t>4/25/14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F3164-11F5-4838-B0D3-08D3C1864A5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F5E83-78AC-4F9C-B6E2-3C62F3C767D1}" type="datetimeFigureOut">
              <a:rPr lang="fr-FR"/>
              <a:pPr>
                <a:defRPr/>
              </a:pPr>
              <a:t>4/25/14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7BD33-05E8-4596-AE31-ED02781569A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4880C-FE63-4E29-8D09-D69C3C113240}" type="datetimeFigureOut">
              <a:rPr lang="fr-FR"/>
              <a:pPr>
                <a:defRPr/>
              </a:pPr>
              <a:t>4/25/14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E47CC-7066-43FA-8A18-4C1EB8E1EFE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0E285-11A2-46AE-B6FB-06EE4B9E41A6}" type="datetimeFigureOut">
              <a:rPr lang="fr-FR"/>
              <a:pPr>
                <a:defRPr/>
              </a:pPr>
              <a:t>4/25/14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9206E-872F-4216-9195-860E6AAEBB7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8554E6-5AF6-4F2B-97A2-976844F44B5E}" type="datetimeFigureOut">
              <a:rPr lang="fr-FR"/>
              <a:pPr>
                <a:defRPr/>
              </a:pPr>
              <a:t>4/25/14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C51E57-7926-4CB4-A9A3-D79A15FCEAF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edicalnewstoday.com/articles/176443.php" TargetMode="External"/><Relationship Id="rId3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ng.com/videos/search?q=Severe+Carpal+Tunnel+Syndrome+Symptoms&amp;Form=VQFRVP%23view=detail&amp;mid=01C6201606E24991157801C6201606E249911578" TargetMode="External"/><Relationship Id="rId3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rezi.com/po-nddgq6ilb/the-side-effects-of-being-a-musician/" TargetMode="External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edicalnewstoday.com/articles/176443.php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ng.com/videos/search?q=Severe+Carpal+Tunnel+Syndrome+Symptoms&amp;Form=VQFRVP%23view=detail&amp;mid=01C6201606E24991157801C6201606E249911578" TargetMode="External"/><Relationship Id="rId3" Type="http://schemas.openxmlformats.org/officeDocument/2006/relationships/hyperlink" Target="http://education-portal.com/academy/lesson/the-neuromuscular-junction-function-structure-physiology.html%23lesso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ducation-portal.com/academy/lesson/the-neuromuscular-junction-function-structure-physiology.html%23lesson" TargetMode="Externa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571625" y="1504950"/>
            <a:ext cx="6629400" cy="1143000"/>
          </a:xfrm>
        </p:spPr>
        <p:txBody>
          <a:bodyPr/>
          <a:lstStyle/>
          <a:p>
            <a:pPr algn="r"/>
            <a:r>
              <a:rPr lang="fr-CA" dirty="0" smtClean="0">
                <a:solidFill>
                  <a:schemeClr val="bg1"/>
                </a:solidFill>
              </a:rPr>
              <a:t>Neuromuscular Health and the  Musician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Causes of 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47455"/>
            <a:ext cx="4017818" cy="3978708"/>
          </a:xfrm>
        </p:spPr>
        <p:txBody>
          <a:bodyPr/>
          <a:lstStyle/>
          <a:p>
            <a:r>
              <a:rPr lang="en-US" sz="2800" dirty="0"/>
              <a:t>L</a:t>
            </a:r>
            <a:r>
              <a:rPr lang="en-US" sz="2800" dirty="0" smtClean="0"/>
              <a:t>ack </a:t>
            </a:r>
            <a:r>
              <a:rPr lang="en-US" sz="2800" dirty="0"/>
              <a:t>of general </a:t>
            </a:r>
            <a:r>
              <a:rPr lang="en-US" sz="2800" dirty="0" smtClean="0"/>
              <a:t>fitness</a:t>
            </a:r>
          </a:p>
          <a:p>
            <a:r>
              <a:rPr lang="en-US" sz="2800" dirty="0" smtClean="0"/>
              <a:t>Chronic tense muscles</a:t>
            </a:r>
            <a:endParaRPr lang="en-US" sz="2800" dirty="0"/>
          </a:p>
          <a:p>
            <a:r>
              <a:rPr lang="en-US" sz="2800" dirty="0"/>
              <a:t>U</a:t>
            </a:r>
            <a:r>
              <a:rPr lang="en-US" sz="2800" dirty="0" smtClean="0"/>
              <a:t>ndeveloped </a:t>
            </a:r>
            <a:r>
              <a:rPr lang="en-US" sz="2800" dirty="0"/>
              <a:t>upper-arm, shoulder and back </a:t>
            </a:r>
            <a:r>
              <a:rPr lang="en-US" sz="2800" dirty="0" smtClean="0"/>
              <a:t>muscles</a:t>
            </a:r>
          </a:p>
          <a:p>
            <a:r>
              <a:rPr lang="en-US" sz="2800" dirty="0" smtClean="0"/>
              <a:t>Repetitive tasks</a:t>
            </a:r>
          </a:p>
          <a:p>
            <a:r>
              <a:rPr lang="en-US" sz="2800" dirty="0" smtClean="0"/>
              <a:t>Awkward positioning </a:t>
            </a:r>
          </a:p>
          <a:p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800" dirty="0" smtClean="0"/>
              <a:t>Forceful exertion</a:t>
            </a:r>
          </a:p>
          <a:p>
            <a:r>
              <a:rPr lang="en-US" sz="2800" dirty="0" smtClean="0"/>
              <a:t>Fatigue</a:t>
            </a:r>
            <a:endParaRPr lang="en-US" sz="2800" dirty="0"/>
          </a:p>
          <a:p>
            <a:r>
              <a:rPr lang="en-US" sz="2800" dirty="0" smtClean="0"/>
              <a:t>Not </a:t>
            </a:r>
            <a:r>
              <a:rPr lang="en-US" sz="2800" dirty="0"/>
              <a:t>warming up </a:t>
            </a:r>
          </a:p>
          <a:p>
            <a:r>
              <a:rPr lang="en-US" sz="2800" dirty="0" smtClean="0"/>
              <a:t>Insufficient Rest Breaks </a:t>
            </a:r>
          </a:p>
          <a:p>
            <a:r>
              <a:rPr lang="en-US" sz="2800" dirty="0" smtClean="0"/>
              <a:t>Pressing against hard surfaces 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301922" y="5257799"/>
            <a:ext cx="1572491" cy="157249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19858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and Symptoms of RSI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Weakness in hands or forearms</a:t>
            </a:r>
          </a:p>
          <a:p>
            <a:r>
              <a:rPr lang="en-US" dirty="0" smtClean="0"/>
              <a:t>Tingling, burning, or numbness </a:t>
            </a:r>
          </a:p>
          <a:p>
            <a:r>
              <a:rPr lang="en-US" dirty="0" smtClean="0"/>
              <a:t>Dropping items</a:t>
            </a:r>
          </a:p>
          <a:p>
            <a:r>
              <a:rPr lang="en-US" dirty="0" smtClean="0"/>
              <a:t>Lack of strength</a:t>
            </a:r>
          </a:p>
          <a:p>
            <a:r>
              <a:rPr lang="en-US" dirty="0" smtClean="0"/>
              <a:t>Lack of endurance</a:t>
            </a:r>
          </a:p>
          <a:p>
            <a:r>
              <a:rPr lang="en-US" dirty="0" smtClean="0"/>
              <a:t>Pain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562600" y="3733800"/>
            <a:ext cx="2857500" cy="2857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715000" y="388620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19989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Other RSI Disorders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Carpal Tunnel Syndrome</a:t>
            </a:r>
          </a:p>
          <a:p>
            <a:r>
              <a:rPr lang="en-US" dirty="0" smtClean="0"/>
              <a:t>Bursitis</a:t>
            </a:r>
          </a:p>
          <a:p>
            <a:r>
              <a:rPr lang="en-US" dirty="0" err="1" smtClean="0"/>
              <a:t>Dupuytren's</a:t>
            </a:r>
            <a:r>
              <a:rPr lang="en-US" dirty="0" smtClean="0"/>
              <a:t> contracture</a:t>
            </a:r>
          </a:p>
          <a:p>
            <a:r>
              <a:rPr lang="en-US" dirty="0" smtClean="0"/>
              <a:t>Rotator </a:t>
            </a:r>
            <a:r>
              <a:rPr lang="en-US" dirty="0"/>
              <a:t>cuff syndrome </a:t>
            </a:r>
            <a:endParaRPr lang="en-US" dirty="0" smtClean="0"/>
          </a:p>
          <a:p>
            <a:r>
              <a:rPr lang="en-US" dirty="0" smtClean="0"/>
              <a:t>Tendinitis</a:t>
            </a:r>
          </a:p>
          <a:p>
            <a:r>
              <a:rPr lang="en-US" dirty="0" smtClean="0"/>
              <a:t>Trigger Finger  </a:t>
            </a: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Definitions of Disorders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400800" y="2434431"/>
            <a:ext cx="2019300" cy="28575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13963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Gets What in the Music World?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191000" y="4350166"/>
            <a:ext cx="4076700" cy="2473198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58647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/>
          <a:lstStyle/>
          <a:p>
            <a:pPr algn="l"/>
            <a:r>
              <a:rPr lang="en-US" dirty="0"/>
              <a:t>String </a:t>
            </a:r>
            <a:r>
              <a:rPr lang="en-US" dirty="0" smtClean="0"/>
              <a:t>Instrumentalists </a:t>
            </a:r>
            <a:r>
              <a:rPr lang="en-US" dirty="0"/>
              <a:t/>
            </a:r>
            <a:br>
              <a:rPr lang="en-US" dirty="0"/>
            </a:br>
            <a:endParaRPr lang="fr-CA" dirty="0" smtClean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071688" y="1600200"/>
            <a:ext cx="6615112" cy="4525963"/>
          </a:xfrm>
        </p:spPr>
        <p:txBody>
          <a:bodyPr/>
          <a:lstStyle/>
          <a:p>
            <a:pPr lvl="1"/>
            <a:r>
              <a:rPr lang="en-US" dirty="0" smtClean="0"/>
              <a:t> More prone </a:t>
            </a:r>
            <a:r>
              <a:rPr lang="en-US" dirty="0"/>
              <a:t>to injuries on the back, shoulders and </a:t>
            </a:r>
            <a:r>
              <a:rPr lang="en-US" dirty="0" smtClean="0"/>
              <a:t>neck</a:t>
            </a:r>
            <a:endParaRPr lang="fr-CA" dirty="0"/>
          </a:p>
          <a:p>
            <a:pPr lvl="1"/>
            <a:r>
              <a:rPr lang="fr-CA" dirty="0" smtClean="0"/>
              <a:t> Most </a:t>
            </a:r>
            <a:r>
              <a:rPr lang="en-US" dirty="0" smtClean="0"/>
              <a:t>often </a:t>
            </a:r>
            <a:r>
              <a:rPr lang="en-US" dirty="0"/>
              <a:t>complain of muscle stiffness, pain, soreness, tension or numbness on the fingers, hand, wrist, neck, jaw, back and </a:t>
            </a:r>
            <a:r>
              <a:rPr lang="en-US" dirty="0" smtClean="0"/>
              <a:t>shoulders</a:t>
            </a:r>
          </a:p>
          <a:p>
            <a:pPr lvl="1"/>
            <a:r>
              <a:rPr lang="en-US" dirty="0" smtClean="0"/>
              <a:t> Most common injury is repetitive  strain </a:t>
            </a:r>
            <a:endParaRPr lang="fr-CA" dirty="0" smtClean="0"/>
          </a:p>
          <a:p>
            <a:pPr lvl="1"/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772400" y="5292012"/>
            <a:ext cx="1106632" cy="15659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Instrumentalists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More prone </a:t>
            </a:r>
            <a:r>
              <a:rPr lang="en-US" dirty="0"/>
              <a:t>to ear, nose, throat, mouth, lips, neck, shoulder and arm injuries. </a:t>
            </a:r>
            <a:endParaRPr lang="en-US" dirty="0" smtClean="0"/>
          </a:p>
          <a:p>
            <a:r>
              <a:rPr lang="en-US" dirty="0" smtClean="0"/>
              <a:t>Right shoulder pain in flute  players more common</a:t>
            </a:r>
          </a:p>
          <a:p>
            <a:r>
              <a:rPr lang="en-US" dirty="0" smtClean="0"/>
              <a:t>Oboe players tend to have overuse problems in the </a:t>
            </a:r>
            <a:r>
              <a:rPr lang="en-US" dirty="0" err="1" smtClean="0"/>
              <a:t>webspace</a:t>
            </a:r>
            <a:r>
              <a:rPr lang="en-US" dirty="0" smtClean="0"/>
              <a:t> between the thumb and forefinger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829550" y="4891327"/>
            <a:ext cx="1314450" cy="186007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3253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Percussionists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more back</a:t>
            </a:r>
            <a:r>
              <a:rPr lang="en-US" dirty="0"/>
              <a:t>, shoulder, neck, hand, wrist, fingers and arm pain and </a:t>
            </a:r>
            <a:r>
              <a:rPr lang="en-US" dirty="0" smtClean="0"/>
              <a:t>tension</a:t>
            </a:r>
          </a:p>
          <a:p>
            <a:r>
              <a:rPr lang="en-US" dirty="0" smtClean="0"/>
              <a:t>The </a:t>
            </a:r>
            <a:r>
              <a:rPr lang="en-US" dirty="0"/>
              <a:t>most common injuries of percussionists are </a:t>
            </a:r>
            <a:r>
              <a:rPr lang="en-US" dirty="0" smtClean="0"/>
              <a:t>tendinitis (inflammation of a tendon) </a:t>
            </a:r>
            <a:r>
              <a:rPr lang="en-US" dirty="0"/>
              <a:t>and carpal tunnel </a:t>
            </a:r>
            <a:r>
              <a:rPr lang="en-US" dirty="0" smtClean="0"/>
              <a:t>syndrome</a:t>
            </a:r>
          </a:p>
          <a:p>
            <a:r>
              <a:rPr lang="en-US" dirty="0" smtClean="0">
                <a:hlinkClick r:id="rId2"/>
              </a:rPr>
              <a:t>Carpal Tunnel 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296150" y="4724400"/>
            <a:ext cx="1390650" cy="196790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3714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more back and neck pain</a:t>
            </a:r>
          </a:p>
          <a:p>
            <a:r>
              <a:rPr lang="en-US" dirty="0" smtClean="0"/>
              <a:t>Potential for spinal problems due to body not in alignment while playing </a:t>
            </a:r>
          </a:p>
          <a:p>
            <a:r>
              <a:rPr lang="en-US" dirty="0" smtClean="0"/>
              <a:t>Repetitive injuries prevalent </a:t>
            </a:r>
          </a:p>
          <a:p>
            <a:pPr lvl="1"/>
            <a:r>
              <a:rPr lang="en-US" dirty="0" smtClean="0"/>
              <a:t>Carpal Tunnel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316932" y="4862390"/>
            <a:ext cx="1390650" cy="196790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1268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Seek Medical Care When…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29200"/>
          </a:xfrm>
        </p:spPr>
        <p:txBody>
          <a:bodyPr/>
          <a:lstStyle/>
          <a:p>
            <a:r>
              <a:rPr lang="en-US" dirty="0" smtClean="0"/>
              <a:t>You have </a:t>
            </a:r>
            <a:r>
              <a:rPr lang="en-US" dirty="0" smtClean="0">
                <a:solidFill>
                  <a:srgbClr val="FF0000"/>
                </a:solidFill>
              </a:rPr>
              <a:t>actual pain </a:t>
            </a:r>
            <a:r>
              <a:rPr lang="en-US" dirty="0" smtClean="0"/>
              <a:t>or any other difficulty that impairs performance</a:t>
            </a:r>
          </a:p>
          <a:p>
            <a:r>
              <a:rPr lang="en-US" dirty="0" smtClean="0"/>
              <a:t>Tell health care providers how playing music affects your body </a:t>
            </a:r>
          </a:p>
          <a:p>
            <a:pPr lvl="1"/>
            <a:r>
              <a:rPr lang="en-US" dirty="0" smtClean="0"/>
              <a:t>they are not always aware of the physical strain placed upon musicians</a:t>
            </a:r>
          </a:p>
          <a:p>
            <a:r>
              <a:rPr lang="en-US" dirty="0" smtClean="0"/>
              <a:t>Treatment will depend upon what condition you are diagnosed with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543800" y="5507902"/>
            <a:ext cx="1276351" cy="127635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64288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a Quick 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nicely done review, if you do not mind downloading Adobe 11.1 please watch</a:t>
            </a:r>
          </a:p>
          <a:p>
            <a:r>
              <a:rPr lang="en-US" dirty="0" smtClean="0">
                <a:hlinkClick r:id="rId2"/>
              </a:rPr>
              <a:t>Review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467600" y="4520242"/>
            <a:ext cx="1409700" cy="1994858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4900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Neuromuscular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Nervous </a:t>
            </a:r>
            <a:r>
              <a:rPr lang="en-US" dirty="0"/>
              <a:t>system and muscles are working together to </a:t>
            </a:r>
            <a:r>
              <a:rPr lang="en-US" dirty="0" smtClean="0"/>
              <a:t>allow movement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mtClean="0"/>
              <a:t>In order t</a:t>
            </a:r>
            <a:r>
              <a:rPr lang="en-US" smtClean="0"/>
              <a:t>o </a:t>
            </a:r>
            <a:r>
              <a:rPr lang="en-US" dirty="0"/>
              <a:t>move a part</a:t>
            </a:r>
            <a:r>
              <a:rPr lang="en-US" dirty="0" smtClean="0"/>
              <a:t> of </a:t>
            </a:r>
            <a:r>
              <a:rPr lang="en-US" smtClean="0"/>
              <a:t>your </a:t>
            </a:r>
            <a:r>
              <a:rPr lang="en-US" smtClean="0"/>
              <a:t>body, </a:t>
            </a:r>
            <a:r>
              <a:rPr lang="en-US" dirty="0"/>
              <a:t>a message is sent to particular nerve cells  which are called upper motor neurons.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These </a:t>
            </a:r>
            <a:r>
              <a:rPr lang="en-US" dirty="0" smtClean="0"/>
              <a:t>upper </a:t>
            </a:r>
            <a:r>
              <a:rPr lang="en-US" dirty="0"/>
              <a:t>motor neurons go through the brain, and into the spinal cord, and  connect with lower motor neurons. </a:t>
            </a:r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010400" y="5287963"/>
            <a:ext cx="1447800" cy="14478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0881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685800"/>
            <a:ext cx="7772400" cy="1470025"/>
          </a:xfrm>
        </p:spPr>
        <p:txBody>
          <a:bodyPr/>
          <a:lstStyle/>
          <a:p>
            <a:r>
              <a:rPr lang="en-US" dirty="0" smtClean="0"/>
              <a:t>What Do You Need to Do To Take Care of Yourself?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567543" y="2971800"/>
            <a:ext cx="5823857" cy="326136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6165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Promotion and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 to your body  </a:t>
            </a:r>
          </a:p>
          <a:p>
            <a:r>
              <a:rPr lang="en-US" dirty="0" smtClean="0"/>
              <a:t>Do your warm up exercises </a:t>
            </a:r>
          </a:p>
          <a:p>
            <a:r>
              <a:rPr lang="en-US" dirty="0" smtClean="0"/>
              <a:t>Stretch at intervals</a:t>
            </a:r>
          </a:p>
          <a:p>
            <a:r>
              <a:rPr lang="en-US" dirty="0" smtClean="0"/>
              <a:t>Take frequent breaks to help with limiting repetition </a:t>
            </a:r>
          </a:p>
          <a:p>
            <a:r>
              <a:rPr lang="en-US" dirty="0" smtClean="0"/>
              <a:t>Incorporate gradual increases in duration and intensity </a:t>
            </a:r>
          </a:p>
          <a:p>
            <a:r>
              <a:rPr lang="en-US" dirty="0" smtClean="0"/>
              <a:t>If in pain do not play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1472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Promotion and Prevention of Injury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personal health </a:t>
            </a:r>
          </a:p>
          <a:p>
            <a:r>
              <a:rPr lang="en-US" dirty="0" smtClean="0"/>
              <a:t>Carry </a:t>
            </a:r>
            <a:r>
              <a:rPr lang="en-US" dirty="0"/>
              <a:t>and set up equipment safely</a:t>
            </a:r>
          </a:p>
          <a:p>
            <a:r>
              <a:rPr lang="en-US" dirty="0" smtClean="0"/>
              <a:t>Vary </a:t>
            </a:r>
            <a:r>
              <a:rPr lang="en-US" dirty="0"/>
              <a:t>difficulty of </a:t>
            </a:r>
            <a:r>
              <a:rPr lang="en-US" dirty="0" smtClean="0"/>
              <a:t>music you are playing </a:t>
            </a:r>
            <a:endParaRPr lang="en-US" dirty="0"/>
          </a:p>
          <a:p>
            <a:r>
              <a:rPr lang="en-US" dirty="0" smtClean="0"/>
              <a:t>Utilize good </a:t>
            </a:r>
            <a:r>
              <a:rPr lang="en-US" dirty="0"/>
              <a:t>playing technique</a:t>
            </a:r>
          </a:p>
          <a:p>
            <a:r>
              <a:rPr lang="en-US" dirty="0" smtClean="0"/>
              <a:t>Make sure the furniture you use is appropriate for the instrument you play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9451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Lederman</a:t>
            </a:r>
            <a:r>
              <a:rPr lang="en-US" sz="2000" dirty="0"/>
              <a:t>, R. J. (2003), Neuromuscular and musculoskeletal problems in instrumental musicians. Muscle Nerve, 27: 549–561. </a:t>
            </a:r>
            <a:r>
              <a:rPr lang="en-US" sz="2000" dirty="0" err="1"/>
              <a:t>doi</a:t>
            </a:r>
            <a:r>
              <a:rPr lang="en-US" sz="2000" dirty="0"/>
              <a:t>: 10.1002/mus.10380</a:t>
            </a:r>
          </a:p>
          <a:p>
            <a:endParaRPr lang="en-US" sz="2000" dirty="0"/>
          </a:p>
          <a:p>
            <a:r>
              <a:rPr lang="en-US" sz="2000" dirty="0" err="1" smtClean="0"/>
              <a:t>Nordqvist</a:t>
            </a:r>
            <a:r>
              <a:rPr lang="en-US" sz="2000" dirty="0" smtClean="0"/>
              <a:t>, C. (2010). </a:t>
            </a:r>
            <a:r>
              <a:rPr lang="en-US" sz="2000" dirty="0"/>
              <a:t>What Is Repetitive Strain Injury (RSI)? What Causes Repetitive Strain Injury?</a:t>
            </a:r>
            <a:r>
              <a:rPr lang="en-US" sz="2000" dirty="0" smtClean="0"/>
              <a:t> </a:t>
            </a:r>
            <a:r>
              <a:rPr lang="en-US" sz="2000" i="1" dirty="0" smtClean="0"/>
              <a:t>Medical News Today</a:t>
            </a:r>
            <a:r>
              <a:rPr lang="en-US" sz="2000" dirty="0" smtClean="0"/>
              <a:t>. Retrieved </a:t>
            </a:r>
            <a:r>
              <a:rPr lang="en-US" sz="2000" dirty="0"/>
              <a:t>from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www.medicalnewstoday.com/articles/176443.php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Robinson</a:t>
            </a:r>
            <a:r>
              <a:rPr lang="en-US" sz="2000" dirty="0"/>
              <a:t>, D. (2002) Preventing musculoskeletal injury (MSI) for musicians and dancers : A resource guide. Retrieved fromhttp://</a:t>
            </a:r>
            <a:r>
              <a:rPr lang="en-US" sz="2000" dirty="0" smtClean="0"/>
              <a:t>www.co-bw.com/Health%20PDF/Preventing_injury_musicians_dnacers.pdf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9987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Rowland, E. (2010). Carpal Tunnel Syndrome [Video file]. Retrieved from </a:t>
            </a:r>
            <a:r>
              <a:rPr lang="en-US" sz="2000" dirty="0">
                <a:hlinkClick r:id="rId2"/>
              </a:rPr>
              <a:t>http://www.bing.com/videos/search?q=Severe+Carpal+Tunnel+Syndrome+Symptoms&amp;Form=VQFRVP#view=detail&amp;mid=01C6201606E24991157801C6201606E249911578</a:t>
            </a:r>
            <a:endParaRPr lang="en-US" sz="2000" dirty="0"/>
          </a:p>
          <a:p>
            <a:r>
              <a:rPr lang="en-US" sz="2000" dirty="0" smtClean="0"/>
              <a:t>Simmons, J. (</a:t>
            </a:r>
            <a:r>
              <a:rPr lang="en-US" sz="2000" dirty="0" err="1" smtClean="0"/>
              <a:t>n.d</a:t>
            </a:r>
            <a:r>
              <a:rPr lang="en-US" sz="2000" dirty="0" smtClean="0"/>
              <a:t>). </a:t>
            </a:r>
            <a:r>
              <a:rPr lang="en-US" sz="2000" dirty="0"/>
              <a:t>The </a:t>
            </a:r>
            <a:r>
              <a:rPr lang="en-US" sz="2000" dirty="0" smtClean="0"/>
              <a:t>neuromuscular </a:t>
            </a:r>
            <a:r>
              <a:rPr lang="en-US" sz="2000" dirty="0"/>
              <a:t>j</a:t>
            </a:r>
            <a:r>
              <a:rPr lang="en-US" sz="2000" dirty="0" smtClean="0"/>
              <a:t>unction</a:t>
            </a:r>
            <a:r>
              <a:rPr lang="en-US" sz="2000" dirty="0"/>
              <a:t>: Function, </a:t>
            </a:r>
            <a:r>
              <a:rPr lang="en-US" sz="2000" dirty="0" smtClean="0"/>
              <a:t>structure </a:t>
            </a:r>
            <a:r>
              <a:rPr lang="en-US" sz="2000" dirty="0"/>
              <a:t>&amp; </a:t>
            </a:r>
            <a:r>
              <a:rPr lang="en-US" sz="2000" dirty="0" smtClean="0"/>
              <a:t>physiology. Education Portal. Retrieved </a:t>
            </a:r>
            <a:r>
              <a:rPr lang="en-US" sz="2000" dirty="0"/>
              <a:t>from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education-portal.com/academy/lesson/the-neuromuscular-junction-function-structure-physiology.html#lesson</a:t>
            </a:r>
            <a:endParaRPr lang="en-US" sz="2000" dirty="0" smtClean="0"/>
          </a:p>
          <a:p>
            <a:r>
              <a:rPr lang="en-US" sz="2000" dirty="0"/>
              <a:t>Steven, L. Hayden, F. (2002). Maladies in musicians. </a:t>
            </a:r>
            <a:r>
              <a:rPr lang="en-US" sz="2000" i="1" dirty="0"/>
              <a:t>Southern Medical Journal,(7) </a:t>
            </a:r>
            <a:r>
              <a:rPr lang="en-US" sz="2000" dirty="0"/>
              <a:t>95.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3892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Neuromuscular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dirty="0"/>
              <a:t>At the spinal cord, the lower motor neurons in the spinal cord send </a:t>
            </a:r>
            <a:r>
              <a:rPr lang="en-US" dirty="0" smtClean="0"/>
              <a:t> messages to nerves </a:t>
            </a:r>
            <a:r>
              <a:rPr lang="en-US" dirty="0"/>
              <a:t>in the arms and </a:t>
            </a:r>
            <a:r>
              <a:rPr lang="en-US" dirty="0" smtClean="0"/>
              <a:t>legs, this results in muscle control</a:t>
            </a:r>
          </a:p>
          <a:p>
            <a:pPr marL="342900" lvl="1" indent="-342900">
              <a:buFont typeface="Arial" charset="0"/>
              <a:buChar char="•"/>
            </a:pPr>
            <a:endParaRPr lang="en-US" dirty="0"/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>
                <a:hlinkClick r:id="rId2"/>
              </a:rPr>
              <a:t>More Anatomy and Physiology</a:t>
            </a:r>
            <a:endParaRPr lang="en-US" dirty="0" smtClean="0"/>
          </a:p>
          <a:p>
            <a:pPr marL="342900" lvl="1" indent="-342900">
              <a:buFont typeface="Arial" charset="0"/>
              <a:buChar char="•"/>
            </a:pPr>
            <a:endParaRPr lang="en-US" dirty="0"/>
          </a:p>
          <a:p>
            <a:pPr marL="342900" lvl="1" indent="-342900">
              <a:buFont typeface="Arial" charset="0"/>
              <a:buChar char="•"/>
            </a:pPr>
            <a:endParaRPr lang="en-US" dirty="0"/>
          </a:p>
          <a:p>
            <a:pPr marL="0" lvl="1" indent="0">
              <a:buNone/>
            </a:pPr>
            <a:r>
              <a:rPr lang="en-US" dirty="0" smtClean="0"/>
              <a:t> </a:t>
            </a:r>
          </a:p>
          <a:p>
            <a:pPr marL="0" lvl="1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342900" lvl="1" indent="-342900">
              <a:buFont typeface="Arial" charset="0"/>
              <a:buChar char="•"/>
            </a:pPr>
            <a:endParaRPr lang="en-US" dirty="0"/>
          </a:p>
          <a:p>
            <a:pPr marL="342900" lvl="1" indent="-342900">
              <a:buFont typeface="Arial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019800" y="4414116"/>
            <a:ext cx="1866900" cy="18669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2238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Musicians and Neuromuscular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Neuromusculoskeletal </a:t>
            </a:r>
            <a:r>
              <a:rPr lang="en-US" dirty="0"/>
              <a:t>health is essential to </a:t>
            </a:r>
            <a:r>
              <a:rPr lang="en-US" dirty="0" smtClean="0"/>
              <a:t>your profession  </a:t>
            </a:r>
            <a:endParaRPr lang="en-US" dirty="0"/>
          </a:p>
          <a:p>
            <a:r>
              <a:rPr lang="en-US" dirty="0" smtClean="0"/>
              <a:t>Musicians </a:t>
            </a:r>
            <a:r>
              <a:rPr lang="en-US" dirty="0"/>
              <a:t>are </a:t>
            </a:r>
            <a:r>
              <a:rPr lang="en-US" dirty="0" smtClean="0"/>
              <a:t>vulnerable to various  </a:t>
            </a:r>
            <a:r>
              <a:rPr lang="en-US" dirty="0"/>
              <a:t>neuromusculoskeletal </a:t>
            </a:r>
            <a:r>
              <a:rPr lang="en-US" dirty="0" smtClean="0"/>
              <a:t>disorders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The good news is many of these disorders are preventable  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248400" y="4648200"/>
            <a:ext cx="1885950" cy="188595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3190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–Neuromuscular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Caldron </a:t>
            </a:r>
            <a:r>
              <a:rPr lang="en-US" dirty="0" smtClean="0"/>
              <a:t>et al. </a:t>
            </a:r>
            <a:r>
              <a:rPr lang="en-US" dirty="0"/>
              <a:t>surveyed </a:t>
            </a:r>
            <a:r>
              <a:rPr lang="en-US" dirty="0" smtClean="0"/>
              <a:t>250 non–wind </a:t>
            </a:r>
            <a:r>
              <a:rPr lang="en-US" dirty="0"/>
              <a:t>instrumentalists via </a:t>
            </a:r>
            <a:r>
              <a:rPr lang="en-US" dirty="0" smtClean="0"/>
              <a:t>a questionnaire</a:t>
            </a:r>
            <a:r>
              <a:rPr lang="en-US" dirty="0"/>
              <a:t> </a:t>
            </a:r>
            <a:r>
              <a:rPr lang="en-US" dirty="0" smtClean="0"/>
              <a:t>and found that </a:t>
            </a:r>
            <a:r>
              <a:rPr lang="en-US" dirty="0"/>
              <a:t>59</a:t>
            </a:r>
            <a:r>
              <a:rPr lang="en-US" dirty="0" smtClean="0"/>
              <a:t>% reported </a:t>
            </a:r>
            <a:r>
              <a:rPr lang="en-US" dirty="0"/>
              <a:t>some </a:t>
            </a:r>
            <a:r>
              <a:rPr lang="en-US" dirty="0">
                <a:solidFill>
                  <a:srgbClr val="FF0000"/>
                </a:solidFill>
              </a:rPr>
              <a:t>musculoskeletal problem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 A study by Fry examined 485 </a:t>
            </a:r>
            <a:r>
              <a:rPr lang="en-US" dirty="0"/>
              <a:t>professional </a:t>
            </a:r>
            <a:r>
              <a:rPr lang="en-US" dirty="0" smtClean="0"/>
              <a:t>symphony orchestra musicians and  </a:t>
            </a:r>
            <a:r>
              <a:rPr lang="en-US" dirty="0"/>
              <a:t>found that 312 (64</a:t>
            </a:r>
            <a:r>
              <a:rPr lang="en-US" dirty="0" smtClean="0"/>
              <a:t>%) suffered </a:t>
            </a:r>
            <a:r>
              <a:rPr lang="en-US" dirty="0">
                <a:solidFill>
                  <a:srgbClr val="FF0000"/>
                </a:solidFill>
              </a:rPr>
              <a:t>recurrent or persistent </a:t>
            </a:r>
            <a:r>
              <a:rPr lang="en-US" dirty="0" smtClean="0">
                <a:solidFill>
                  <a:srgbClr val="FF0000"/>
                </a:solidFill>
              </a:rPr>
              <a:t>playing-related pain </a:t>
            </a:r>
          </a:p>
          <a:p>
            <a:endParaRPr lang="en-US" dirty="0"/>
          </a:p>
          <a:p>
            <a:r>
              <a:rPr lang="en-US" sz="1800" dirty="0"/>
              <a:t>Lederman, R. J. (2003), Neuromuscular and musculoskeletal problems in instrumental musicians. Muscle Nerve, 27: 549–561. </a:t>
            </a:r>
            <a:r>
              <a:rPr lang="en-US" sz="1800" dirty="0" err="1"/>
              <a:t>doi</a:t>
            </a:r>
            <a:r>
              <a:rPr lang="en-US" sz="1800" dirty="0"/>
              <a:t>: 10.1002/mus.10380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4161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Studies and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survey </a:t>
            </a:r>
            <a:r>
              <a:rPr lang="en-US" dirty="0"/>
              <a:t>of 48 symphony </a:t>
            </a:r>
            <a:r>
              <a:rPr lang="en-US" dirty="0" smtClean="0"/>
              <a:t>orchestras carried </a:t>
            </a:r>
            <a:r>
              <a:rPr lang="en-US" dirty="0"/>
              <a:t>out by the International </a:t>
            </a:r>
            <a:r>
              <a:rPr lang="en-US" dirty="0" smtClean="0"/>
              <a:t>Conference of </a:t>
            </a:r>
            <a:r>
              <a:rPr lang="en-US" dirty="0"/>
              <a:t>Symphony and Opera Musicians showed that 58</a:t>
            </a:r>
            <a:r>
              <a:rPr lang="en-US" dirty="0" smtClean="0"/>
              <a:t>% of </a:t>
            </a:r>
            <a:r>
              <a:rPr lang="en-US" dirty="0"/>
              <a:t>2212 respondents </a:t>
            </a:r>
            <a:r>
              <a:rPr lang="en-US" dirty="0" smtClean="0"/>
              <a:t>reported a </a:t>
            </a:r>
            <a:r>
              <a:rPr lang="en-US" dirty="0" smtClean="0">
                <a:solidFill>
                  <a:srgbClr val="FF0000"/>
                </a:solidFill>
              </a:rPr>
              <a:t>severe a </a:t>
            </a:r>
            <a:r>
              <a:rPr lang="en-US" dirty="0">
                <a:solidFill>
                  <a:srgbClr val="FF0000"/>
                </a:solidFill>
              </a:rPr>
              <a:t>musculoskeletal </a:t>
            </a:r>
            <a:r>
              <a:rPr lang="en-US" dirty="0" smtClean="0">
                <a:solidFill>
                  <a:srgbClr val="FF0000"/>
                </a:solidFill>
              </a:rPr>
              <a:t>problem</a:t>
            </a:r>
            <a:r>
              <a:rPr lang="en-US" dirty="0" smtClean="0"/>
              <a:t> at some time during their career</a:t>
            </a:r>
          </a:p>
          <a:p>
            <a:endParaRPr lang="en-US" dirty="0"/>
          </a:p>
          <a:p>
            <a:r>
              <a:rPr lang="en-US" sz="2000" dirty="0"/>
              <a:t>Lederman, R. J. (2003), Neuromuscular and musculoskeletal problems in instrumental musicians. Muscle Nerve, 27: 549–561. </a:t>
            </a:r>
            <a:r>
              <a:rPr lang="en-US" sz="2000" dirty="0" err="1"/>
              <a:t>doi</a:t>
            </a:r>
            <a:r>
              <a:rPr lang="en-US" sz="2000" dirty="0"/>
              <a:t>: 10.1002/mus.10380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7396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/>
          <a:lstStyle/>
          <a:p>
            <a:pPr algn="l"/>
            <a:r>
              <a:rPr lang="fr-CA" dirty="0" smtClean="0"/>
              <a:t>Interesting Facts 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71688" y="1600200"/>
            <a:ext cx="6615112" cy="4525963"/>
          </a:xfrm>
        </p:spPr>
        <p:txBody>
          <a:bodyPr/>
          <a:lstStyle/>
          <a:p>
            <a:r>
              <a:rPr lang="fr-CA" dirty="0" smtClean="0"/>
              <a:t>Women report more neuromuscular issues than men</a:t>
            </a:r>
          </a:p>
          <a:p>
            <a:r>
              <a:rPr lang="fr-CA" dirty="0" smtClean="0"/>
              <a:t>Keyboard and string players seem to </a:t>
            </a:r>
            <a:r>
              <a:rPr lang="fr-CA" dirty="0" err="1" smtClean="0"/>
              <a:t>be</a:t>
            </a:r>
            <a:r>
              <a:rPr lang="fr-CA" dirty="0" smtClean="0"/>
              <a:t> more susceptible to neuromuscular issues </a:t>
            </a:r>
          </a:p>
          <a:p>
            <a:r>
              <a:rPr lang="fr-CA" dirty="0" smtClean="0"/>
              <a:t>Music </a:t>
            </a:r>
            <a:r>
              <a:rPr lang="fr-CA" dirty="0"/>
              <a:t>s</a:t>
            </a:r>
            <a:r>
              <a:rPr lang="fr-CA" dirty="0" smtClean="0"/>
              <a:t>tudents are now beginning to report neuromuscular problems almost at the </a:t>
            </a:r>
            <a:r>
              <a:rPr lang="fr-CA" dirty="0" err="1" smtClean="0">
                <a:solidFill>
                  <a:srgbClr val="FF0000"/>
                </a:solidFill>
              </a:rPr>
              <a:t>same</a:t>
            </a:r>
            <a:r>
              <a:rPr lang="fr-CA" dirty="0" smtClean="0">
                <a:solidFill>
                  <a:srgbClr val="FF0000"/>
                </a:solidFill>
              </a:rPr>
              <a:t> rate </a:t>
            </a:r>
            <a:r>
              <a:rPr lang="fr-CA" dirty="0" smtClean="0"/>
              <a:t>as music professionals.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Neuromuscular Disorder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Some </a:t>
            </a:r>
            <a:r>
              <a:rPr lang="en-US" dirty="0"/>
              <a:t>musculoskeletal disorders are related to </a:t>
            </a:r>
            <a:r>
              <a:rPr lang="en-US" dirty="0" smtClean="0"/>
              <a:t>behavior</a:t>
            </a:r>
          </a:p>
          <a:p>
            <a:r>
              <a:rPr lang="en-US" dirty="0" smtClean="0"/>
              <a:t>Others result from trauma and injury</a:t>
            </a:r>
          </a:p>
          <a:p>
            <a:r>
              <a:rPr lang="en-US" dirty="0" smtClean="0"/>
              <a:t>Genetics may play a role in certain individuals having a higher risk of developing  </a:t>
            </a:r>
            <a:r>
              <a:rPr lang="en-US" dirty="0" err="1" smtClean="0"/>
              <a:t>neuromusculoskeletal</a:t>
            </a:r>
            <a:r>
              <a:rPr lang="en-US" dirty="0" smtClean="0"/>
              <a:t> disorders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477000" y="4629869"/>
            <a:ext cx="1466850" cy="207573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739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Neuromuscular Disorders for Musicians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Repetitive </a:t>
            </a:r>
            <a:r>
              <a:rPr lang="en-US" dirty="0" smtClean="0"/>
              <a:t>Strain Injuries </a:t>
            </a:r>
            <a:r>
              <a:rPr lang="en-US" dirty="0"/>
              <a:t>are most common in musicians </a:t>
            </a:r>
            <a:endParaRPr lang="en-US" dirty="0" smtClean="0"/>
          </a:p>
          <a:p>
            <a:pPr lvl="1"/>
            <a:r>
              <a:rPr lang="en-US" dirty="0" smtClean="0"/>
              <a:t>Some may call this Repetitive Stress Injury </a:t>
            </a:r>
            <a:endParaRPr lang="en-US" dirty="0"/>
          </a:p>
          <a:p>
            <a:pPr lvl="1"/>
            <a:r>
              <a:rPr lang="en-US" dirty="0"/>
              <a:t>Also known as </a:t>
            </a:r>
            <a:r>
              <a:rPr lang="en-US" dirty="0" smtClean="0"/>
              <a:t>Overuse syndrome </a:t>
            </a:r>
          </a:p>
          <a:p>
            <a:pPr lvl="2"/>
            <a:r>
              <a:rPr lang="en-US" dirty="0" smtClean="0"/>
              <a:t>Overuse of hands </a:t>
            </a:r>
            <a:r>
              <a:rPr lang="en-US" dirty="0"/>
              <a:t>to perform </a:t>
            </a:r>
            <a:r>
              <a:rPr lang="en-US" dirty="0" smtClean="0"/>
              <a:t>repetitive tasks</a:t>
            </a:r>
            <a:endParaRPr lang="en-US" dirty="0"/>
          </a:p>
          <a:p>
            <a:pPr lvl="1"/>
            <a:r>
              <a:rPr lang="en-US" dirty="0" smtClean="0"/>
              <a:t>Carpal Tunnel is the most common RSI among musicians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010400" y="4991100"/>
            <a:ext cx="1866900" cy="18669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925303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FA77D90-DCB5-414A-AACF-37248EE1E5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Music class presentation</Template>
  <TotalTime>4119</TotalTime>
  <Words>1056</Words>
  <Application>Microsoft Macintosh PowerPoint</Application>
  <PresentationFormat>On-screen Show (4:3)</PresentationFormat>
  <Paragraphs>126</Paragraphs>
  <Slides>24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Thème Office</vt:lpstr>
      <vt:lpstr>Neuromuscular Health and the  Musician  </vt:lpstr>
      <vt:lpstr>Overview of the Neuromuscular System </vt:lpstr>
      <vt:lpstr>Neuromuscular System</vt:lpstr>
      <vt:lpstr>Musicians and Neuromuscular Health</vt:lpstr>
      <vt:lpstr>Statistics –Neuromuscular Injury</vt:lpstr>
      <vt:lpstr>Studies and Statistics</vt:lpstr>
      <vt:lpstr>Interesting Facts </vt:lpstr>
      <vt:lpstr>Neuromuscular Disorder Development</vt:lpstr>
      <vt:lpstr>Neuromuscular Disorders for Musicians </vt:lpstr>
      <vt:lpstr>Known Causes of RSI</vt:lpstr>
      <vt:lpstr>Signs and Symptoms of RSI</vt:lpstr>
      <vt:lpstr>Examples of Other RSI Disorders </vt:lpstr>
      <vt:lpstr>Who Gets What in the Music World?</vt:lpstr>
      <vt:lpstr>String Instrumentalists  </vt:lpstr>
      <vt:lpstr>Wind Instrumentalists </vt:lpstr>
      <vt:lpstr>Percussionists </vt:lpstr>
      <vt:lpstr>Brass</vt:lpstr>
      <vt:lpstr>Seek Medical Care When… </vt:lpstr>
      <vt:lpstr>Let’s Do a Quick Review </vt:lpstr>
      <vt:lpstr>What Do You Need to Do To Take Care of Yourself?</vt:lpstr>
      <vt:lpstr>Health Promotion and Prevention</vt:lpstr>
      <vt:lpstr>Health Promotion and Prevention of Injury </vt:lpstr>
      <vt:lpstr>References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Neuromuscular Health and the  Musician</dc:title>
  <dc:creator>Faith Garrett</dc:creator>
  <cp:keywords/>
  <cp:lastModifiedBy>Sheila Murphy</cp:lastModifiedBy>
  <cp:revision>40</cp:revision>
  <dcterms:created xsi:type="dcterms:W3CDTF">2014-04-25T13:30:27Z</dcterms:created>
  <dcterms:modified xsi:type="dcterms:W3CDTF">2014-04-25T13:31:01Z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TC103814949990</vt:lpwstr>
  </property>
</Properties>
</file>