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wav" ContentType="audio/wav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6" r:id="rId2"/>
    <p:sldId id="258" r:id="rId3"/>
    <p:sldId id="263" r:id="rId4"/>
    <p:sldId id="264" r:id="rId5"/>
    <p:sldId id="283" r:id="rId6"/>
    <p:sldId id="281" r:id="rId7"/>
    <p:sldId id="288" r:id="rId8"/>
    <p:sldId id="290" r:id="rId9"/>
    <p:sldId id="282" r:id="rId10"/>
    <p:sldId id="289" r:id="rId11"/>
    <p:sldId id="291" r:id="rId12"/>
    <p:sldId id="297" r:id="rId13"/>
    <p:sldId id="276" r:id="rId14"/>
    <p:sldId id="269" r:id="rId15"/>
    <p:sldId id="268" r:id="rId16"/>
    <p:sldId id="286" r:id="rId17"/>
    <p:sldId id="284" r:id="rId18"/>
    <p:sldId id="285" r:id="rId19"/>
    <p:sldId id="292" r:id="rId20"/>
    <p:sldId id="293" r:id="rId21"/>
    <p:sldId id="275" r:id="rId22"/>
    <p:sldId id="278" r:id="rId23"/>
    <p:sldId id="29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35D0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468" autoAdjust="0"/>
    <p:restoredTop sz="67851" autoAdjust="0"/>
  </p:normalViewPr>
  <p:slideViewPr>
    <p:cSldViewPr>
      <p:cViewPr>
        <p:scale>
          <a:sx n="68" d="100"/>
          <a:sy n="68" d="100"/>
        </p:scale>
        <p:origin x="-190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8DCF-7F49-44E4-9E87-953618338BAD}" type="datetimeFigureOut">
              <a:rPr lang="en-US" smtClean="0"/>
              <a:pPr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721B-50E0-47A7-BD75-E89BE7AD55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41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4F27-E2B1-49AF-B192-F4A6E2D39559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213AC-CD54-48B0-B219-61ABF6B36C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61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619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Music-induced hearing loss is </a:t>
            </a:r>
            <a:r>
              <a:rPr lang="en-US" b="1" dirty="0" smtClean="0"/>
              <a:t>caused by damage to the hair cells</a:t>
            </a:r>
            <a:r>
              <a:rPr lang="en-US" dirty="0" smtClean="0"/>
              <a:t> that are </a:t>
            </a:r>
            <a:r>
              <a:rPr lang="en-US" b="1" dirty="0" smtClean="0"/>
              <a:t>found in our inner ear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Hair cells are small </a:t>
            </a:r>
            <a:r>
              <a:rPr lang="en-US" b="1" dirty="0" smtClean="0"/>
              <a:t>sensory cells that convert the sounds</a:t>
            </a:r>
            <a:r>
              <a:rPr lang="en-US" dirty="0" smtClean="0"/>
              <a:t> we hear into </a:t>
            </a:r>
            <a:r>
              <a:rPr lang="en-US" b="1" dirty="0" smtClean="0"/>
              <a:t>electrical signals </a:t>
            </a:r>
            <a:r>
              <a:rPr lang="en-US" dirty="0" smtClean="0"/>
              <a:t>that travel to the </a:t>
            </a:r>
            <a:r>
              <a:rPr lang="en-US" b="1" dirty="0" smtClean="0"/>
              <a:t>brain.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Once damaged </a:t>
            </a:r>
            <a:r>
              <a:rPr lang="en-US" dirty="0" smtClean="0"/>
              <a:t>our </a:t>
            </a:r>
            <a:r>
              <a:rPr lang="en-US" b="1" dirty="0" smtClean="0"/>
              <a:t>hair cells cannot grow back</a:t>
            </a:r>
            <a:r>
              <a:rPr lang="en-US" dirty="0" smtClean="0"/>
              <a:t>, causing permanent hearing loss.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5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79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84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212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8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to shout over background noise to be heard  </a:t>
            </a:r>
          </a:p>
          <a:p>
            <a:endParaRPr lang="en-US" dirty="0" smtClean="0"/>
          </a:p>
          <a:p>
            <a:r>
              <a:rPr lang="en-US" dirty="0" smtClean="0"/>
              <a:t>The noise is painful to your ears  </a:t>
            </a:r>
          </a:p>
          <a:p>
            <a:endParaRPr lang="en-US" dirty="0" smtClean="0"/>
          </a:p>
          <a:p>
            <a:r>
              <a:rPr lang="en-US" dirty="0" smtClean="0"/>
              <a:t>The noise makes your ears ring   </a:t>
            </a:r>
          </a:p>
          <a:p>
            <a:endParaRPr lang="en-US" dirty="0" smtClean="0"/>
          </a:p>
          <a:p>
            <a:r>
              <a:rPr lang="en-US" dirty="0" smtClean="0"/>
              <a:t>You have decreased or “muffled” hearing for several hours after exposure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19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/>
              <a:t>This image displays an example of the Threshold of Hearing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/>
              <a:t>This slide provides an </a:t>
            </a:r>
            <a:r>
              <a:rPr lang="en-US" b="1" i="1" u="none" baseline="0" dirty="0" smtClean="0"/>
              <a:t>example</a:t>
            </a:r>
            <a:r>
              <a:rPr lang="en-US" b="1" u="none" baseline="0" dirty="0" smtClean="0"/>
              <a:t> of the </a:t>
            </a:r>
            <a:r>
              <a:rPr lang="en-US" b="1" i="1" u="none" baseline="0" dirty="0" smtClean="0"/>
              <a:t>sound levels for different musical environments</a:t>
            </a:r>
            <a:r>
              <a:rPr lang="en-US" u="none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/>
              <a:t>It is important to keep in mind </a:t>
            </a:r>
            <a:r>
              <a:rPr lang="en-US" b="1" u="none" baseline="0" dirty="0" smtClean="0"/>
              <a:t>just how loud some of these environments </a:t>
            </a:r>
            <a:r>
              <a:rPr lang="en-US" u="none" baseline="0" dirty="0" smtClean="0"/>
              <a:t>can get.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398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1" u="none" baseline="0" dirty="0" smtClean="0"/>
              <a:t>Sound levels measured in dB </a:t>
            </a:r>
            <a:r>
              <a:rPr lang="en-US" sz="1000" u="none" baseline="0" dirty="0" smtClean="0"/>
              <a:t>range from </a:t>
            </a:r>
            <a:r>
              <a:rPr lang="en-US" sz="1000" b="1" u="none" baseline="0" dirty="0" smtClean="0"/>
              <a:t>very faint sounds to very loud sounds.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000" b="1" dirty="0" smtClean="0"/>
          </a:p>
          <a:p>
            <a:pPr marL="171450" indent="-171450">
              <a:buFont typeface="Arial"/>
              <a:buChar char="•"/>
            </a:pPr>
            <a:r>
              <a:rPr lang="en-US" sz="1000" dirty="0" smtClean="0"/>
              <a:t>The graph</a:t>
            </a:r>
            <a:r>
              <a:rPr lang="en-US" sz="1000" baseline="0" dirty="0" smtClean="0"/>
              <a:t> illustrates the </a:t>
            </a:r>
            <a:r>
              <a:rPr lang="en-US" sz="1000" b="1" baseline="0" dirty="0" smtClean="0"/>
              <a:t>relationship between intensity </a:t>
            </a:r>
            <a:r>
              <a:rPr lang="en-US" sz="1000" b="0" baseline="0" dirty="0" smtClean="0"/>
              <a:t>(measure of loudness in decibels)</a:t>
            </a:r>
            <a:r>
              <a:rPr lang="en-US" sz="1000" b="1" baseline="0" dirty="0" smtClean="0"/>
              <a:t> and duration </a:t>
            </a:r>
            <a:r>
              <a:rPr lang="en-US" sz="1000" b="0" baseline="0" dirty="0" smtClean="0"/>
              <a:t>(represented in hours, minutes, and seconds).</a:t>
            </a:r>
          </a:p>
          <a:p>
            <a:pPr marL="0" indent="0">
              <a:buFont typeface="Arial"/>
              <a:buNone/>
            </a:pPr>
            <a:endParaRPr lang="en-US" sz="1000" b="1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It displays </a:t>
            </a:r>
            <a:r>
              <a:rPr lang="en-US" sz="1000" b="1" baseline="0" dirty="0" smtClean="0"/>
              <a:t>the </a:t>
            </a:r>
            <a:r>
              <a:rPr lang="en-US" sz="1000" b="1" i="1" u="sng" baseline="0" dirty="0" smtClean="0"/>
              <a:t>permissible exposure time as the intensity of the sound is increased</a:t>
            </a:r>
            <a:r>
              <a:rPr lang="en-US" sz="1000" b="1" baseline="0" dirty="0" smtClean="0"/>
              <a:t>. 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The </a:t>
            </a:r>
            <a:r>
              <a:rPr lang="en-US" sz="1000" b="1" baseline="0" dirty="0" smtClean="0"/>
              <a:t>higher</a:t>
            </a:r>
            <a:r>
              <a:rPr lang="en-US" sz="1000" baseline="0" dirty="0" smtClean="0"/>
              <a:t> the </a:t>
            </a:r>
            <a:r>
              <a:rPr lang="en-US" sz="1000" b="1" baseline="0" dirty="0" smtClean="0"/>
              <a:t>intensity, </a:t>
            </a:r>
            <a:r>
              <a:rPr lang="en-US" sz="1000" b="0" baseline="0" dirty="0" smtClean="0"/>
              <a:t>the more damage that can be done to those hair cells</a:t>
            </a:r>
            <a:r>
              <a:rPr lang="en-US" sz="1000" baseline="0" dirty="0" smtClean="0"/>
              <a:t>, so a </a:t>
            </a:r>
            <a:r>
              <a:rPr lang="en-US" sz="1000" b="1" baseline="0" dirty="0" smtClean="0"/>
              <a:t>shorter</a:t>
            </a:r>
            <a:r>
              <a:rPr lang="en-US" sz="1000" baseline="0" dirty="0" smtClean="0"/>
              <a:t> amount of </a:t>
            </a:r>
            <a:r>
              <a:rPr lang="en-US" sz="1000" b="1" baseline="0" dirty="0" smtClean="0"/>
              <a:t>time</a:t>
            </a:r>
            <a:r>
              <a:rPr lang="en-US" sz="1000" baseline="0" dirty="0" smtClean="0"/>
              <a:t> is recommended.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The </a:t>
            </a:r>
            <a:r>
              <a:rPr lang="en-US" sz="1000" b="1" baseline="0" dirty="0" smtClean="0"/>
              <a:t>lower</a:t>
            </a:r>
            <a:r>
              <a:rPr lang="en-US" sz="1000" baseline="0" dirty="0" smtClean="0"/>
              <a:t> the </a:t>
            </a:r>
            <a:r>
              <a:rPr lang="en-US" sz="1000" b="1" baseline="0" dirty="0" smtClean="0"/>
              <a:t>intensity</a:t>
            </a:r>
            <a:r>
              <a:rPr lang="en-US" sz="1000" baseline="0" dirty="0" smtClean="0"/>
              <a:t>, the </a:t>
            </a:r>
            <a:r>
              <a:rPr lang="en-US" sz="1000" b="1" baseline="0" dirty="0" smtClean="0"/>
              <a:t>longer</a:t>
            </a:r>
            <a:r>
              <a:rPr lang="en-US" sz="1000" baseline="0" dirty="0" smtClean="0"/>
              <a:t> the permissible exposure time may be.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4354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900" dirty="0" smtClean="0"/>
              <a:t>Before determining</a:t>
            </a:r>
            <a:r>
              <a:rPr lang="en-US" sz="900" baseline="0" dirty="0" smtClean="0"/>
              <a:t> the Effects of High Music Levels, other factors should be included in the analysis:</a:t>
            </a:r>
          </a:p>
          <a:p>
            <a:pPr marL="0" indent="0">
              <a:buFont typeface="Arial"/>
              <a:buNone/>
            </a:pPr>
            <a:endParaRPr lang="en-US" sz="900" dirty="0" smtClean="0"/>
          </a:p>
          <a:p>
            <a:pPr marL="171450" indent="-171450">
              <a:buFont typeface="Arial"/>
              <a:buChar char="•"/>
            </a:pPr>
            <a:r>
              <a:rPr lang="en-US" sz="900" dirty="0" smtClean="0"/>
              <a:t>The</a:t>
            </a:r>
            <a:r>
              <a:rPr lang="en-US" sz="900" baseline="0" dirty="0" smtClean="0"/>
              <a:t> </a:t>
            </a:r>
            <a:r>
              <a:rPr lang="en-US" sz="900" b="1" baseline="0" dirty="0" smtClean="0"/>
              <a:t>instrument</a:t>
            </a:r>
            <a:r>
              <a:rPr lang="en-US" sz="900" baseline="0" dirty="0" smtClean="0"/>
              <a:t> that you play can put you at a </a:t>
            </a:r>
            <a:r>
              <a:rPr lang="en-US" sz="900" b="1" baseline="0" dirty="0" smtClean="0"/>
              <a:t>higher risk.</a:t>
            </a:r>
            <a:r>
              <a:rPr lang="en-US" sz="900" baseline="0" dirty="0" smtClean="0"/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900" baseline="0" dirty="0" smtClean="0"/>
              <a:t>For example, if you play </a:t>
            </a:r>
            <a:r>
              <a:rPr lang="en-US" sz="900" b="1" baseline="0" dirty="0" smtClean="0"/>
              <a:t>percussion</a:t>
            </a:r>
            <a:r>
              <a:rPr lang="en-US" sz="900" baseline="0" dirty="0" smtClean="0"/>
              <a:t> you are at the </a:t>
            </a:r>
            <a:r>
              <a:rPr lang="en-US" sz="900" i="1" baseline="0" dirty="0" smtClean="0"/>
              <a:t>highest risk for excessive peak noise</a:t>
            </a:r>
            <a:r>
              <a:rPr lang="en-US" sz="900" baseline="0" dirty="0" smtClean="0"/>
              <a:t> (or where the sound was the loudest during a span of time) at a level of </a:t>
            </a:r>
            <a:r>
              <a:rPr lang="en-US" sz="900" b="1" baseline="0" dirty="0" smtClean="0"/>
              <a:t>125 </a:t>
            </a:r>
            <a:r>
              <a:rPr lang="en-US" sz="900" b="1" baseline="0" dirty="0" err="1" smtClean="0"/>
              <a:t>dB</a:t>
            </a:r>
            <a:r>
              <a:rPr lang="en-US" sz="900" baseline="0" dirty="0" err="1" smtClean="0"/>
              <a:t>.</a:t>
            </a:r>
            <a:endParaRPr lang="en-US" sz="900" baseline="0" dirty="0" smtClean="0"/>
          </a:p>
          <a:p>
            <a:pPr marL="171450" indent="-171450">
              <a:buFont typeface="Arial"/>
              <a:buChar char="•"/>
            </a:pPr>
            <a:endParaRPr lang="en-US" sz="9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900" b="1" baseline="0" dirty="0" smtClean="0"/>
              <a:t>Trumpets, horns, and trombones </a:t>
            </a:r>
            <a:r>
              <a:rPr lang="en-US" sz="900" baseline="0" dirty="0" smtClean="0"/>
              <a:t>are also at a </a:t>
            </a:r>
            <a:r>
              <a:rPr lang="en-US" sz="900" b="1" baseline="0" dirty="0" smtClean="0"/>
              <a:t>higher risk </a:t>
            </a:r>
            <a:r>
              <a:rPr lang="en-US" sz="900" baseline="0" dirty="0" smtClean="0"/>
              <a:t>for MIHL. </a:t>
            </a:r>
          </a:p>
          <a:p>
            <a:pPr marL="171450" indent="-171450">
              <a:buFont typeface="Arial"/>
              <a:buChar char="•"/>
            </a:pPr>
            <a:endParaRPr lang="en-US" sz="9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900" baseline="0" dirty="0" smtClean="0"/>
              <a:t>Also, other factors to consider may be the </a:t>
            </a:r>
            <a:r>
              <a:rPr lang="en-US" sz="900" b="1" baseline="0" dirty="0" smtClean="0"/>
              <a:t>piece of music you play </a:t>
            </a:r>
            <a:r>
              <a:rPr lang="en-US" sz="900" baseline="0" dirty="0" smtClean="0"/>
              <a:t>which can </a:t>
            </a:r>
            <a:r>
              <a:rPr lang="en-US" sz="900" u="sng" baseline="0" dirty="0" smtClean="0"/>
              <a:t>range in intensity</a:t>
            </a:r>
          </a:p>
          <a:p>
            <a:pPr marL="171450" indent="-171450">
              <a:buFont typeface="Arial"/>
              <a:buChar char="•"/>
            </a:pPr>
            <a:endParaRPr lang="en-US" sz="900" u="sng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900" baseline="0" dirty="0" smtClean="0"/>
              <a:t>Consider the </a:t>
            </a:r>
            <a:r>
              <a:rPr lang="en-US" sz="900" b="1" baseline="0" dirty="0" smtClean="0"/>
              <a:t>environment</a:t>
            </a:r>
            <a:r>
              <a:rPr lang="en-US" sz="900" baseline="0" dirty="0" smtClean="0"/>
              <a:t>- are there several reflective services causing </a:t>
            </a:r>
            <a:r>
              <a:rPr lang="en-US" sz="900" b="1" baseline="0" dirty="0" smtClean="0"/>
              <a:t>reverberation or echoing </a:t>
            </a:r>
            <a:r>
              <a:rPr lang="en-US" sz="900" baseline="0" dirty="0" smtClean="0"/>
              <a:t>as well as </a:t>
            </a:r>
            <a:r>
              <a:rPr lang="en-US" sz="900" b="1" baseline="0" dirty="0" smtClean="0"/>
              <a:t>increasing the overall noise level</a:t>
            </a:r>
            <a:endParaRPr lang="en-US" sz="900" baseline="0" dirty="0" smtClean="0"/>
          </a:p>
          <a:p>
            <a:pPr marL="171450" indent="-171450">
              <a:buFont typeface="Arial"/>
              <a:buChar char="•"/>
            </a:pPr>
            <a:endParaRPr lang="en-US" sz="9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900" baseline="0" dirty="0" smtClean="0"/>
              <a:t>Where you </a:t>
            </a:r>
            <a:r>
              <a:rPr lang="en-US" sz="900" b="1" baseline="0" dirty="0" smtClean="0"/>
              <a:t>sit</a:t>
            </a:r>
            <a:r>
              <a:rPr lang="en-US" sz="900" baseline="0" dirty="0" smtClean="0"/>
              <a:t> in regards to other instruments is also a very important factor. </a:t>
            </a:r>
          </a:p>
          <a:p>
            <a:pPr marL="628650" lvl="1" indent="-171450">
              <a:buFont typeface="Arial"/>
              <a:buChar char="•"/>
            </a:pPr>
            <a:r>
              <a:rPr lang="en-US" sz="900" baseline="0" dirty="0" smtClean="0"/>
              <a:t>For example, if you sit or stand in front of the trumpet section, then you are more likely to reach the maximum weekly exposure level only after 10-25 hours of playing.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2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49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858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Strategies for the Prevention of MIHL should begin</a:t>
            </a:r>
            <a:r>
              <a:rPr lang="en-US" sz="1000" baseline="0" dirty="0" smtClean="0"/>
              <a:t> with </a:t>
            </a:r>
            <a:r>
              <a:rPr lang="en-US" sz="1000" b="1" baseline="0" dirty="0" smtClean="0"/>
              <a:t>controlling the level of noise at the source </a:t>
            </a:r>
            <a:r>
              <a:rPr lang="en-US" sz="1000" baseline="0" dirty="0" smtClean="0"/>
              <a:t>and controlling the </a:t>
            </a:r>
            <a:r>
              <a:rPr lang="en-US" sz="1000" b="1" baseline="0" dirty="0" smtClean="0"/>
              <a:t>propagation of sound toward the musician</a:t>
            </a:r>
            <a:r>
              <a:rPr lang="en-US" sz="1000" baseline="0" dirty="0" smtClean="0"/>
              <a:t>, whether it is the instrument itself, amplifiers, mp3 players, etc.</a:t>
            </a:r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Measurements can be made to first determine the level of the noise. This can be accomplished by a Sound Level Meter (SLM) that </a:t>
            </a:r>
            <a:r>
              <a:rPr lang="en-US" sz="1000" b="1" baseline="0" dirty="0" smtClean="0"/>
              <a:t>measures and records the level of the noise over a certain amount of time. 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="1" baseline="0" dirty="0" smtClean="0"/>
              <a:t>Elevate</a:t>
            </a:r>
            <a:r>
              <a:rPr lang="en-US" sz="1000" baseline="0" dirty="0" smtClean="0"/>
              <a:t> speakers to </a:t>
            </a:r>
            <a:r>
              <a:rPr lang="en-US" sz="1000" b="1" baseline="0" dirty="0" smtClean="0"/>
              <a:t>provide more of a freq. response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="1" baseline="0" dirty="0" smtClean="0"/>
              <a:t>Sound treat practice rooms </a:t>
            </a:r>
            <a:r>
              <a:rPr lang="en-US" sz="1000" baseline="0" dirty="0" smtClean="0"/>
              <a:t>with for example, </a:t>
            </a:r>
            <a:r>
              <a:rPr lang="en-US" sz="1000" b="1" baseline="0" dirty="0" smtClean="0"/>
              <a:t>acoustic panels or carpeting on the floors.</a:t>
            </a:r>
          </a:p>
          <a:p>
            <a:pPr marL="0" indent="0">
              <a:buFont typeface="Arial"/>
              <a:buNone/>
            </a:pPr>
            <a:endParaRPr lang="en-US" sz="1000" b="1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Utilizing </a:t>
            </a:r>
            <a:r>
              <a:rPr lang="en-US" sz="1000" b="1" baseline="0" dirty="0" smtClean="0"/>
              <a:t>risers</a:t>
            </a:r>
            <a:r>
              <a:rPr lang="en-US" sz="1000" baseline="0" dirty="0" smtClean="0"/>
              <a:t> for the </a:t>
            </a:r>
            <a:r>
              <a:rPr lang="en-US" sz="1000" b="1" baseline="0" dirty="0" smtClean="0"/>
              <a:t>Treble bass instruments 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="1" dirty="0" smtClean="0"/>
              <a:t>Alternate musical</a:t>
            </a:r>
            <a:r>
              <a:rPr lang="en-US" sz="1000" b="1" baseline="0" dirty="0" smtClean="0"/>
              <a:t> pieces </a:t>
            </a:r>
            <a:r>
              <a:rPr lang="en-US" sz="1000" baseline="0" dirty="0" smtClean="0"/>
              <a:t>to allow for </a:t>
            </a:r>
            <a:r>
              <a:rPr lang="en-US" sz="1000" b="1" baseline="0" dirty="0" smtClean="0"/>
              <a:t>recovery</a:t>
            </a:r>
            <a:r>
              <a:rPr lang="en-US" sz="1000" baseline="0" dirty="0" smtClean="0"/>
              <a:t> 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aseline="0" dirty="0" smtClean="0"/>
              <a:t>Have </a:t>
            </a:r>
            <a:r>
              <a:rPr lang="en-US" sz="1000" b="1" baseline="0" dirty="0" smtClean="0"/>
              <a:t>high-powered instruments play with less force </a:t>
            </a:r>
            <a:r>
              <a:rPr lang="en-US" sz="1000" baseline="0" dirty="0" smtClean="0"/>
              <a:t>and utilize </a:t>
            </a:r>
            <a:r>
              <a:rPr lang="en-US" sz="1000" b="1" baseline="0" dirty="0" smtClean="0"/>
              <a:t>practice mutes </a:t>
            </a:r>
            <a:r>
              <a:rPr lang="en-US" sz="1000" baseline="0" dirty="0" smtClean="0"/>
              <a:t>or </a:t>
            </a:r>
            <a:r>
              <a:rPr lang="en-US" sz="1000" b="1" baseline="0" dirty="0" smtClean="0"/>
              <a:t>practice pads </a:t>
            </a:r>
            <a:r>
              <a:rPr lang="en-US" sz="1000" baseline="0" dirty="0" smtClean="0"/>
              <a:t>while rehearsing</a:t>
            </a:r>
          </a:p>
          <a:p>
            <a:pPr marL="0" indent="0">
              <a:buFont typeface="Arial"/>
              <a:buNone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r>
              <a:rPr lang="en-US" sz="1000" b="1" baseline="0" dirty="0" smtClean="0"/>
              <a:t>Take frequent breaks </a:t>
            </a:r>
            <a:r>
              <a:rPr lang="en-US" sz="1000" baseline="0" dirty="0" smtClean="0"/>
              <a:t>from loud noise sources </a:t>
            </a:r>
          </a:p>
          <a:p>
            <a:pPr marL="171450" indent="-171450">
              <a:buFont typeface="Arial"/>
              <a:buChar char="•"/>
            </a:pPr>
            <a:endParaRPr lang="en-US" sz="1000" baseline="0" dirty="0" smtClean="0"/>
          </a:p>
          <a:p>
            <a:pPr marL="171450" indent="-171450">
              <a:buFont typeface="Arial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259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HPDs can do a fine job provided they are properly selected, fitted, and monitored. </a:t>
            </a:r>
          </a:p>
          <a:p>
            <a:r>
              <a:rPr lang="en-US" b="1" dirty="0" smtClean="0"/>
              <a:t>One size does not fit all</a:t>
            </a:r>
            <a:r>
              <a:rPr lang="en-US" dirty="0" smtClean="0"/>
              <a:t>, and there is </a:t>
            </a:r>
            <a:r>
              <a:rPr lang="en-US" b="1" dirty="0" smtClean="0"/>
              <a:t>no "best" protector. </a:t>
            </a:r>
          </a:p>
          <a:p>
            <a:endParaRPr lang="en-US" dirty="0" smtClean="0"/>
          </a:p>
          <a:p>
            <a:r>
              <a:rPr lang="en-US" dirty="0" smtClean="0"/>
              <a:t>The selection of an appropriate HPD must take into account at least three factors: </a:t>
            </a:r>
          </a:p>
          <a:p>
            <a:pPr marL="228600" indent="-228600">
              <a:buAutoNum type="arabicParenBoth"/>
            </a:pPr>
            <a:r>
              <a:rPr lang="en-US" dirty="0" smtClean="0"/>
              <a:t>the </a:t>
            </a:r>
            <a:r>
              <a:rPr lang="en-US" b="1" dirty="0" smtClean="0"/>
              <a:t>individual's noise exposure</a:t>
            </a:r>
            <a:r>
              <a:rPr lang="en-US" dirty="0" smtClean="0"/>
              <a:t>, (2)  any </a:t>
            </a:r>
            <a:r>
              <a:rPr lang="en-US" b="1" dirty="0" smtClean="0"/>
              <a:t>existing hearing loss</a:t>
            </a:r>
            <a:r>
              <a:rPr lang="en-US" dirty="0" smtClean="0"/>
              <a:t>, (3) and the </a:t>
            </a:r>
            <a:r>
              <a:rPr lang="en-US" b="1" dirty="0" smtClean="0"/>
              <a:t>need to communicate </a:t>
            </a:r>
            <a:r>
              <a:rPr lang="en-US" dirty="0" smtClean="0"/>
              <a:t>in the presence of excessive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281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33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Regulate</a:t>
            </a:r>
            <a:r>
              <a:rPr lang="en-US" baseline="0" dirty="0" smtClean="0"/>
              <a:t> the sound reaching the Musician’s ear: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1" dirty="0" smtClean="0"/>
              <a:t>Flat attenuation</a:t>
            </a:r>
            <a:r>
              <a:rPr lang="en-US" b="1" baseline="0" dirty="0" smtClean="0"/>
              <a:t> </a:t>
            </a:r>
            <a:r>
              <a:rPr lang="en-US" baseline="0" dirty="0" smtClean="0"/>
              <a:t>earplug: good for </a:t>
            </a:r>
            <a:r>
              <a:rPr lang="en-US" b="1" baseline="0" dirty="0" smtClean="0"/>
              <a:t>low to moderate noise exposures </a:t>
            </a:r>
            <a:r>
              <a:rPr lang="en-US" baseline="0" dirty="0" smtClean="0"/>
              <a:t>of about </a:t>
            </a:r>
            <a:r>
              <a:rPr lang="en-US" b="1" baseline="0" dirty="0" smtClean="0"/>
              <a:t>90 dB or less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Musician’s Earplug: </a:t>
            </a:r>
            <a:r>
              <a:rPr lang="en-US" sz="1700" dirty="0" smtClean="0"/>
              <a:t>Replicate </a:t>
            </a:r>
            <a:r>
              <a:rPr lang="en-US" sz="1700" b="1" dirty="0" smtClean="0"/>
              <a:t>the natural resonance of the ear canal </a:t>
            </a:r>
            <a:r>
              <a:rPr lang="en-US" sz="1700" dirty="0" smtClean="0"/>
              <a:t>(boosts high frequency sounds)</a:t>
            </a:r>
          </a:p>
          <a:p>
            <a:pPr marL="171450" indent="-171450">
              <a:buFont typeface="Arial"/>
              <a:buChar char="•"/>
            </a:pPr>
            <a:r>
              <a:rPr lang="en-US" sz="1700" dirty="0" smtClean="0"/>
              <a:t>3 attenuation filters</a:t>
            </a:r>
            <a:r>
              <a:rPr lang="en-US" sz="1700" baseline="0" dirty="0" smtClean="0"/>
              <a:t> </a:t>
            </a:r>
            <a:endParaRPr lang="en-US" sz="1700" dirty="0" smtClean="0"/>
          </a:p>
          <a:p>
            <a:pPr marL="171450" indent="-171450">
              <a:buFont typeface="Arial"/>
              <a:buChar char="•"/>
            </a:pPr>
            <a:endParaRPr lang="en-US" sz="1700" dirty="0" smtClean="0"/>
          </a:p>
          <a:p>
            <a:pPr marL="171450" indent="-171450">
              <a:buFont typeface="Arial"/>
              <a:buChar char="•"/>
            </a:pPr>
            <a:r>
              <a:rPr lang="en-US" sz="1700" b="1" dirty="0" smtClean="0"/>
              <a:t>IEMs</a:t>
            </a:r>
            <a:r>
              <a:rPr lang="en-US" sz="1700" dirty="0" smtClean="0"/>
              <a:t>:</a:t>
            </a:r>
            <a:r>
              <a:rPr lang="en-US" sz="1700" baseline="0" dirty="0" smtClean="0"/>
              <a:t> </a:t>
            </a:r>
            <a:r>
              <a:rPr lang="en-US" sz="1700" dirty="0" smtClean="0"/>
              <a:t>Allows for musician’s to hear of </a:t>
            </a:r>
            <a:r>
              <a:rPr lang="en-US" sz="1700" b="1" dirty="0" smtClean="0"/>
              <a:t>PA systems, crowds, noise, &amp; high-volumes on stage </a:t>
            </a:r>
            <a:r>
              <a:rPr lang="en-US" sz="1700" dirty="0" smtClean="0"/>
              <a:t>from the other band members instruments and equipment</a:t>
            </a:r>
          </a:p>
          <a:p>
            <a:pPr marL="171450" indent="-171450">
              <a:buFont typeface="Arial"/>
              <a:buChar char="•"/>
            </a:pPr>
            <a:endParaRPr lang="en-US" sz="1700" dirty="0" smtClean="0"/>
          </a:p>
          <a:p>
            <a:pPr marL="171450" indent="-171450">
              <a:buFont typeface="Arial"/>
              <a:buChar char="•"/>
            </a:pPr>
            <a:r>
              <a:rPr lang="en-US" sz="1700" b="1" dirty="0" smtClean="0"/>
              <a:t>Wearing hearing protection</a:t>
            </a:r>
            <a:r>
              <a:rPr lang="en-US" sz="1700" b="1" baseline="0" dirty="0" smtClean="0"/>
              <a:t> during recreational use is highly advised as well. For example, when at concerts, hunting, or large sporting events. </a:t>
            </a:r>
            <a:r>
              <a:rPr lang="en-US" sz="1700" b="1" dirty="0" smtClean="0"/>
              <a:t> </a:t>
            </a:r>
          </a:p>
          <a:p>
            <a:pPr marL="171450" indent="-171450">
              <a:buFont typeface="Arial"/>
              <a:buChar char="•"/>
            </a:pPr>
            <a:endParaRPr lang="en-US" sz="1700" b="1" dirty="0" smtClean="0"/>
          </a:p>
          <a:p>
            <a:pPr marL="742950" lvl="2">
              <a:buFont typeface="Arial"/>
              <a:buChar char="•"/>
            </a:pPr>
            <a:endParaRPr lang="en-US" sz="170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259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Hearing Tests Annually</a:t>
            </a:r>
          </a:p>
          <a:p>
            <a:endParaRPr lang="en-US" dirty="0" smtClean="0"/>
          </a:p>
          <a:p>
            <a:r>
              <a:rPr lang="en-US" dirty="0" smtClean="0"/>
              <a:t>Wear hearing protection </a:t>
            </a:r>
          </a:p>
          <a:p>
            <a:endParaRPr lang="en-US" dirty="0" smtClean="0"/>
          </a:p>
          <a:p>
            <a:r>
              <a:rPr lang="en-US" dirty="0" smtClean="0"/>
              <a:t>IEMs and attenuation plugs reduce the sound level at the ear</a:t>
            </a:r>
          </a:p>
          <a:p>
            <a:endParaRPr lang="en-US" dirty="0" smtClean="0"/>
          </a:p>
          <a:p>
            <a:r>
              <a:rPr lang="en-US" dirty="0" smtClean="0"/>
              <a:t>Consider room acoustics and your practice environment</a:t>
            </a:r>
          </a:p>
          <a:p>
            <a:endParaRPr lang="en-US" dirty="0" smtClean="0"/>
          </a:p>
          <a:p>
            <a:r>
              <a:rPr lang="en-US" dirty="0" smtClean="0"/>
              <a:t>Use dampers or practice mutes </a:t>
            </a:r>
          </a:p>
          <a:p>
            <a:endParaRPr lang="en-US" dirty="0" smtClean="0"/>
          </a:p>
          <a:p>
            <a:r>
              <a:rPr lang="en-US" dirty="0" smtClean="0"/>
              <a:t>Set volume limits on mp3 players</a:t>
            </a:r>
          </a:p>
          <a:p>
            <a:endParaRPr lang="en-US" dirty="0" smtClean="0"/>
          </a:p>
          <a:p>
            <a:r>
              <a:rPr lang="en-US" dirty="0" smtClean="0"/>
              <a:t>Become an advocate!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47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86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all we've learned about hearing conservation/hearing loss prevention over the years—is this problem rampant? Our world has gotten noisier, and there persists a lack of awareness of the cumulative effects of noise on hearing. Many think of NIHL as a consequence of working in industry; however, we're also seeing the effects of noise from recreational exposures—in children as well as adults. Audiologists have a responsibility to educate and motivate our patients, friends, and families about the hazards of noise and how to prevent damage due to excessive noise.</a:t>
            </a:r>
          </a:p>
          <a:p>
            <a:endParaRPr lang="en-US" dirty="0" smtClean="0"/>
          </a:p>
          <a:p>
            <a:r>
              <a:rPr lang="en-US" dirty="0" smtClean="0"/>
              <a:t>Audiologists perform any of the following functions:</a:t>
            </a:r>
          </a:p>
          <a:p>
            <a:r>
              <a:rPr lang="en-US" dirty="0" smtClean="0"/>
              <a:t>prescribe and fit hearing aids</a:t>
            </a:r>
          </a:p>
          <a:p>
            <a:r>
              <a:rPr lang="en-US" dirty="0" smtClean="0"/>
              <a:t>assist in cochlear implant programs</a:t>
            </a:r>
          </a:p>
          <a:p>
            <a:r>
              <a:rPr lang="en-US" dirty="0" smtClean="0"/>
              <a:t>perform ear or hearing-related surgical monitoring</a:t>
            </a:r>
          </a:p>
          <a:p>
            <a:r>
              <a:rPr lang="en-US" dirty="0" smtClean="0"/>
              <a:t>design and implement hearing conservation programs and newborn hearing screening programs</a:t>
            </a:r>
          </a:p>
          <a:p>
            <a:r>
              <a:rPr lang="en-US" dirty="0" smtClean="0"/>
              <a:t>provide hearing rehabilitation training such as</a:t>
            </a:r>
          </a:p>
          <a:p>
            <a:r>
              <a:rPr lang="en-US" dirty="0" smtClean="0"/>
              <a:t>auditory training</a:t>
            </a:r>
          </a:p>
          <a:p>
            <a:r>
              <a:rPr lang="en-US" dirty="0" smtClean="0"/>
              <a:t>Speech reading</a:t>
            </a:r>
          </a:p>
          <a:p>
            <a:r>
              <a:rPr lang="en-US" dirty="0" smtClean="0"/>
              <a:t>listening skills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36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baseline="0" noProof="0" dirty="0" smtClean="0"/>
              <a:t>Student musicians are the gatekeepers to spreading the word of healthy hearing to their peers. </a:t>
            </a:r>
          </a:p>
          <a:p>
            <a:pPr marL="0" indent="0">
              <a:buFont typeface="Arial"/>
              <a:buNone/>
            </a:pPr>
            <a:r>
              <a:rPr lang="en-GB" baseline="0" noProof="0" dirty="0" smtClean="0"/>
              <a:t>There also exists the </a:t>
            </a:r>
            <a:r>
              <a:rPr lang="en-GB" b="1" baseline="0" noProof="0" dirty="0" smtClean="0"/>
              <a:t>thought</a:t>
            </a:r>
            <a:r>
              <a:rPr lang="en-GB" baseline="0" noProof="0" dirty="0" smtClean="0"/>
              <a:t> that hearing loss only </a:t>
            </a:r>
            <a:r>
              <a:rPr lang="en-GB" b="1" baseline="0" noProof="0" dirty="0" smtClean="0"/>
              <a:t>occurs during late adulthood</a:t>
            </a:r>
            <a:r>
              <a:rPr lang="en-GB" baseline="0" noProof="0" dirty="0" smtClean="0"/>
              <a:t>, but this is not the case.</a:t>
            </a:r>
          </a:p>
          <a:p>
            <a:pPr marL="0" indent="0">
              <a:buFont typeface="Arial"/>
              <a:buNone/>
            </a:pPr>
            <a:r>
              <a:rPr lang="en-GB" baseline="0" noProof="0" dirty="0" smtClean="0"/>
              <a:t> </a:t>
            </a:r>
            <a:endParaRPr lang="en-GB" noProof="0" dirty="0" smtClean="0"/>
          </a:p>
          <a:p>
            <a:pPr marL="171450" indent="-171450">
              <a:buFont typeface="Arial"/>
              <a:buChar char="•"/>
            </a:pPr>
            <a:r>
              <a:rPr lang="en-GB" noProof="0" dirty="0" smtClean="0"/>
              <a:t>As musicians,</a:t>
            </a:r>
            <a:r>
              <a:rPr lang="en-GB" baseline="0" noProof="0" dirty="0" smtClean="0"/>
              <a:t> you are </a:t>
            </a:r>
            <a:r>
              <a:rPr lang="en-GB" b="1" baseline="0" noProof="0" dirty="0" smtClean="0"/>
              <a:t>exposed to loud music on a daily basis </a:t>
            </a:r>
            <a:r>
              <a:rPr lang="en-GB" baseline="0" noProof="0" dirty="0" smtClean="0"/>
              <a:t>which puts you at a </a:t>
            </a:r>
            <a:r>
              <a:rPr lang="en-GB" b="1" baseline="0" noProof="0" dirty="0" smtClean="0"/>
              <a:t>higher risk </a:t>
            </a:r>
            <a:r>
              <a:rPr lang="en-GB" baseline="0" noProof="0" dirty="0" smtClean="0"/>
              <a:t>for </a:t>
            </a:r>
            <a:r>
              <a:rPr lang="en-GB" b="1" baseline="0" noProof="0" dirty="0" smtClean="0"/>
              <a:t>experiencing auditory difficulties</a:t>
            </a:r>
            <a:r>
              <a:rPr lang="en-GB" baseline="0" noProof="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GB" b="1" u="sng" noProof="0" dirty="0" smtClean="0"/>
              <a:t>Music Induced Hearing Loss (MIHL</a:t>
            </a:r>
            <a:r>
              <a:rPr lang="en-GB" noProof="0" dirty="0" smtClean="0"/>
              <a:t>):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A </a:t>
            </a:r>
            <a:r>
              <a:rPr lang="en-GB" b="1" noProof="0" dirty="0" smtClean="0"/>
              <a:t>gradual hearing loss </a:t>
            </a:r>
            <a:r>
              <a:rPr lang="en-GB" noProof="0" dirty="0" smtClean="0"/>
              <a:t>due to </a:t>
            </a:r>
            <a:r>
              <a:rPr lang="en-GB" b="1" noProof="0" dirty="0" smtClean="0"/>
              <a:t>chronic noise exposure to loud music</a:t>
            </a:r>
          </a:p>
          <a:p>
            <a:pPr marL="0" lvl="1" indent="0">
              <a:buFont typeface="Arial"/>
              <a:buNone/>
            </a:pPr>
            <a:endParaRPr lang="en-GB" sz="1200" u="none" noProof="0" dirty="0" smtClean="0"/>
          </a:p>
          <a:p>
            <a:pPr marL="0" lvl="1" indent="0">
              <a:buFont typeface="Arial"/>
              <a:buNone/>
            </a:pPr>
            <a:r>
              <a:rPr lang="en-GB" sz="3200" u="sng" noProof="0" dirty="0" smtClean="0"/>
              <a:t>Effects of music exposure are</a:t>
            </a:r>
            <a:r>
              <a:rPr lang="en-GB" noProof="0" dirty="0" smtClean="0"/>
              <a:t>:</a:t>
            </a:r>
          </a:p>
          <a:p>
            <a:pPr marL="0" lvl="1" indent="0">
              <a:buNone/>
            </a:pPr>
            <a:r>
              <a:rPr lang="en-GB" sz="2500" b="1" noProof="0" dirty="0" smtClean="0"/>
              <a:t>Gradual</a:t>
            </a:r>
            <a:r>
              <a:rPr lang="en-GB" sz="2500" noProof="0" dirty="0" smtClean="0"/>
              <a:t> and may not be noticed for </a:t>
            </a:r>
            <a:r>
              <a:rPr lang="en-GB" sz="2500" u="sng" noProof="0" dirty="0" smtClean="0"/>
              <a:t>years</a:t>
            </a:r>
          </a:p>
          <a:p>
            <a:pPr marL="0" lvl="1" indent="0">
              <a:buNone/>
            </a:pPr>
            <a:r>
              <a:rPr lang="en-GB" sz="2500" b="1" noProof="0" dirty="0" smtClean="0"/>
              <a:t>Not</a:t>
            </a:r>
            <a:r>
              <a:rPr lang="en-GB" sz="2500" noProof="0" dirty="0" smtClean="0"/>
              <a:t> limited to hearing </a:t>
            </a:r>
          </a:p>
          <a:p>
            <a:pPr marL="0" lvl="1" indent="0">
              <a:buNone/>
            </a:pPr>
            <a:r>
              <a:rPr lang="en-GB" sz="2500" noProof="0" dirty="0" smtClean="0"/>
              <a:t>Related to </a:t>
            </a:r>
            <a:r>
              <a:rPr lang="en-GB" sz="2500" b="1" noProof="0" dirty="0" smtClean="0"/>
              <a:t>intensity</a:t>
            </a:r>
            <a:r>
              <a:rPr lang="en-GB" sz="2500" noProof="0" dirty="0" smtClean="0"/>
              <a:t> (loudness) &amp; </a:t>
            </a:r>
            <a:r>
              <a:rPr lang="en-GB" sz="2500" b="1" noProof="0" dirty="0" smtClean="0"/>
              <a:t>duration</a:t>
            </a:r>
            <a:r>
              <a:rPr lang="en-GB" sz="2500" noProof="0" dirty="0" smtClean="0"/>
              <a:t> (length) of exposure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27DD-447D-F742-8656-3EF09CB32F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27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rgbClr val="FFFFFF"/>
                </a:solidFill>
                <a:latin typeface="+mn-lt"/>
              </a:rPr>
              <a:t>The Path of Sound:</a:t>
            </a:r>
          </a:p>
          <a:p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	• external canal</a:t>
            </a:r>
          </a:p>
          <a:p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	• vibrates eardrum</a:t>
            </a:r>
          </a:p>
          <a:p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	• vibration moves through </a:t>
            </a:r>
            <a:r>
              <a:rPr lang="en-US" sz="1200" kern="1200" dirty="0" err="1" smtClean="0">
                <a:solidFill>
                  <a:srgbClr val="FFFFFF"/>
                </a:solidFill>
                <a:latin typeface="+mn-lt"/>
              </a:rPr>
              <a:t>ossicles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 – mallet (</a:t>
            </a:r>
            <a:r>
              <a:rPr lang="en-US" sz="1200" i="1" kern="1200" dirty="0" smtClean="0">
                <a:solidFill>
                  <a:srgbClr val="FFFFFF"/>
                </a:solidFill>
                <a:latin typeface="+mn-lt"/>
              </a:rPr>
              <a:t>malleus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), anvil</a:t>
            </a:r>
            <a:r>
              <a:rPr lang="en-US" sz="1200" kern="1200" baseline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(</a:t>
            </a:r>
            <a:r>
              <a:rPr lang="en-US" sz="1200" i="1" kern="1200" dirty="0" smtClean="0">
                <a:solidFill>
                  <a:srgbClr val="FFFFFF"/>
                </a:solidFill>
                <a:latin typeface="+mn-lt"/>
              </a:rPr>
              <a:t>incus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),</a:t>
            </a:r>
            <a:r>
              <a:rPr lang="en-US" sz="1200" kern="1200" baseline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stirrup (</a:t>
            </a:r>
            <a:r>
              <a:rPr lang="en-US" sz="1200" i="1" kern="1200" dirty="0" smtClean="0">
                <a:solidFill>
                  <a:srgbClr val="FFFFFF"/>
                </a:solidFill>
                <a:latin typeface="+mn-lt"/>
              </a:rPr>
              <a:t>stapes</a:t>
            </a:r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)</a:t>
            </a:r>
          </a:p>
          <a:p>
            <a:r>
              <a:rPr lang="en-US" sz="1200" kern="1200" dirty="0" smtClean="0">
                <a:solidFill>
                  <a:srgbClr val="FFFFFF"/>
                </a:solidFill>
                <a:latin typeface="+mn-lt"/>
              </a:rPr>
              <a:t>	• stapes vibrates oval window of cochlea • creates pressure wave in the fluid located inside</a:t>
            </a:r>
          </a:p>
          <a:p>
            <a:endParaRPr lang="en-US" sz="1200" kern="1200" dirty="0" smtClean="0">
              <a:solidFill>
                <a:srgbClr val="FFFFFF"/>
              </a:solidFill>
              <a:latin typeface="+mn-lt"/>
            </a:endParaRPr>
          </a:p>
          <a:p>
            <a:endParaRPr lang="en-US" sz="1200" kern="12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Font typeface="Arial"/>
              <a:buNone/>
            </a:pPr>
            <a:r>
              <a:rPr lang="en-US" b="1" kern="1200" dirty="0" smtClean="0">
                <a:solidFill>
                  <a:srgbClr val="FFFFFF"/>
                </a:solidFill>
                <a:latin typeface="+mn-lt"/>
              </a:rPr>
              <a:t>outer ear </a:t>
            </a:r>
            <a:r>
              <a:rPr lang="en-US" kern="1200" dirty="0" smtClean="0">
                <a:solidFill>
                  <a:srgbClr val="FFFFFF"/>
                </a:solidFill>
                <a:latin typeface="+mn-lt"/>
              </a:rPr>
              <a:t>– protection,</a:t>
            </a:r>
          </a:p>
          <a:p>
            <a:r>
              <a:rPr lang="en-US" kern="1200" dirty="0" smtClean="0">
                <a:solidFill>
                  <a:srgbClr val="FFFFFF"/>
                </a:solidFill>
                <a:latin typeface="+mn-lt"/>
              </a:rPr>
              <a:t>– transmission of sound</a:t>
            </a:r>
          </a:p>
          <a:p>
            <a:endParaRPr lang="en-US" kern="1200" dirty="0" smtClean="0">
              <a:solidFill>
                <a:srgbClr val="FFFFFF"/>
              </a:solidFill>
              <a:latin typeface="+mn-lt"/>
            </a:endParaRPr>
          </a:p>
          <a:p>
            <a:r>
              <a:rPr lang="en-US" b="1" kern="1200" dirty="0" smtClean="0">
                <a:solidFill>
                  <a:srgbClr val="FFFFFF"/>
                </a:solidFill>
                <a:latin typeface="+mn-lt"/>
              </a:rPr>
              <a:t>middle ear </a:t>
            </a:r>
            <a:r>
              <a:rPr lang="en-US" kern="1200" dirty="0" smtClean="0">
                <a:solidFill>
                  <a:srgbClr val="FFFFFF"/>
                </a:solidFill>
                <a:latin typeface="+mn-lt"/>
              </a:rPr>
              <a:t>– transformation into and transmission of mechanic</a:t>
            </a:r>
          </a:p>
          <a:p>
            <a:r>
              <a:rPr lang="en-US" kern="1200" dirty="0" smtClean="0">
                <a:solidFill>
                  <a:srgbClr val="FFFFFF"/>
                </a:solidFill>
                <a:latin typeface="+mn-lt"/>
              </a:rPr>
              <a:t>vibrations</a:t>
            </a:r>
          </a:p>
          <a:p>
            <a:endParaRPr lang="en-US" kern="1200" dirty="0" smtClean="0">
              <a:solidFill>
                <a:srgbClr val="FFFFFF"/>
              </a:solidFill>
              <a:latin typeface="+mn-lt"/>
            </a:endParaRPr>
          </a:p>
          <a:p>
            <a:r>
              <a:rPr lang="en-US" b="1" kern="1200" dirty="0" smtClean="0">
                <a:solidFill>
                  <a:srgbClr val="FFFFFF"/>
                </a:solidFill>
                <a:latin typeface="+mn-lt"/>
              </a:rPr>
              <a:t>inner ear </a:t>
            </a:r>
            <a:r>
              <a:rPr lang="en-US" kern="1200" dirty="0" smtClean="0">
                <a:solidFill>
                  <a:srgbClr val="FFFFFF"/>
                </a:solidFill>
                <a:latin typeface="+mn-lt"/>
              </a:rPr>
              <a:t>– transformation of vibrations into neural impulses</a:t>
            </a:r>
            <a:endParaRPr lang="en-GB" kern="1200" dirty="0" smtClean="0">
              <a:solidFill>
                <a:srgbClr val="FFFFFF"/>
              </a:solidFill>
              <a:latin typeface="+mn-lt"/>
            </a:endParaRPr>
          </a:p>
          <a:p>
            <a:endParaRPr lang="en-US" kern="12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89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dirty="0" err="1" smtClean="0"/>
              <a:t>Sensorineural</a:t>
            </a:r>
            <a:r>
              <a:rPr lang="en-US" sz="2700" dirty="0" smtClean="0"/>
              <a:t> Hearing Loss </a:t>
            </a:r>
          </a:p>
          <a:p>
            <a:pPr lvl="1"/>
            <a:r>
              <a:rPr lang="en-US" sz="2700" dirty="0" smtClean="0"/>
              <a:t>Hearing loss caused by aging, illness, and excessive exposure to noise. </a:t>
            </a:r>
          </a:p>
          <a:p>
            <a:pPr marL="0" indent="0">
              <a:buNone/>
            </a:pPr>
            <a:r>
              <a:rPr lang="en-US" sz="2700" dirty="0" smtClean="0"/>
              <a:t>	</a:t>
            </a:r>
          </a:p>
          <a:p>
            <a:r>
              <a:rPr lang="en-US" sz="2700" dirty="0" smtClean="0"/>
              <a:t>Conductive Hearing Loss </a:t>
            </a:r>
          </a:p>
          <a:p>
            <a:pPr lvl="1"/>
            <a:r>
              <a:rPr lang="en-US" sz="2700" dirty="0" smtClean="0"/>
              <a:t>Hearing loss occurs when sound waves are prevented from reaching the inner ear. </a:t>
            </a:r>
          </a:p>
          <a:p>
            <a:endParaRPr lang="en-US" sz="2700" dirty="0" smtClean="0"/>
          </a:p>
          <a:p>
            <a:r>
              <a:rPr lang="en-US" sz="2700" dirty="0" smtClean="0"/>
              <a:t>Mixed Hearing Loss </a:t>
            </a:r>
          </a:p>
          <a:p>
            <a:pPr lvl="1"/>
            <a:r>
              <a:rPr lang="en-US" sz="2700" dirty="0" smtClean="0"/>
              <a:t>Hearing loss caused by a combination of both </a:t>
            </a:r>
            <a:r>
              <a:rPr lang="en-US" sz="2700" dirty="0" err="1" smtClean="0"/>
              <a:t>sensorineural</a:t>
            </a:r>
            <a:r>
              <a:rPr lang="en-US" sz="2700" dirty="0" smtClean="0"/>
              <a:t> and conductive hearing losses.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64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193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There </a:t>
            </a:r>
            <a:r>
              <a:rPr lang="en-US" sz="1200" b="1" dirty="0" smtClean="0">
                <a:solidFill>
                  <a:schemeClr val="bg1"/>
                </a:solidFill>
              </a:rPr>
              <a:t>are tiny hair cells </a:t>
            </a:r>
            <a:r>
              <a:rPr lang="en-US" sz="1200" dirty="0" smtClean="0">
                <a:solidFill>
                  <a:schemeClr val="bg1"/>
                </a:solidFill>
              </a:rPr>
              <a:t>of the </a:t>
            </a:r>
            <a:r>
              <a:rPr lang="en-US" sz="1200" b="1" dirty="0" smtClean="0">
                <a:solidFill>
                  <a:schemeClr val="bg1"/>
                </a:solidFill>
              </a:rPr>
              <a:t>inner ear </a:t>
            </a:r>
            <a:r>
              <a:rPr lang="en-US" sz="1200" dirty="0" smtClean="0">
                <a:solidFill>
                  <a:schemeClr val="bg1"/>
                </a:solidFill>
              </a:rPr>
              <a:t>(cochlea) or snail shaped spiral in the picture of the ear.</a:t>
            </a: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 inner ear </a:t>
            </a:r>
            <a:r>
              <a:rPr lang="en-US" sz="1200" b="1" dirty="0" smtClean="0">
                <a:solidFill>
                  <a:schemeClr val="bg1"/>
                </a:solidFill>
              </a:rPr>
              <a:t>is lined with hair cells that are too tiny to see without a microscope</a:t>
            </a:r>
            <a:r>
              <a:rPr lang="en-US" sz="1200" dirty="0" smtClean="0">
                <a:solidFill>
                  <a:schemeClr val="bg1"/>
                </a:solidFill>
              </a:rPr>
              <a:t>. There are </a:t>
            </a:r>
            <a:r>
              <a:rPr lang="en-US" sz="1200" b="1" dirty="0" smtClean="0">
                <a:solidFill>
                  <a:schemeClr val="bg1"/>
                </a:solidFill>
              </a:rPr>
              <a:t>18,000 hair cells per ear</a:t>
            </a:r>
            <a:r>
              <a:rPr lang="en-US" sz="1200" dirty="0" smtClean="0">
                <a:solidFill>
                  <a:schemeClr val="bg1"/>
                </a:solidFill>
              </a:rPr>
              <a:t>. All 18,000 </a:t>
            </a:r>
            <a:r>
              <a:rPr lang="en-US" sz="1200" b="1" dirty="0" smtClean="0">
                <a:solidFill>
                  <a:schemeClr val="bg1"/>
                </a:solidFill>
              </a:rPr>
              <a:t>would fit onto the head of a pin.</a:t>
            </a:r>
          </a:p>
          <a:p>
            <a:pPr marL="0" indent="0">
              <a:buFont typeface="Arial"/>
              <a:buNone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1" dirty="0" smtClean="0">
                <a:solidFill>
                  <a:srgbClr val="FFFFFF"/>
                </a:solidFill>
              </a:rPr>
              <a:t>On top of each hair cell </a:t>
            </a:r>
            <a:r>
              <a:rPr lang="en-US" sz="1200" dirty="0" smtClean="0">
                <a:solidFill>
                  <a:srgbClr val="FFFFFF"/>
                </a:solidFill>
              </a:rPr>
              <a:t>is a delicate </a:t>
            </a:r>
            <a:r>
              <a:rPr lang="en-US" sz="1200" b="1" dirty="0" smtClean="0">
                <a:solidFill>
                  <a:srgbClr val="FFFFFF"/>
                </a:solidFill>
              </a:rPr>
              <a:t>bundle of </a:t>
            </a:r>
            <a:r>
              <a:rPr lang="en-US" sz="1200" b="1" dirty="0" err="1" smtClean="0">
                <a:solidFill>
                  <a:srgbClr val="FFFFFF"/>
                </a:solidFill>
              </a:rPr>
              <a:t>stereocilia</a:t>
            </a:r>
            <a:r>
              <a:rPr lang="en-US" sz="1200" dirty="0" smtClean="0">
                <a:solidFill>
                  <a:srgbClr val="FFFFFF"/>
                </a:solidFill>
              </a:rPr>
              <a:t> -</a:t>
            </a:r>
            <a:r>
              <a:rPr lang="en-US" sz="1200" baseline="0" dirty="0" smtClean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These hair bundles are </a:t>
            </a:r>
            <a:r>
              <a:rPr lang="en-US" sz="1200" b="1" dirty="0" smtClean="0">
                <a:solidFill>
                  <a:srgbClr val="FFFFFF"/>
                </a:solidFill>
              </a:rPr>
              <a:t>pushed back and forth by sound waves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The </a:t>
            </a:r>
            <a:r>
              <a:rPr lang="en-US" sz="1200" b="1" dirty="0" smtClean="0">
                <a:solidFill>
                  <a:srgbClr val="FFFFFF"/>
                </a:solidFill>
              </a:rPr>
              <a:t>mechanical energy of the movement back and forth</a:t>
            </a:r>
            <a:r>
              <a:rPr lang="en-US" sz="1200" dirty="0" smtClean="0">
                <a:solidFill>
                  <a:srgbClr val="FFFFFF"/>
                </a:solidFill>
              </a:rPr>
              <a:t> is </a:t>
            </a:r>
            <a:r>
              <a:rPr lang="en-US" sz="1200" b="1" dirty="0" smtClean="0">
                <a:solidFill>
                  <a:srgbClr val="FFFFFF"/>
                </a:solidFill>
              </a:rPr>
              <a:t>converted to messages </a:t>
            </a:r>
            <a:r>
              <a:rPr lang="en-US" sz="1200" dirty="0" smtClean="0">
                <a:solidFill>
                  <a:srgbClr val="FFFFFF"/>
                </a:solidFill>
              </a:rPr>
              <a:t>that are </a:t>
            </a:r>
            <a:r>
              <a:rPr lang="en-US" sz="1200" b="1" dirty="0" smtClean="0">
                <a:solidFill>
                  <a:srgbClr val="FFFFFF"/>
                </a:solidFill>
              </a:rPr>
              <a:t>sent to the brain</a:t>
            </a:r>
            <a:r>
              <a:rPr lang="en-US" sz="1200" dirty="0" smtClean="0">
                <a:solidFill>
                  <a:srgbClr val="FFFFFF"/>
                </a:solidFill>
              </a:rPr>
              <a:t>. </a:t>
            </a: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u="sng" dirty="0" smtClean="0">
                <a:solidFill>
                  <a:srgbClr val="FFFFFF"/>
                </a:solidFill>
              </a:rPr>
              <a:t>Our brain interprets those messages as </a:t>
            </a:r>
            <a:r>
              <a:rPr lang="en-US" sz="1200" b="1" u="sng" dirty="0" smtClean="0">
                <a:solidFill>
                  <a:srgbClr val="FFFFFF"/>
                </a:solidFill>
              </a:rPr>
              <a:t>sound</a:t>
            </a:r>
            <a:r>
              <a:rPr lang="en-US" sz="1200" u="sng" dirty="0" smtClean="0">
                <a:solidFill>
                  <a:srgbClr val="FFFFFF"/>
                </a:solidFill>
              </a:rPr>
              <a:t>.</a:t>
            </a:r>
          </a:p>
          <a:p>
            <a:pPr marL="171450" indent="-171450">
              <a:buFont typeface="Arial"/>
              <a:buChar char="•"/>
            </a:pPr>
            <a:endParaRPr lang="en-US" sz="1200" u="sng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13AC-CD54-48B0-B219-61ABF6B36C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6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5BECAD5-D96F-4867-B1E7-43754980A127}" type="datetimeFigureOut">
              <a:rPr lang="en-US" smtClean="0"/>
              <a:pPr/>
              <a:t>4/25/14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E9FE439-1378-4282-9D55-03EDF1CEA4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microsoft.com/office/2007/relationships/media" Target="../media/media1.wav"/><Relationship Id="rId6" Type="http://schemas.openxmlformats.org/officeDocument/2006/relationships/image" Target="../media/image12.png"/><Relationship Id="rId7" Type="http://schemas.microsoft.com/office/2007/relationships/media" Target="../media/media2.wav"/><Relationship Id="rId1" Type="http://schemas.openxmlformats.org/officeDocument/2006/relationships/audio" Target="../media/media1.wav"/><Relationship Id="rId2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microsoft.com/office/2007/relationships/hdphoto" Target="../media/hdphoto5.wdp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5" Type="http://schemas.openxmlformats.org/officeDocument/2006/relationships/image" Target="../media/image16.png"/><Relationship Id="rId6" Type="http://schemas.microsoft.com/office/2007/relationships/hdphoto" Target="../media/hdphoto2.wdp"/><Relationship Id="rId7" Type="http://schemas.openxmlformats.org/officeDocument/2006/relationships/image" Target="../media/image17.png"/><Relationship Id="rId8" Type="http://schemas.microsoft.com/office/2007/relationships/hdphoto" Target="../media/hdphoto3.wdp"/><Relationship Id="rId9" Type="http://schemas.openxmlformats.org/officeDocument/2006/relationships/image" Target="../media/image18.png"/><Relationship Id="rId10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6.wdp"/><Relationship Id="rId5" Type="http://schemas.openxmlformats.org/officeDocument/2006/relationships/image" Target="../media/image22.png"/><Relationship Id="rId6" Type="http://schemas.microsoft.com/office/2007/relationships/hdphoto" Target="../media/hdphoto7.wdp"/><Relationship Id="rId7" Type="http://schemas.openxmlformats.org/officeDocument/2006/relationships/image" Target="../media/image23.png"/><Relationship Id="rId8" Type="http://schemas.microsoft.com/office/2007/relationships/hdphoto" Target="../media/hdphoto8.wdp"/><Relationship Id="rId9" Type="http://schemas.openxmlformats.org/officeDocument/2006/relationships/image" Target="../media/image24.png"/><Relationship Id="rId10" Type="http://schemas.microsoft.com/office/2007/relationships/hdphoto" Target="../media/hdphoto9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248400" cy="1143000"/>
          </a:xfrm>
        </p:spPr>
        <p:txBody>
          <a:bodyPr/>
          <a:lstStyle/>
          <a:p>
            <a:pPr algn="r"/>
            <a:r>
              <a:rPr lang="fr-CA" sz="4000" dirty="0" smtClean="0">
                <a:solidFill>
                  <a:schemeClr val="bg1"/>
                </a:solidFill>
              </a:rPr>
              <a:t>Hearing Conversation </a:t>
            </a:r>
            <a:r>
              <a:rPr lang="fr-CA" sz="4000" dirty="0" smtClean="0"/>
              <a:t>for</a:t>
            </a:r>
            <a:r>
              <a:rPr lang="fr-CA" sz="4000" dirty="0" smtClean="0">
                <a:solidFill>
                  <a:schemeClr val="bg1"/>
                </a:solidFill>
              </a:rPr>
              <a:t> </a:t>
            </a:r>
            <a:r>
              <a:rPr lang="fr-CA" sz="4000" dirty="0" err="1" smtClean="0">
                <a:solidFill>
                  <a:schemeClr val="bg1"/>
                </a:solidFill>
              </a:rPr>
              <a:t>Musicians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206716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our ears are exposed to </a:t>
            </a:r>
            <a:r>
              <a:rPr lang="en-US" dirty="0" smtClean="0"/>
              <a:t> levels </a:t>
            </a:r>
            <a:r>
              <a:rPr lang="en-US" dirty="0"/>
              <a:t>of noise over 85 dB, </a:t>
            </a:r>
            <a:r>
              <a:rPr lang="en-US" dirty="0" smtClean="0"/>
              <a:t>the </a:t>
            </a:r>
            <a:r>
              <a:rPr lang="en-US" dirty="0"/>
              <a:t>tiny hair cells in our cochlea can become disorganized and </a:t>
            </a:r>
            <a:r>
              <a:rPr lang="en-US" dirty="0" smtClean="0"/>
              <a:t>damaged </a:t>
            </a:r>
            <a:r>
              <a:rPr lang="en-US" dirty="0"/>
              <a:t>from too much </a:t>
            </a:r>
            <a:r>
              <a:rPr lang="en-US" dirty="0" smtClean="0"/>
              <a:t>and </a:t>
            </a:r>
            <a:r>
              <a:rPr lang="en-US" dirty="0"/>
              <a:t>too harsh of vibrations. </a:t>
            </a:r>
          </a:p>
          <a:p>
            <a:endParaRPr lang="en-US" dirty="0"/>
          </a:p>
          <a:p>
            <a:r>
              <a:rPr lang="en-US" dirty="0"/>
              <a:t>Once the hair cells break, </a:t>
            </a:r>
            <a:r>
              <a:rPr lang="en-US" dirty="0" smtClean="0"/>
              <a:t>they </a:t>
            </a:r>
            <a:r>
              <a:rPr lang="en-US" dirty="0"/>
              <a:t>will NEVER grow back, this causes hearing loss.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M</a:t>
            </a:r>
            <a:r>
              <a:rPr lang="en-US" sz="3300" dirty="0" smtClean="0"/>
              <a:t>IHL (Music-Induced </a:t>
            </a:r>
            <a:r>
              <a:rPr lang="en-US" sz="3300" dirty="0"/>
              <a:t>Hearing Loss)</a:t>
            </a:r>
            <a:br>
              <a:rPr lang="en-US" sz="3300" dirty="0"/>
            </a:br>
            <a:r>
              <a:rPr lang="en-US" sz="3300" dirty="0"/>
              <a:t> </a:t>
            </a:r>
            <a:r>
              <a:rPr lang="en-US" sz="2200" dirty="0"/>
              <a:t>Hearing loss as a result of prolonged or </a:t>
            </a:r>
            <a:r>
              <a:rPr lang="en-US" sz="2200" dirty="0" smtClean="0"/>
              <a:t>sudden exposure </a:t>
            </a:r>
            <a:r>
              <a:rPr lang="en-US" sz="2200" dirty="0"/>
              <a:t>to </a:t>
            </a:r>
            <a:r>
              <a:rPr lang="en-US" sz="2200" dirty="0" smtClean="0"/>
              <a:t>loud Music</a:t>
            </a:r>
            <a:endParaRPr lang="en-US" sz="2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057400" cy="18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6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649" t="14378" r="24349" b="16174"/>
          <a:stretch/>
        </p:blipFill>
        <p:spPr>
          <a:xfrm>
            <a:off x="1371600" y="457200"/>
            <a:ext cx="6400800" cy="5997400"/>
          </a:xfrm>
          <a:prstGeom prst="rect">
            <a:avLst/>
          </a:prstGeom>
        </p:spPr>
      </p:pic>
      <p:pic>
        <p:nvPicPr>
          <p:cNvPr id="11" name="Picture 10" descr="photo1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918" t="14621" r="23984" b="16418"/>
          <a:stretch/>
        </p:blipFill>
        <p:spPr>
          <a:xfrm>
            <a:off x="1394916" y="457200"/>
            <a:ext cx="6377484" cy="6032213"/>
          </a:xfrm>
          <a:prstGeom prst="rect">
            <a:avLst/>
          </a:prstGeom>
        </p:spPr>
      </p:pic>
      <p:pic>
        <p:nvPicPr>
          <p:cNvPr id="13" name="Picture 12" descr="photo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101" t="15596" r="24349" b="15687"/>
          <a:stretch/>
        </p:blipFill>
        <p:spPr>
          <a:xfrm>
            <a:off x="1371600" y="533400"/>
            <a:ext cx="648844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76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Highs?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182" b="3494"/>
          <a:stretch/>
        </p:blipFill>
        <p:spPr>
          <a:xfrm>
            <a:off x="2057400" y="1981200"/>
            <a:ext cx="5181600" cy="40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69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GB" sz="4200" dirty="0"/>
              <a:t>Hearing Loss</a:t>
            </a:r>
          </a:p>
          <a:p>
            <a:pPr>
              <a:defRPr/>
            </a:pPr>
            <a:r>
              <a:rPr lang="en-GB" sz="4200" dirty="0"/>
              <a:t>Tinnitus</a:t>
            </a:r>
          </a:p>
          <a:p>
            <a:pPr>
              <a:defRPr/>
            </a:pPr>
            <a:r>
              <a:rPr lang="en-GB" sz="4200" dirty="0" err="1"/>
              <a:t>Hyperacusis</a:t>
            </a:r>
            <a:r>
              <a:rPr lang="en-GB" sz="4200" dirty="0"/>
              <a:t> </a:t>
            </a:r>
          </a:p>
          <a:p>
            <a:pPr>
              <a:defRPr/>
            </a:pPr>
            <a:r>
              <a:rPr lang="en-GB" sz="4200" dirty="0"/>
              <a:t>Pitch Perception Difficulty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3400" dirty="0" err="1"/>
              <a:t>Diplacusis</a:t>
            </a:r>
            <a:r>
              <a:rPr lang="en-GB" sz="3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Auditory Symptoms:</a:t>
            </a:r>
            <a:endParaRPr lang="en-US" dirty="0"/>
          </a:p>
        </p:txBody>
      </p:sp>
      <p:pic>
        <p:nvPicPr>
          <p:cNvPr id="4" name="Sound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8652" y="5486400"/>
            <a:ext cx="812800" cy="812800"/>
          </a:xfrm>
          <a:prstGeom prst="rect">
            <a:avLst/>
          </a:prstGeom>
        </p:spPr>
      </p:pic>
      <p:pic>
        <p:nvPicPr>
          <p:cNvPr id="5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7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8400" y="5486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0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 smtClean="0"/>
              <a:t>Frequent misunderstanding of what is said &amp; often asks to repeat</a:t>
            </a:r>
          </a:p>
          <a:p>
            <a:pPr marL="0" indent="0">
              <a:buNone/>
            </a:pPr>
            <a:endParaRPr lang="en-US" sz="7600" dirty="0"/>
          </a:p>
          <a:p>
            <a:r>
              <a:rPr lang="en-US" sz="7600" dirty="0" smtClean="0"/>
              <a:t>Difficulty following </a:t>
            </a:r>
            <a:r>
              <a:rPr lang="en-US" sz="7600" dirty="0"/>
              <a:t>verbal instructions and/or </a:t>
            </a:r>
            <a:r>
              <a:rPr lang="en-US" sz="7600" dirty="0" smtClean="0"/>
              <a:t>responds inconsistently</a:t>
            </a:r>
          </a:p>
          <a:p>
            <a:pPr marL="0" indent="0">
              <a:buNone/>
            </a:pPr>
            <a:endParaRPr lang="en-US" sz="7600" dirty="0"/>
          </a:p>
          <a:p>
            <a:r>
              <a:rPr lang="en-US" sz="7600" dirty="0" smtClean="0"/>
              <a:t>Turning </a:t>
            </a:r>
            <a:r>
              <a:rPr lang="en-US" sz="7600" dirty="0"/>
              <a:t>up the volume of the television, radio, or </a:t>
            </a:r>
            <a:r>
              <a:rPr lang="en-US" sz="7600" dirty="0" smtClean="0"/>
              <a:t>stereo</a:t>
            </a:r>
          </a:p>
          <a:p>
            <a:pPr marL="0" indent="0">
              <a:buNone/>
            </a:pPr>
            <a:endParaRPr lang="en-US" sz="7600" dirty="0" smtClean="0"/>
          </a:p>
          <a:p>
            <a:r>
              <a:rPr lang="en-US" sz="7600" dirty="0" smtClean="0"/>
              <a:t>Easily distracted</a:t>
            </a:r>
          </a:p>
          <a:p>
            <a:pPr marL="0" indent="0">
              <a:buNone/>
            </a:pPr>
            <a:endParaRPr lang="en-US" sz="7600" dirty="0"/>
          </a:p>
          <a:p>
            <a:r>
              <a:rPr lang="en-US" sz="7600" dirty="0" smtClean="0"/>
              <a:t>Short attention </a:t>
            </a:r>
            <a:r>
              <a:rPr lang="en-US" sz="7600" dirty="0"/>
              <a:t>span or poor memory for sounds </a:t>
            </a:r>
            <a:r>
              <a:rPr lang="en-US" sz="7600" dirty="0" smtClean="0"/>
              <a:t> or words</a:t>
            </a:r>
          </a:p>
          <a:p>
            <a:pPr marL="0" indent="0">
              <a:buNone/>
            </a:pPr>
            <a:endParaRPr lang="en-US" sz="7600" dirty="0"/>
          </a:p>
          <a:p>
            <a:r>
              <a:rPr lang="en-US" sz="7600" dirty="0" smtClean="0"/>
              <a:t>Trouble identifying </a:t>
            </a:r>
            <a:r>
              <a:rPr lang="en-US" sz="7600" dirty="0"/>
              <a:t>and/or localizing </a:t>
            </a:r>
            <a:r>
              <a:rPr lang="en-US" sz="7600" dirty="0" smtClean="0"/>
              <a:t>sounds</a:t>
            </a:r>
          </a:p>
          <a:p>
            <a:endParaRPr lang="en-US" sz="7600" dirty="0"/>
          </a:p>
          <a:p>
            <a:r>
              <a:rPr lang="en-US" sz="7600" dirty="0" smtClean="0"/>
              <a:t>Hypersensitivity to loud sounds</a:t>
            </a:r>
            <a:endParaRPr lang="en-US" sz="7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838200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/>
              <a:t>Muffled hearing or ringing in the ears after you leave a noisy </a:t>
            </a:r>
            <a:r>
              <a:rPr lang="en-US" sz="7600" dirty="0" smtClean="0"/>
              <a:t>environment </a:t>
            </a:r>
          </a:p>
          <a:p>
            <a:pPr lvl="1"/>
            <a:r>
              <a:rPr lang="en-US" sz="7200" dirty="0" smtClean="0"/>
              <a:t>This </a:t>
            </a:r>
            <a:r>
              <a:rPr lang="en-US" sz="7200" dirty="0"/>
              <a:t>is temporary noise-induced hearing loss and is a sign that some damage has been caused to the hair cells in your </a:t>
            </a:r>
            <a:r>
              <a:rPr lang="en-US" sz="7200" dirty="0" smtClean="0"/>
              <a:t>ears</a:t>
            </a:r>
            <a:endParaRPr lang="en-US" sz="7200" dirty="0"/>
          </a:p>
          <a:p>
            <a:pPr marL="457200" lvl="1" indent="0">
              <a:buNone/>
            </a:pPr>
            <a:endParaRPr lang="en-US" sz="7600" dirty="0"/>
          </a:p>
          <a:p>
            <a:r>
              <a:rPr lang="en-US" sz="7600" dirty="0"/>
              <a:t>Trouble hearing certain consonants such as “s,” “</a:t>
            </a:r>
            <a:r>
              <a:rPr lang="en-US" sz="7600" dirty="0" err="1"/>
              <a:t>sh</a:t>
            </a:r>
            <a:r>
              <a:rPr lang="en-US" sz="7600" dirty="0"/>
              <a:t>,” and “t</a:t>
            </a:r>
            <a:r>
              <a:rPr lang="en-US" sz="7600" dirty="0" smtClean="0"/>
              <a:t>.”</a:t>
            </a:r>
          </a:p>
          <a:p>
            <a:endParaRPr lang="en-US" sz="7600" dirty="0"/>
          </a:p>
          <a:p>
            <a:r>
              <a:rPr lang="en-US" sz="7600" dirty="0"/>
              <a:t>Difficulty hearing when background noise is present, such as in a restaurant</a:t>
            </a:r>
            <a:r>
              <a:rPr lang="en-US" sz="7600" dirty="0" smtClean="0"/>
              <a:t>.</a:t>
            </a:r>
          </a:p>
          <a:p>
            <a:pPr marL="45720" indent="0">
              <a:buNone/>
            </a:pPr>
            <a:endParaRPr lang="en-US" sz="7600" dirty="0"/>
          </a:p>
          <a:p>
            <a:r>
              <a:rPr lang="en-US" sz="7600" dirty="0"/>
              <a:t>A constant or intermittent ringing, buzzing, or hissing in your ear</a:t>
            </a:r>
            <a:r>
              <a:rPr lang="en-US" sz="7600" dirty="0" smtClean="0"/>
              <a:t>.</a:t>
            </a:r>
            <a:endParaRPr lang="en-US" sz="7600" dirty="0"/>
          </a:p>
          <a:p>
            <a:pPr lvl="1"/>
            <a:r>
              <a:rPr lang="en-US" sz="7600" dirty="0"/>
              <a:t>This is called tinnitus.</a:t>
            </a:r>
          </a:p>
          <a:p>
            <a:pPr lvl="1"/>
            <a:r>
              <a:rPr lang="en-US" sz="7600" dirty="0"/>
              <a:t>Often a symptom accompanying hearing loss.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Other Associated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8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407400" cy="44069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You </a:t>
            </a:r>
            <a:r>
              <a:rPr lang="en-US" sz="3000" dirty="0"/>
              <a:t>have to shout over background noise to be </a:t>
            </a:r>
            <a:r>
              <a:rPr lang="en-US" sz="3000" dirty="0" smtClean="0"/>
              <a:t>heard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noise is painful to your </a:t>
            </a:r>
            <a:r>
              <a:rPr lang="en-US" sz="3000" dirty="0" smtClean="0"/>
              <a:t>ears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noise makes your ears </a:t>
            </a:r>
            <a:r>
              <a:rPr lang="en-US" sz="3000" dirty="0" smtClean="0"/>
              <a:t>ring</a:t>
            </a:r>
          </a:p>
          <a:p>
            <a:endParaRPr lang="en-US" sz="3000" dirty="0" smtClean="0"/>
          </a:p>
          <a:p>
            <a:r>
              <a:rPr lang="en-US" sz="3000" dirty="0" smtClean="0"/>
              <a:t>You </a:t>
            </a:r>
            <a:r>
              <a:rPr lang="en-US" sz="3000" dirty="0"/>
              <a:t>have decreased or “muffled” hearing for </a:t>
            </a:r>
            <a:r>
              <a:rPr lang="en-US" sz="3000" dirty="0" smtClean="0"/>
              <a:t>several hours </a:t>
            </a:r>
            <a:r>
              <a:rPr lang="en-US" sz="3000" dirty="0"/>
              <a:t>after </a:t>
            </a:r>
            <a:r>
              <a:rPr lang="en-US" sz="3000" dirty="0" smtClean="0"/>
              <a:t>exposure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8382000" cy="1054100"/>
          </a:xfrm>
        </p:spPr>
        <p:txBody>
          <a:bodyPr/>
          <a:lstStyle/>
          <a:p>
            <a:r>
              <a:rPr lang="en-US" dirty="0" smtClean="0"/>
              <a:t>Noise is dangerous 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3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2800" y="533400"/>
            <a:ext cx="165618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Intolerable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Pain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946C30"/>
                </a:solidFill>
              </a:rPr>
              <a:t>Very Noisy</a:t>
            </a:r>
          </a:p>
          <a:p>
            <a:r>
              <a:rPr lang="en-US" dirty="0" smtClean="0">
                <a:solidFill>
                  <a:srgbClr val="946C30"/>
                </a:solidFill>
              </a:rPr>
              <a:t>Loud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Moderate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Faint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77933C"/>
                </a:solidFill>
              </a:rPr>
              <a:t>Very Faint </a:t>
            </a:r>
            <a:endParaRPr lang="en-US" dirty="0">
              <a:solidFill>
                <a:srgbClr val="77933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304800"/>
            <a:ext cx="6364224" cy="6172200"/>
            <a:chOff x="228600" y="304800"/>
            <a:chExt cx="6364224" cy="6172200"/>
          </a:xfrm>
        </p:grpSpPr>
        <p:pic>
          <p:nvPicPr>
            <p:cNvPr id="3" name="Picture 2" descr="music_not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8762" t="3855" r="20688" b="2651"/>
            <a:stretch/>
          </p:blipFill>
          <p:spPr>
            <a:xfrm>
              <a:off x="2743200" y="304800"/>
              <a:ext cx="1775197" cy="617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371600"/>
              <a:ext cx="281940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rgbClr val="FF0000"/>
                  </a:solidFill>
                </a:rPr>
                <a:t>Live Rock Band </a:t>
              </a:r>
              <a:endParaRPr lang="en-US" sz="1700" b="1" dirty="0" smtClean="0">
                <a:solidFill>
                  <a:srgbClr val="FF0000"/>
                </a:solidFill>
              </a:endParaRPr>
            </a:p>
            <a:p>
              <a:endParaRPr lang="en-US" sz="1700" b="1" dirty="0" smtClean="0"/>
            </a:p>
            <a:p>
              <a:r>
                <a:rPr lang="en-US" sz="1700" b="1" dirty="0">
                  <a:solidFill>
                    <a:srgbClr val="FF6600"/>
                  </a:solidFill>
                </a:rPr>
                <a:t>High Hat Symbol Strike </a:t>
              </a:r>
              <a:endParaRPr lang="en-US" sz="1700" b="1" dirty="0" smtClean="0">
                <a:solidFill>
                  <a:srgbClr val="FF6600"/>
                </a:solidFill>
              </a:endParaRPr>
            </a:p>
            <a:p>
              <a:r>
                <a:rPr lang="en-US" sz="1700" b="1" dirty="0" smtClean="0"/>
                <a:t>Full </a:t>
              </a:r>
              <a:r>
                <a:rPr lang="en-US" sz="1700" b="1" dirty="0"/>
                <a:t>Symphony </a:t>
              </a:r>
              <a:r>
                <a:rPr lang="en-US" sz="1700" b="1" dirty="0" smtClean="0"/>
                <a:t>Orchestra</a:t>
              </a:r>
            </a:p>
            <a:p>
              <a:r>
                <a:rPr lang="en-US" sz="1700" b="1" dirty="0" smtClean="0"/>
                <a:t> </a:t>
              </a:r>
            </a:p>
            <a:p>
              <a:r>
                <a:rPr 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Fortissimo Singer @ 1 m </a:t>
              </a:r>
              <a:endParaRPr lang="en-US" sz="1700" b="1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700" b="1" dirty="0" smtClean="0">
                  <a:solidFill>
                    <a:schemeClr val="accent2">
                      <a:lumMod val="50000"/>
                    </a:schemeClr>
                  </a:solidFill>
                </a:rPr>
                <a:t>Loud </a:t>
              </a:r>
              <a:r>
                <a:rPr lang="en-US" sz="1700" b="1" dirty="0">
                  <a:solidFill>
                    <a:schemeClr val="accent2">
                      <a:lumMod val="50000"/>
                    </a:schemeClr>
                  </a:solidFill>
                </a:rPr>
                <a:t>Radio/Avg. Stereo </a:t>
              </a:r>
              <a:r>
                <a:rPr lang="en-US" sz="1700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</a:rPr>
                <a:t>Normal Piano Practice </a:t>
              </a:r>
              <a:endParaRPr lang="en-US" sz="17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</a:rPr>
                <a:t>Soft mp3 player in home </a:t>
              </a:r>
              <a:endParaRPr lang="en-US" sz="17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1700" b="1" dirty="0" smtClean="0">
                  <a:solidFill>
                    <a:schemeClr val="accent2">
                      <a:lumMod val="75000"/>
                    </a:schemeClr>
                  </a:solidFill>
                </a:rPr>
                <a:t>Background </a:t>
              </a:r>
              <a:r>
                <a:rPr lang="en-US" sz="1700" b="1" dirty="0">
                  <a:solidFill>
                    <a:schemeClr val="accent2">
                      <a:lumMod val="75000"/>
                    </a:schemeClr>
                  </a:solidFill>
                </a:rPr>
                <a:t>studio </a:t>
              </a:r>
              <a:r>
                <a:rPr lang="en-US" sz="1700" b="1" dirty="0" smtClean="0">
                  <a:solidFill>
                    <a:schemeClr val="accent2">
                      <a:lumMod val="75000"/>
                    </a:schemeClr>
                  </a:solidFill>
                </a:rPr>
                <a:t>TV</a:t>
              </a:r>
            </a:p>
            <a:p>
              <a:endParaRPr lang="en-US" sz="1700" b="1" dirty="0" smtClean="0"/>
            </a:p>
            <a:p>
              <a:endParaRPr lang="en-US" sz="1700" b="1" dirty="0"/>
            </a:p>
            <a:p>
              <a:endParaRPr lang="en-US" sz="1700" b="1" dirty="0" smtClean="0"/>
            </a:p>
            <a:p>
              <a:r>
                <a:rPr lang="en-US" sz="1700" b="1" dirty="0" smtClean="0">
                  <a:solidFill>
                    <a:schemeClr val="accent6">
                      <a:lumMod val="75000"/>
                    </a:schemeClr>
                  </a:solidFill>
                </a:rPr>
                <a:t>Quiet </a:t>
              </a:r>
              <a:r>
                <a:rPr lang="en-US" sz="1700" b="1" dirty="0">
                  <a:solidFill>
                    <a:schemeClr val="accent6">
                      <a:lumMod val="75000"/>
                    </a:schemeClr>
                  </a:solidFill>
                </a:rPr>
                <a:t>Office </a:t>
              </a:r>
              <a:endParaRPr lang="en-US" sz="17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sz="1700" b="1" dirty="0" smtClean="0"/>
            </a:p>
            <a:p>
              <a:endParaRPr lang="en-US" sz="1700" b="1" dirty="0"/>
            </a:p>
            <a:p>
              <a:endParaRPr lang="en-US" sz="1700" b="1" dirty="0" smtClean="0"/>
            </a:p>
            <a:p>
              <a:r>
                <a:rPr lang="en-US" sz="1700" b="1" dirty="0" smtClean="0">
                  <a:solidFill>
                    <a:schemeClr val="bg2">
                      <a:lumMod val="50000"/>
                    </a:schemeClr>
                  </a:solidFill>
                </a:rPr>
                <a:t>Rustle </a:t>
              </a:r>
              <a:r>
                <a:rPr lang="en-US" sz="1700" b="1" dirty="0">
                  <a:solidFill>
                    <a:schemeClr val="bg2">
                      <a:lumMod val="50000"/>
                    </a:schemeClr>
                  </a:solidFill>
                </a:rPr>
                <a:t>of Leaves </a:t>
              </a:r>
              <a:endParaRPr lang="en-US" sz="1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971800" y="609609"/>
              <a:ext cx="3621024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___________________  160 dB                                         ___________________  </a:t>
              </a:r>
              <a:r>
                <a:rPr lang="en-US" sz="1500" b="1" dirty="0">
                  <a:solidFill>
                    <a:srgbClr val="FF0000"/>
                  </a:solidFill>
                </a:rPr>
                <a:t>150 </a:t>
              </a:r>
              <a:r>
                <a:rPr lang="en-US" sz="1500" b="1" dirty="0" smtClean="0">
                  <a:solidFill>
                    <a:srgbClr val="FF0000"/>
                  </a:solidFill>
                </a:rPr>
                <a:t>dB</a:t>
              </a:r>
              <a:r>
                <a:rPr lang="en-US" sz="1500" dirty="0" smtClean="0"/>
                <a:t>                                        </a:t>
              </a:r>
              <a:r>
                <a:rPr lang="en-US" sz="1500" b="1" dirty="0" smtClean="0">
                  <a:solidFill>
                    <a:srgbClr val="FF0000"/>
                  </a:solidFill>
                </a:rPr>
                <a:t>____________________140dB</a:t>
              </a:r>
            </a:p>
            <a:p>
              <a:r>
                <a:rPr lang="en-US" sz="1500" b="1" dirty="0" smtClean="0">
                  <a:solidFill>
                    <a:srgbClr val="FF0000"/>
                  </a:solidFill>
                </a:rPr>
                <a:t>____________________130 dB</a:t>
              </a:r>
            </a:p>
            <a:p>
              <a:r>
                <a:rPr lang="en-US" sz="1500" b="1" dirty="0" smtClean="0">
                  <a:solidFill>
                    <a:srgbClr val="FF0000"/>
                  </a:solidFill>
                </a:rPr>
                <a:t>      </a:t>
              </a:r>
              <a:endParaRPr lang="en-US" sz="1500" b="1" dirty="0">
                <a:solidFill>
                  <a:srgbClr val="FF0000"/>
                </a:solidFill>
              </a:endParaRPr>
            </a:p>
            <a:p>
              <a:r>
                <a:rPr lang="en-US" sz="1500" b="1" dirty="0" smtClean="0">
                  <a:solidFill>
                    <a:srgbClr val="FF6600"/>
                  </a:solidFill>
                </a:rPr>
                <a:t>____________________120 </a:t>
              </a:r>
              <a:r>
                <a:rPr lang="en-US" sz="1500" b="1" dirty="0">
                  <a:solidFill>
                    <a:srgbClr val="FF6600"/>
                  </a:solidFill>
                </a:rPr>
                <a:t>dB</a:t>
              </a:r>
            </a:p>
            <a:p>
              <a:r>
                <a:rPr lang="en-US" sz="1500" b="1" dirty="0" smtClean="0">
                  <a:solidFill>
                    <a:schemeClr val="accent6">
                      <a:lumMod val="50000"/>
                    </a:schemeClr>
                  </a:solidFill>
                </a:rPr>
                <a:t>____________________110 dB</a:t>
              </a:r>
            </a:p>
            <a:p>
              <a:endParaRPr lang="en-US" sz="15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rgbClr val="984807"/>
                  </a:solidFill>
                </a:rPr>
                <a:t>____________________100 </a:t>
              </a:r>
              <a:r>
                <a:rPr lang="en-US" sz="1500" b="1" dirty="0">
                  <a:solidFill>
                    <a:srgbClr val="984807"/>
                  </a:solidFill>
                </a:rPr>
                <a:t>dB</a:t>
              </a:r>
            </a:p>
            <a:p>
              <a:r>
                <a:rPr lang="en-US" sz="1500" b="1" dirty="0" smtClean="0">
                  <a:solidFill>
                    <a:srgbClr val="984807"/>
                  </a:solidFill>
                </a:rPr>
                <a:t>____________________90 dB</a:t>
              </a:r>
              <a:endParaRPr lang="en-US" sz="1500" b="1" dirty="0">
                <a:solidFill>
                  <a:srgbClr val="984807"/>
                </a:solidFill>
              </a:endParaRPr>
            </a:p>
            <a:p>
              <a:r>
                <a:rPr lang="en-US" sz="1500" b="1" dirty="0" smtClean="0">
                  <a:solidFill>
                    <a:srgbClr val="946C30"/>
                  </a:solidFill>
                </a:rPr>
                <a:t>____________________ </a:t>
              </a:r>
              <a:r>
                <a:rPr lang="en-US" sz="1500" b="1" dirty="0">
                  <a:solidFill>
                    <a:srgbClr val="946C30"/>
                  </a:solidFill>
                </a:rPr>
                <a:t>80 dB</a:t>
              </a:r>
            </a:p>
            <a:p>
              <a:r>
                <a:rPr lang="en-US" sz="1500" b="1" dirty="0" smtClean="0">
                  <a:solidFill>
                    <a:srgbClr val="946C30"/>
                  </a:solidFill>
                </a:rPr>
                <a:t>____________________70 </a:t>
              </a:r>
              <a:r>
                <a:rPr lang="en-US" sz="1500" b="1" dirty="0">
                  <a:solidFill>
                    <a:srgbClr val="946C30"/>
                  </a:solidFill>
                </a:rPr>
                <a:t>dB</a:t>
              </a:r>
            </a:p>
            <a:p>
              <a:r>
                <a:rPr lang="en-US" sz="1500" b="1" dirty="0" smtClean="0">
                  <a:solidFill>
                    <a:srgbClr val="946C30"/>
                  </a:solidFill>
                </a:rPr>
                <a:t>____________________ </a:t>
              </a:r>
              <a:r>
                <a:rPr lang="en-US" sz="1500" b="1" dirty="0">
                  <a:solidFill>
                    <a:srgbClr val="946C30"/>
                  </a:solidFill>
                </a:rPr>
                <a:t>60 dB</a:t>
              </a:r>
            </a:p>
            <a:p>
              <a:r>
                <a:rPr lang="en-US" sz="1500" b="1" dirty="0" smtClean="0">
                  <a:solidFill>
                    <a:srgbClr val="946C30"/>
                  </a:solidFill>
                </a:rPr>
                <a:t>____________________ </a:t>
              </a:r>
              <a:r>
                <a:rPr lang="en-US" sz="1500" b="1" dirty="0">
                  <a:solidFill>
                    <a:srgbClr val="946C30"/>
                  </a:solidFill>
                </a:rPr>
                <a:t>50 dB </a:t>
              </a:r>
              <a:endParaRPr lang="en-US" sz="1500" b="1" dirty="0" smtClean="0">
                <a:solidFill>
                  <a:srgbClr val="946C30"/>
                </a:solidFill>
              </a:endParaRPr>
            </a:p>
            <a:p>
              <a:endParaRPr lang="en-US" sz="1500" b="1" dirty="0">
                <a:solidFill>
                  <a:srgbClr val="946C30"/>
                </a:solidFill>
              </a:endParaRPr>
            </a:p>
            <a:p>
              <a:r>
                <a:rPr lang="en-US" sz="1500" b="1" dirty="0" smtClean="0">
                  <a:solidFill>
                    <a:srgbClr val="946C30"/>
                  </a:solidFill>
                </a:rPr>
                <a:t>                                                                </a:t>
              </a:r>
              <a:r>
                <a:rPr lang="en-US" sz="1500" dirty="0" smtClean="0"/>
                <a:t>                </a:t>
              </a:r>
              <a:r>
                <a:rPr lang="en-US" sz="1500" b="1" dirty="0" smtClean="0"/>
                <a:t>                                   </a:t>
              </a:r>
              <a:r>
                <a:rPr lang="en-US" sz="1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____________________  </a:t>
              </a: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40 </a:t>
              </a:r>
              <a:r>
                <a:rPr lang="en-US" sz="1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dB</a:t>
              </a:r>
              <a:endPara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rgbClr val="7F7F7F"/>
                  </a:solidFill>
                </a:rPr>
                <a:t>____________________  </a:t>
              </a:r>
              <a:r>
                <a:rPr lang="en-US" sz="1500" b="1" dirty="0">
                  <a:solidFill>
                    <a:srgbClr val="7F7F7F"/>
                  </a:solidFill>
                </a:rPr>
                <a:t>30 dB</a:t>
              </a:r>
            </a:p>
            <a:p>
              <a:r>
                <a:rPr lang="en-US" sz="1500" b="1" dirty="0" smtClean="0">
                  <a:solidFill>
                    <a:schemeClr val="accent3">
                      <a:lumMod val="75000"/>
                    </a:schemeClr>
                  </a:solidFill>
                </a:rPr>
                <a:t>____________________  20 dB</a:t>
              </a:r>
            </a:p>
            <a:p>
              <a:endParaRPr lang="en-US" sz="15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en-US" sz="150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rgbClr val="77933C"/>
                  </a:solidFill>
                </a:rPr>
                <a:t>____________________  </a:t>
              </a:r>
              <a:r>
                <a:rPr lang="en-US" sz="1500" b="1" dirty="0">
                  <a:solidFill>
                    <a:srgbClr val="77933C"/>
                  </a:solidFill>
                </a:rPr>
                <a:t>10 </a:t>
              </a:r>
              <a:r>
                <a:rPr lang="en-US" sz="1500" b="1" dirty="0" smtClean="0">
                  <a:solidFill>
                    <a:srgbClr val="77933C"/>
                  </a:solidFill>
                </a:rPr>
                <a:t>dB</a:t>
              </a:r>
              <a:r>
                <a:rPr lang="en-US" sz="1500" dirty="0" smtClean="0"/>
                <a:t>                                               </a:t>
              </a:r>
              <a:r>
                <a:rPr lang="en-US" sz="1500" b="1" dirty="0" smtClean="0">
                  <a:solidFill>
                    <a:srgbClr val="77933C"/>
                  </a:solidFill>
                </a:rPr>
                <a:t>______________________0 dB</a:t>
              </a:r>
              <a:r>
                <a:rPr lang="en-US" dirty="0" smtClean="0"/>
                <a:t> 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9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Effects related to </a:t>
            </a:r>
            <a:r>
              <a:rPr lang="en-US" dirty="0" smtClean="0">
                <a:solidFill>
                  <a:schemeClr val="bg1"/>
                </a:solidFill>
              </a:rPr>
              <a:t>Intensity</a:t>
            </a:r>
            <a:r>
              <a:rPr lang="fr-CA" dirty="0" smtClean="0">
                <a:solidFill>
                  <a:schemeClr val="bg1"/>
                </a:solidFill>
              </a:rPr>
              <a:t> &amp; Duration:</a:t>
            </a:r>
          </a:p>
        </p:txBody>
      </p:sp>
      <p:pic>
        <p:nvPicPr>
          <p:cNvPr id="4" name="Picture 3" descr="decibel_exposure_ch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63688" y="2132856"/>
            <a:ext cx="5790070" cy="37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0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000" dirty="0" smtClean="0"/>
              <a:t>Factors to Consider: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2057400"/>
            <a:ext cx="701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(1) Instrument</a:t>
            </a:r>
          </a:p>
          <a:p>
            <a:pPr algn="ctr"/>
            <a:endParaRPr lang="en-US" sz="3000" dirty="0">
              <a:solidFill>
                <a:srgbClr val="0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(2) Piece of Music</a:t>
            </a:r>
          </a:p>
          <a:p>
            <a:pPr algn="ctr"/>
            <a:endParaRPr lang="en-US" sz="3000" dirty="0">
              <a:solidFill>
                <a:srgbClr val="0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(3)Environment</a:t>
            </a:r>
          </a:p>
          <a:p>
            <a:pPr algn="ctr"/>
            <a:endParaRPr lang="en-US" sz="3000" dirty="0">
              <a:solidFill>
                <a:srgbClr val="0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(4) Seating 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3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006572"/>
              </p:ext>
            </p:extLst>
          </p:nvPr>
        </p:nvGraphicFramePr>
        <p:xfrm>
          <a:off x="36689" y="67733"/>
          <a:ext cx="9107311" cy="679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012"/>
                <a:gridCol w="1479943"/>
                <a:gridCol w="2618356"/>
              </a:tblGrid>
              <a:tr h="436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Musical</a:t>
                      </a:r>
                      <a:r>
                        <a:rPr lang="en-US" sz="1200" baseline="0" dirty="0" smtClean="0"/>
                        <a:t> Instrument (at 3 meters)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Decibel</a:t>
                      </a:r>
                      <a:r>
                        <a:rPr lang="en-US" sz="1200" baseline="0" dirty="0" smtClean="0"/>
                        <a:t> Level  (dB)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Decibel Sound</a:t>
                      </a:r>
                      <a:r>
                        <a:rPr lang="en-US" sz="1200" baseline="0" dirty="0" smtClean="0"/>
                        <a:t> Pressure Level (dB SPL/Peak Level)</a:t>
                      </a:r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Normal Piano</a:t>
                      </a:r>
                      <a:r>
                        <a:rPr lang="en-US" sz="1200" baseline="0" dirty="0" smtClean="0"/>
                        <a:t> practice</a:t>
                      </a:r>
                    </a:p>
                    <a:p>
                      <a:r>
                        <a:rPr lang="en-US" sz="1200" baseline="0" dirty="0" smtClean="0"/>
                        <a:t>Loud piano </a:t>
                      </a:r>
                    </a:p>
                    <a:p>
                      <a:r>
                        <a:rPr lang="en-US" sz="1200" baseline="0" dirty="0" smtClean="0"/>
                        <a:t>Keyboards (electric)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60-90</a:t>
                      </a:r>
                    </a:p>
                    <a:p>
                      <a:pPr algn="ctr"/>
                      <a:r>
                        <a:rPr lang="en-US" sz="1200" dirty="0" smtClean="0"/>
                        <a:t>70-105</a:t>
                      </a:r>
                    </a:p>
                    <a:p>
                      <a:pPr algn="ctr"/>
                      <a:r>
                        <a:rPr lang="en-US" sz="1200" dirty="0" smtClean="0"/>
                        <a:t>60-110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</a:t>
                      </a:r>
                    </a:p>
                    <a:p>
                      <a:pPr algn="ctr"/>
                      <a:r>
                        <a:rPr lang="en-US" sz="1200" dirty="0" smtClean="0"/>
                        <a:t>110</a:t>
                      </a:r>
                    </a:p>
                    <a:p>
                      <a:pPr algn="ctr"/>
                      <a:r>
                        <a:rPr lang="en-US" sz="1200" dirty="0" smtClean="0"/>
                        <a:t>118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Vocalist </a:t>
                      </a:r>
                    </a:p>
                    <a:p>
                      <a:r>
                        <a:rPr lang="en-US" sz="1200" dirty="0" smtClean="0"/>
                        <a:t>Chamber</a:t>
                      </a:r>
                      <a:r>
                        <a:rPr lang="en-US" sz="1200" baseline="0" dirty="0" smtClean="0"/>
                        <a:t> music (classical)</a:t>
                      </a:r>
                    </a:p>
                    <a:p>
                      <a:r>
                        <a:rPr lang="en-US" sz="1200" baseline="0" dirty="0" smtClean="0"/>
                        <a:t>Violin/viola (near left ear)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70-85</a:t>
                      </a:r>
                    </a:p>
                    <a:p>
                      <a:pPr algn="ctr"/>
                      <a:r>
                        <a:rPr lang="en-US" sz="1200" dirty="0" smtClean="0"/>
                        <a:t>70-92</a:t>
                      </a:r>
                    </a:p>
                    <a:p>
                      <a:pPr algn="ctr"/>
                      <a:r>
                        <a:rPr lang="en-US" sz="1200" dirty="0" smtClean="0"/>
                        <a:t>85-105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94</a:t>
                      </a:r>
                    </a:p>
                    <a:p>
                      <a:pPr algn="ctr"/>
                      <a:r>
                        <a:rPr lang="en-US" sz="1200" dirty="0" smtClean="0"/>
                        <a:t>99</a:t>
                      </a:r>
                    </a:p>
                    <a:p>
                      <a:pPr algn="ctr"/>
                      <a:r>
                        <a:rPr lang="en-US" sz="1200" dirty="0" smtClean="0"/>
                        <a:t>116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Violin/viola </a:t>
                      </a:r>
                    </a:p>
                    <a:p>
                      <a:r>
                        <a:rPr lang="en-US" sz="1200" dirty="0" smtClean="0"/>
                        <a:t>Cello</a:t>
                      </a:r>
                    </a:p>
                    <a:p>
                      <a:r>
                        <a:rPr lang="en-US" sz="1200" dirty="0" smtClean="0"/>
                        <a:t>Acoustic</a:t>
                      </a:r>
                      <a:r>
                        <a:rPr lang="en-US" sz="1200" baseline="0" dirty="0" smtClean="0"/>
                        <a:t> Bass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80-90</a:t>
                      </a:r>
                    </a:p>
                    <a:p>
                      <a:pPr algn="ctr"/>
                      <a:r>
                        <a:rPr lang="en-US" sz="1200" dirty="0" smtClean="0"/>
                        <a:t>80-104</a:t>
                      </a:r>
                    </a:p>
                    <a:p>
                      <a:pPr algn="ctr"/>
                      <a:r>
                        <a:rPr lang="en-US" sz="1200" dirty="0" smtClean="0"/>
                        <a:t>70-94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104</a:t>
                      </a:r>
                    </a:p>
                    <a:p>
                      <a:pPr algn="ctr"/>
                      <a:r>
                        <a:rPr lang="en-US" sz="1200" dirty="0" smtClean="0"/>
                        <a:t>112</a:t>
                      </a:r>
                    </a:p>
                    <a:p>
                      <a:pPr algn="ctr"/>
                      <a:r>
                        <a:rPr lang="en-US" sz="1200" dirty="0" smtClean="0"/>
                        <a:t>98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Clarinet</a:t>
                      </a:r>
                    </a:p>
                    <a:p>
                      <a:r>
                        <a:rPr lang="en-US" sz="1200" dirty="0" smtClean="0"/>
                        <a:t>Oboe</a:t>
                      </a:r>
                    </a:p>
                    <a:p>
                      <a:r>
                        <a:rPr lang="en-US" sz="1200" dirty="0" smtClean="0"/>
                        <a:t>Saxophone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68-82</a:t>
                      </a:r>
                    </a:p>
                    <a:p>
                      <a:pPr algn="ctr"/>
                      <a:r>
                        <a:rPr lang="en-US" sz="1200" dirty="0" smtClean="0"/>
                        <a:t>74-102</a:t>
                      </a:r>
                    </a:p>
                    <a:p>
                      <a:pPr algn="ctr"/>
                      <a:r>
                        <a:rPr lang="en-US" sz="1200" dirty="0" smtClean="0"/>
                        <a:t>75-110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112</a:t>
                      </a:r>
                    </a:p>
                    <a:p>
                      <a:pPr algn="ctr"/>
                      <a:r>
                        <a:rPr lang="en-US" sz="1200" dirty="0" smtClean="0"/>
                        <a:t>116</a:t>
                      </a:r>
                    </a:p>
                    <a:p>
                      <a:pPr algn="ctr"/>
                      <a:r>
                        <a:rPr lang="en-US" sz="1200" dirty="0" smtClean="0"/>
                        <a:t>113</a:t>
                      </a:r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Flute</a:t>
                      </a:r>
                    </a:p>
                    <a:p>
                      <a:r>
                        <a:rPr lang="en-US" sz="1200" dirty="0" smtClean="0"/>
                        <a:t>Flute</a:t>
                      </a:r>
                      <a:r>
                        <a:rPr lang="en-US" sz="1200" baseline="0" dirty="0" smtClean="0"/>
                        <a:t> (near right ear)</a:t>
                      </a:r>
                    </a:p>
                    <a:p>
                      <a:r>
                        <a:rPr lang="en-US" sz="1200" baseline="0" dirty="0" smtClean="0"/>
                        <a:t>Piccolo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102-118</a:t>
                      </a:r>
                    </a:p>
                    <a:p>
                      <a:pPr algn="ctr"/>
                      <a:r>
                        <a:rPr lang="en-US" sz="1200" dirty="0" smtClean="0"/>
                        <a:t>92-104</a:t>
                      </a:r>
                    </a:p>
                    <a:p>
                      <a:pPr algn="ctr"/>
                      <a:r>
                        <a:rPr lang="en-US" sz="1200" dirty="0" smtClean="0"/>
                        <a:t>90-106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126*</a:t>
                      </a:r>
                    </a:p>
                    <a:p>
                      <a:pPr algn="ctr"/>
                      <a:r>
                        <a:rPr lang="en-US" sz="1200" dirty="0" smtClean="0"/>
                        <a:t>107</a:t>
                      </a:r>
                    </a:p>
                    <a:p>
                      <a:pPr algn="ctr"/>
                      <a:r>
                        <a:rPr lang="en-US" sz="1200" dirty="0" smtClean="0"/>
                        <a:t>109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Piccolo (near right ear)</a:t>
                      </a:r>
                    </a:p>
                    <a:p>
                      <a:r>
                        <a:rPr lang="en-US" sz="1200" dirty="0" smtClean="0"/>
                        <a:t>French Horn</a:t>
                      </a:r>
                    </a:p>
                    <a:p>
                      <a:r>
                        <a:rPr lang="en-US" sz="1200" dirty="0" smtClean="0"/>
                        <a:t>Trombone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102-118</a:t>
                      </a:r>
                    </a:p>
                    <a:p>
                      <a:pPr algn="ctr"/>
                      <a:r>
                        <a:rPr lang="en-US" sz="1200" dirty="0" smtClean="0"/>
                        <a:t>92-104</a:t>
                      </a:r>
                    </a:p>
                    <a:p>
                      <a:pPr algn="ctr"/>
                      <a:r>
                        <a:rPr lang="en-US" sz="1200" dirty="0" smtClean="0"/>
                        <a:t>90-106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</a:t>
                      </a:r>
                    </a:p>
                    <a:p>
                      <a:pPr algn="ctr"/>
                      <a:r>
                        <a:rPr lang="en-US" sz="1200" dirty="0" smtClean="0"/>
                        <a:t>106</a:t>
                      </a:r>
                    </a:p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Trumpet</a:t>
                      </a:r>
                    </a:p>
                    <a:p>
                      <a:r>
                        <a:rPr lang="en-US" sz="1200" dirty="0" smtClean="0"/>
                        <a:t>Tympani</a:t>
                      </a:r>
                      <a:r>
                        <a:rPr lang="en-US" sz="1200" baseline="0" dirty="0" smtClean="0"/>
                        <a:t> and Bass drum</a:t>
                      </a:r>
                    </a:p>
                    <a:p>
                      <a:r>
                        <a:rPr lang="en-US" sz="1200" baseline="0" dirty="0" smtClean="0"/>
                        <a:t>Percussion (high hat near left ear)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88-108</a:t>
                      </a:r>
                    </a:p>
                    <a:p>
                      <a:pPr algn="ctr"/>
                      <a:r>
                        <a:rPr lang="en-US" sz="1200" dirty="0" smtClean="0"/>
                        <a:t>74-94</a:t>
                      </a:r>
                    </a:p>
                    <a:p>
                      <a:pPr algn="ctr"/>
                      <a:r>
                        <a:rPr lang="en-US" sz="1200" dirty="0" smtClean="0"/>
                        <a:t>68-94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</a:t>
                      </a:r>
                    </a:p>
                    <a:p>
                      <a:pPr algn="ctr"/>
                      <a:r>
                        <a:rPr lang="en-US" sz="1200" dirty="0" smtClean="0"/>
                        <a:t>106</a:t>
                      </a:r>
                    </a:p>
                    <a:p>
                      <a:pPr algn="ctr"/>
                      <a:r>
                        <a:rPr lang="en-US" sz="1200" dirty="0" smtClean="0"/>
                        <a:t>125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6807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Amplified guitar (on stage</a:t>
                      </a:r>
                      <a:r>
                        <a:rPr lang="en-US" sz="1200" baseline="0" dirty="0" smtClean="0"/>
                        <a:t> using ear-monitors)</a:t>
                      </a:r>
                    </a:p>
                    <a:p>
                      <a:r>
                        <a:rPr lang="en-US" sz="1200" baseline="0" dirty="0" smtClean="0"/>
                        <a:t>Amplified Guitar (on stage with wedge monitors)</a:t>
                      </a:r>
                    </a:p>
                    <a:p>
                      <a:r>
                        <a:rPr lang="en-US" sz="1200" baseline="0" dirty="0" smtClean="0"/>
                        <a:t>Symphonic Music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100-106</a:t>
                      </a:r>
                    </a:p>
                    <a:p>
                      <a:pPr algn="ctr"/>
                      <a:r>
                        <a:rPr lang="en-US" sz="1200" dirty="0" smtClean="0"/>
                        <a:t>105-112</a:t>
                      </a:r>
                    </a:p>
                    <a:p>
                      <a:pPr algn="ctr"/>
                      <a:r>
                        <a:rPr lang="en-US" sz="1200" dirty="0" smtClean="0"/>
                        <a:t>86-102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118</a:t>
                      </a:r>
                    </a:p>
                    <a:p>
                      <a:pPr algn="ctr"/>
                      <a:r>
                        <a:rPr lang="en-US" sz="1200" dirty="0" smtClean="0"/>
                        <a:t>124</a:t>
                      </a:r>
                    </a:p>
                    <a:p>
                      <a:pPr algn="ctr"/>
                      <a:r>
                        <a:rPr lang="en-US" sz="1200" dirty="0" smtClean="0"/>
                        <a:t>120-137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  <a:tr h="9076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Amplified rock music</a:t>
                      </a:r>
                    </a:p>
                    <a:p>
                      <a:r>
                        <a:rPr lang="en-US" sz="1200" baseline="0" dirty="0" smtClean="0"/>
                        <a:t>iPod in ear canal (Volume=6)</a:t>
                      </a:r>
                    </a:p>
                    <a:p>
                      <a:r>
                        <a:rPr lang="en-US" sz="1200" baseline="0" dirty="0" smtClean="0"/>
                        <a:t>iPod in ear canal (Full volume)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102-108</a:t>
                      </a:r>
                    </a:p>
                    <a:p>
                      <a:pPr algn="ctr"/>
                      <a:r>
                        <a:rPr lang="en-US" sz="1200" dirty="0" smtClean="0"/>
                        <a:t>94</a:t>
                      </a:r>
                    </a:p>
                    <a:p>
                      <a:pPr algn="ctr"/>
                      <a:r>
                        <a:rPr lang="en-US" sz="1200" dirty="0" smtClean="0"/>
                        <a:t>105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140+</a:t>
                      </a:r>
                    </a:p>
                    <a:p>
                      <a:pPr algn="ctr"/>
                      <a:r>
                        <a:rPr lang="en-US" sz="1200" dirty="0" smtClean="0"/>
                        <a:t>110-130**</a:t>
                      </a:r>
                    </a:p>
                    <a:p>
                      <a:pPr algn="ctr"/>
                      <a:r>
                        <a:rPr lang="en-US" sz="1200" dirty="0" smtClean="0"/>
                        <a:t>110-142**</a:t>
                      </a:r>
                      <a:endParaRPr lang="en-US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27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2900" b="0" dirty="0" smtClean="0"/>
              <a:t>Occupational Hearing Conservation	</a:t>
            </a:r>
            <a:endParaRPr lang="en-US" sz="29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Prevention of significant, permanent hearing loss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Resulting from on-the-job exposure to </a:t>
            </a:r>
            <a:r>
              <a:rPr lang="en-US" dirty="0" err="1" smtClean="0"/>
              <a:t>oto</a:t>
            </a:r>
            <a:r>
              <a:rPr lang="en-US" dirty="0" smtClean="0"/>
              <a:t>-traumatic agents (noise) in workers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209800"/>
            <a:ext cx="3733800" cy="304800"/>
          </a:xfrm>
        </p:spPr>
        <p:txBody>
          <a:bodyPr>
            <a:noAutofit/>
          </a:bodyPr>
          <a:lstStyle/>
          <a:p>
            <a:pPr algn="ctr"/>
            <a:r>
              <a:rPr lang="en-US" sz="2600" b="0" dirty="0" smtClean="0"/>
              <a:t>Non-occupational Hearing  Conservation</a:t>
            </a:r>
            <a:endParaRPr lang="en-US" sz="26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438400"/>
            <a:ext cx="4041775" cy="3687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Prevention of significant, permanent hearing loss </a:t>
            </a:r>
          </a:p>
          <a:p>
            <a:endParaRPr lang="en-US" dirty="0"/>
          </a:p>
          <a:p>
            <a:r>
              <a:rPr lang="en-US" dirty="0" smtClean="0"/>
              <a:t>Resulting from off-the-job exposure to </a:t>
            </a:r>
            <a:r>
              <a:rPr lang="en-US" dirty="0" err="1" smtClean="0"/>
              <a:t>oto</a:t>
            </a:r>
            <a:r>
              <a:rPr lang="en-US" dirty="0" smtClean="0"/>
              <a:t>-traumatic agents in persons of all ages</a:t>
            </a:r>
          </a:p>
          <a:p>
            <a:endParaRPr lang="en-US" dirty="0"/>
          </a:p>
          <a:p>
            <a:r>
              <a:rPr lang="en-US" dirty="0" smtClean="0"/>
              <a:t>Recreational activities: guns, motorsports, concerts, etc.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Hearing Conservation?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8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7976840" cy="1371600"/>
          </a:xfrm>
        </p:spPr>
        <p:txBody>
          <a:bodyPr/>
          <a:lstStyle/>
          <a:p>
            <a:pPr algn="l"/>
            <a:r>
              <a:rPr lang="en-US" sz="3200" dirty="0" smtClean="0"/>
              <a:t>Strategies for Prevention of MIHL: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752600"/>
            <a:ext cx="6563072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Measure the noise level at the source using a SLM</a:t>
            </a:r>
          </a:p>
          <a:p>
            <a:r>
              <a:rPr lang="en-US" sz="2600" dirty="0" smtClean="0"/>
              <a:t>Elevated speakers </a:t>
            </a:r>
          </a:p>
          <a:p>
            <a:r>
              <a:rPr lang="en-US" sz="2600" dirty="0" smtClean="0"/>
              <a:t>Sound treated practice rooms </a:t>
            </a:r>
          </a:p>
          <a:p>
            <a:r>
              <a:rPr lang="en-US" sz="2600" dirty="0" smtClean="0"/>
              <a:t>Use of risers</a:t>
            </a:r>
          </a:p>
          <a:p>
            <a:r>
              <a:rPr lang="en-US" sz="2600" dirty="0" smtClean="0"/>
              <a:t>Alternate between pieces of high and low intensity</a:t>
            </a:r>
          </a:p>
          <a:p>
            <a:r>
              <a:rPr lang="en-US" sz="2600" dirty="0" smtClean="0"/>
              <a:t>Play instruments with less force or practice mutes</a:t>
            </a:r>
          </a:p>
          <a:p>
            <a:r>
              <a:rPr lang="en-US" sz="2600" dirty="0" smtClean="0"/>
              <a:t>Take frequent breaks from loud noises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1728192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Controlling the level of sound at it’s source &amp; the propagation of sound toward the musician 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The selection of an appropriate HPD must take into account at least three factors: </a:t>
            </a:r>
            <a:endParaRPr lang="en-US" sz="3000" dirty="0" smtClean="0"/>
          </a:p>
          <a:p>
            <a:pPr marL="457200" lvl="1" indent="0">
              <a:buNone/>
            </a:pPr>
            <a:endParaRPr lang="en-US" sz="3000" dirty="0"/>
          </a:p>
          <a:p>
            <a:pPr marL="971550" lvl="1" indent="-514350">
              <a:buAutoNum type="arabicParenBoth"/>
            </a:pPr>
            <a:r>
              <a:rPr lang="en-US" sz="3000" dirty="0" smtClean="0"/>
              <a:t>The </a:t>
            </a:r>
            <a:r>
              <a:rPr lang="en-US" sz="3000" dirty="0"/>
              <a:t>individual's noise </a:t>
            </a:r>
            <a:r>
              <a:rPr lang="en-US" sz="3000" dirty="0" smtClean="0"/>
              <a:t>exposure</a:t>
            </a:r>
          </a:p>
          <a:p>
            <a:pPr marL="971550" lvl="1" indent="-514350">
              <a:buAutoNum type="arabicParenBoth"/>
            </a:pPr>
            <a:r>
              <a:rPr lang="en-US" sz="3000" dirty="0"/>
              <a:t>A</a:t>
            </a:r>
            <a:r>
              <a:rPr lang="en-US" sz="3000" dirty="0" smtClean="0"/>
              <a:t>ny </a:t>
            </a:r>
            <a:r>
              <a:rPr lang="en-US" sz="3000" dirty="0"/>
              <a:t>existing hearing </a:t>
            </a:r>
            <a:r>
              <a:rPr lang="en-US" sz="3000" dirty="0" smtClean="0"/>
              <a:t>loss</a:t>
            </a:r>
          </a:p>
          <a:p>
            <a:pPr marL="971550" lvl="1" indent="-514350">
              <a:buAutoNum type="arabicParenBoth"/>
            </a:pP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need to communicate in the presence of excessive background noise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HPDs: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20573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Passive:</a:t>
            </a:r>
          </a:p>
          <a:p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o electronic component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Ability to customize filtering or boring for communication </a:t>
            </a:r>
          </a:p>
          <a:p>
            <a:endParaRPr lang="en-US" sz="1200" dirty="0" smtClean="0"/>
          </a:p>
          <a:p>
            <a:pPr lvl="1" algn="ctr"/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Ear Plugs: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5240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Active: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pgrade </a:t>
            </a:r>
            <a:r>
              <a:rPr lang="en-US" sz="2000" dirty="0"/>
              <a:t>or replace the </a:t>
            </a:r>
            <a:r>
              <a:rPr lang="en-US" sz="2000" dirty="0" smtClean="0"/>
              <a:t>electronics for </a:t>
            </a:r>
            <a:r>
              <a:rPr lang="en-US" sz="2000" dirty="0"/>
              <a:t>long-term </a:t>
            </a:r>
            <a:r>
              <a:rPr lang="en-US" sz="2000" dirty="0" smtClean="0"/>
              <a:t>hearing protection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Unlike traditional passive hearing protection, </a:t>
            </a:r>
            <a:r>
              <a:rPr lang="en-US" sz="2000" dirty="0" smtClean="0"/>
              <a:t>enhances </a:t>
            </a:r>
            <a:r>
              <a:rPr lang="en-US" sz="2000" dirty="0"/>
              <a:t>low-level sounds instead of blocking them.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Musician’s Active ear plugs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In-ear monitors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8209" b="94776" l="4000" r="98500">
                        <a14:foregroundMark x1="39500" y1="31343" x2="39500" y2="31343"/>
                        <a14:foregroundMark x1="33000" y1="53731" x2="33000" y2="53731"/>
                        <a14:foregroundMark x1="29000" y1="29851" x2="29000" y2="29851"/>
                        <a14:foregroundMark x1="23000" y1="23134" x2="23000" y2="23134"/>
                        <a14:foregroundMark x1="18500" y1="51493" x2="18500" y2="51493"/>
                        <a14:foregroundMark x1="25500" y1="49254" x2="25500" y2="49254"/>
                        <a14:foregroundMark x1="55500" y1="59701" x2="55500" y2="59701"/>
                        <a14:foregroundMark x1="72000" y1="82090" x2="72000" y2="82090"/>
                        <a14:foregroundMark x1="85500" y1="71642" x2="85500" y2="71642"/>
                        <a14:foregroundMark x1="79000" y1="47761" x2="79000" y2="47761"/>
                        <a14:foregroundMark x1="83500" y1="77612" x2="83500" y2="77612"/>
                        <a14:foregroundMark x1="83500" y1="77612" x2="83500" y2="77612"/>
                        <a14:foregroundMark x1="83500" y1="77612" x2="83500" y2="77612"/>
                        <a14:foregroundMark x1="81000" y1="70896" x2="81000" y2="70896"/>
                        <a14:foregroundMark x1="86000" y1="63433" x2="86000" y2="63433"/>
                        <a14:foregroundMark x1="91500" y1="68657" x2="91500" y2="68657"/>
                        <a14:foregroundMark x1="93000" y1="68657" x2="93000" y2="68657"/>
                        <a14:foregroundMark x1="13000" y1="41045" x2="13000" y2="41045"/>
                        <a14:foregroundMark x1="13500" y1="46269" x2="13500" y2="46269"/>
                        <a14:foregroundMark x1="43500" y1="27612" x2="43500" y2="27612"/>
                        <a14:foregroundMark x1="55000" y1="51493" x2="55000" y2="51493"/>
                        <a14:foregroundMark x1="59000" y1="39552" x2="59000" y2="39552"/>
                        <a14:foregroundMark x1="64500" y1="35821" x2="64500" y2="35821"/>
                        <a14:foregroundMark x1="56500" y1="66418" x2="56500" y2="66418"/>
                        <a14:foregroundMark x1="58000" y1="69403" x2="58000" y2="69403"/>
                        <a14:foregroundMark x1="62500" y1="60448" x2="62500" y2="60448"/>
                        <a14:backgroundMark x1="66500" y1="58955" x2="66500" y2="58955"/>
                        <a14:backgroundMark x1="41500" y1="33582" x2="41500" y2="33582"/>
                        <a14:backgroundMark x1="48500" y1="36567" x2="48500" y2="36567"/>
                        <a14:backgroundMark x1="61500" y1="52239" x2="61500" y2="52239"/>
                        <a14:backgroundMark x1="60500" y1="72388" x2="60500" y2="72388"/>
                        <a14:backgroundMark x1="65500" y1="80597" x2="65500" y2="80597"/>
                        <a14:backgroundMark x1="31000" y1="17910" x2="31000" y2="17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400" y="5181600"/>
            <a:ext cx="1825388" cy="1223010"/>
          </a:xfrm>
          <a:prstGeom prst="rect">
            <a:avLst/>
          </a:prstGeom>
        </p:spPr>
      </p:pic>
      <p:pic>
        <p:nvPicPr>
          <p:cNvPr id="9" name="Picture 8" descr="earplugstore_2270_67106432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backgroundRemoval t="5500" b="94500" l="5085" r="93220">
                        <a14:foregroundMark x1="32627" y1="26500" x2="32627" y2="26500"/>
                        <a14:foregroundMark x1="11441" y1="46500" x2="11441" y2="46500"/>
                        <a14:foregroundMark x1="5932" y1="42000" x2="5932" y2="42000"/>
                        <a14:foregroundMark x1="52966" y1="21000" x2="52966" y2="21000"/>
                        <a14:foregroundMark x1="62288" y1="21000" x2="62288" y2="21000"/>
                        <a14:foregroundMark x1="69492" y1="19500" x2="69492" y2="19500"/>
                        <a14:foregroundMark x1="65678" y1="12000" x2="65678" y2="12000"/>
                        <a14:foregroundMark x1="53814" y1="27500" x2="53814" y2="27500"/>
                        <a14:foregroundMark x1="61864" y1="5500" x2="61864" y2="5500"/>
                        <a14:foregroundMark x1="32203" y1="57000" x2="32203" y2="57000"/>
                        <a14:foregroundMark x1="33898" y1="59000" x2="33898" y2="59000"/>
                        <a14:foregroundMark x1="63559" y1="81500" x2="63559" y2="81500"/>
                        <a14:foregroundMark x1="79661" y1="73000" x2="79661" y2="73000"/>
                        <a14:foregroundMark x1="59746" y1="80500" x2="59746" y2="80500"/>
                        <a14:foregroundMark x1="50000" y1="53000" x2="50000" y2="53000"/>
                        <a14:foregroundMark x1="33475" y1="62000" x2="33475" y2="62000"/>
                        <a14:foregroundMark x1="87712" y1="9500" x2="87712" y2="9500"/>
                        <a14:foregroundMark x1="79237" y1="9500" x2="79237" y2="9500"/>
                        <a14:foregroundMark x1="83898" y1="10000" x2="83898" y2="10000"/>
                        <a14:foregroundMark x1="76271" y1="9000" x2="76271" y2="9000"/>
                        <a14:foregroundMark x1="93220" y1="94500" x2="93220" y2="94500"/>
                        <a14:backgroundMark x1="32627" y1="61000" x2="32627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4876800"/>
            <a:ext cx="1618489" cy="1371600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ackgroundRemoval t="10000" b="90000" l="10000" r="90000">
                        <a14:foregroundMark x1="42222" y1="61778" x2="42222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4520418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0">
                    <a14:imgEffect>
                      <a14:backgroundRemoval t="10000" b="90000" l="10000" r="90000">
                        <a14:backgroundMark x1="32778" y1="27000" x2="32778" y2="27000"/>
                        <a14:backgroundMark x1="76556" y1="54778" x2="76556" y2="5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35280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backgroundRemoval t="10000" b="90000" l="10000" r="90000">
                        <a14:foregroundMark x1="73333" y1="66667" x2="73333" y2="66667"/>
                        <a14:backgroundMark x1="27556" y1="39111" x2="27556" y2="3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3416826"/>
            <a:ext cx="1270000" cy="1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2997" y="5486400"/>
            <a:ext cx="1352626" cy="11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5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304800"/>
            <a:ext cx="5867400" cy="585311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000" dirty="0"/>
              <a:t>F</a:t>
            </a:r>
            <a:r>
              <a:rPr lang="en-US" sz="3000" dirty="0" smtClean="0"/>
              <a:t>lat-attenuation earplug</a:t>
            </a:r>
          </a:p>
          <a:p>
            <a:pPr lvl="1"/>
            <a:r>
              <a:rPr lang="en-US" sz="1700" dirty="0" smtClean="0"/>
              <a:t> Low to moderate noise exposure of 90 dB </a:t>
            </a:r>
          </a:p>
          <a:p>
            <a:pPr marL="457200" lvl="1" indent="0">
              <a:buNone/>
            </a:pPr>
            <a:r>
              <a:rPr lang="en-US" sz="1700" dirty="0" smtClean="0"/>
              <a:t>	or less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pPr marL="457200" lvl="1" indent="0">
              <a:buNone/>
            </a:pPr>
            <a:endParaRPr lang="en-US" sz="1700" dirty="0" smtClean="0"/>
          </a:p>
          <a:p>
            <a:pPr marL="160020" lvl="1" indent="0">
              <a:buNone/>
            </a:pPr>
            <a:r>
              <a:rPr lang="en-US" sz="3000" dirty="0" smtClean="0"/>
              <a:t>Musician’s Earplugs</a:t>
            </a:r>
            <a:endParaRPr lang="en-US" sz="2600" dirty="0"/>
          </a:p>
          <a:p>
            <a:pPr marL="742950" lvl="2">
              <a:buFont typeface="Arial"/>
              <a:buChar char="•"/>
            </a:pPr>
            <a:r>
              <a:rPr lang="en-US" sz="1700" dirty="0" smtClean="0"/>
              <a:t>Replicate the natural resonance of the ear canal</a:t>
            </a:r>
            <a:r>
              <a:rPr lang="en-US" sz="1700" dirty="0"/>
              <a:t> </a:t>
            </a:r>
            <a:endParaRPr lang="en-US" sz="1700" dirty="0" smtClean="0"/>
          </a:p>
          <a:p>
            <a:pPr marL="742950" lvl="2">
              <a:buFont typeface="Arial"/>
              <a:buChar char="•"/>
            </a:pPr>
            <a:r>
              <a:rPr lang="en-US" sz="1700" dirty="0"/>
              <a:t>B</a:t>
            </a:r>
            <a:r>
              <a:rPr lang="en-US" sz="1700" dirty="0" smtClean="0"/>
              <a:t>oosts </a:t>
            </a:r>
            <a:r>
              <a:rPr lang="en-US" sz="1700" dirty="0"/>
              <a:t>high frequency </a:t>
            </a:r>
            <a:r>
              <a:rPr lang="en-US" sz="1700" dirty="0" smtClean="0"/>
              <a:t>sounds</a:t>
            </a:r>
          </a:p>
          <a:p>
            <a:pPr marL="742950" lvl="2">
              <a:buFont typeface="Arial"/>
              <a:buChar char="•"/>
            </a:pPr>
            <a:r>
              <a:rPr lang="en-US" sz="1700" dirty="0" smtClean="0"/>
              <a:t>3 attenuation filters (9, 15, 25 dB of attenuation)</a:t>
            </a:r>
          </a:p>
          <a:p>
            <a:pPr marL="742950" lvl="2">
              <a:buFont typeface="Arial"/>
              <a:buChar char="•"/>
            </a:pPr>
            <a:endParaRPr lang="en-US" sz="1700" dirty="0" smtClean="0"/>
          </a:p>
          <a:p>
            <a:pPr marL="742950" lvl="2">
              <a:buFont typeface="Arial"/>
              <a:buChar char="•"/>
            </a:pPr>
            <a:endParaRPr lang="en-US" sz="1700" dirty="0"/>
          </a:p>
          <a:p>
            <a:pPr marL="0" lvl="2" indent="0">
              <a:buNone/>
            </a:pPr>
            <a:r>
              <a:rPr lang="en-US" sz="3000" dirty="0" smtClean="0"/>
              <a:t>In-the-ear Monitors</a:t>
            </a:r>
          </a:p>
          <a:p>
            <a:pPr marL="742950" lvl="3" indent="-285750"/>
            <a:r>
              <a:rPr lang="en-US" sz="1700" dirty="0" smtClean="0"/>
              <a:t>Allows for musician’s to hear of PA systems, crowds,</a:t>
            </a:r>
          </a:p>
          <a:p>
            <a:pPr marL="457200" lvl="3" indent="0">
              <a:buNone/>
            </a:pPr>
            <a:r>
              <a:rPr lang="en-US" sz="1700" dirty="0" smtClean="0"/>
              <a:t>     noise, &amp; high-volumes on stage from the other band </a:t>
            </a:r>
          </a:p>
          <a:p>
            <a:pPr marL="457200" lvl="3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members instruments and equipment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228600"/>
            <a:ext cx="2057400" cy="1673352"/>
          </a:xfrm>
        </p:spPr>
        <p:txBody>
          <a:bodyPr/>
          <a:lstStyle/>
          <a:p>
            <a:pPr algn="ctr"/>
            <a:r>
              <a:rPr lang="en-US" sz="2400" dirty="0" smtClean="0"/>
              <a:t>Hearing protection for Musicians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667000"/>
            <a:ext cx="17281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Regulate the sound reaching the Musician’s eardrum 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04703" y="276665"/>
            <a:ext cx="1638791" cy="1447800"/>
            <a:chOff x="5181600" y="152400"/>
            <a:chExt cx="1638791" cy="1447800"/>
          </a:xfrm>
        </p:grpSpPr>
        <p:pic>
          <p:nvPicPr>
            <p:cNvPr id="2" name="Picture 1" descr="ety-plug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backgroundRemoval t="3604" b="97748" l="0" r="98276">
                          <a14:foregroundMark x1="28736" y1="29730" x2="28736" y2="29730"/>
                          <a14:foregroundMark x1="46552" y1="31982" x2="46552" y2="31982"/>
                          <a14:foregroundMark x1="40805" y1="27928" x2="40805" y2="27928"/>
                          <a14:foregroundMark x1="39655" y1="33784" x2="39655" y2="33784"/>
                          <a14:foregroundMark x1="38506" y1="35586" x2="38506" y2="35586"/>
                          <a14:foregroundMark x1="39655" y1="48198" x2="39655" y2="48198"/>
                          <a14:foregroundMark x1="61494" y1="52703" x2="61494" y2="52703"/>
                          <a14:foregroundMark x1="63218" y1="15766" x2="63218" y2="15766"/>
                          <a14:foregroundMark x1="28161" y1="64414" x2="28161" y2="64414"/>
                          <a14:foregroundMark x1="46552" y1="84234" x2="46552" y2="84234"/>
                          <a14:backgroundMark x1="62644" y1="49099" x2="62644" y2="49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27" t="6044" r="3799" b="60443"/>
            <a:stretch/>
          </p:blipFill>
          <p:spPr>
            <a:xfrm>
              <a:off x="5181600" y="152400"/>
              <a:ext cx="1638791" cy="699813"/>
            </a:xfrm>
            <a:prstGeom prst="rect">
              <a:avLst/>
            </a:prstGeom>
          </p:spPr>
        </p:pic>
        <p:pic>
          <p:nvPicPr>
            <p:cNvPr id="9" name="Picture 8" descr="Screen Shot 2014-03-30 at 1.40.56 PM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6">
                      <a14:imgEffect>
                        <a14:backgroundRemoval t="6364" b="100000" l="6404" r="91626">
                          <a14:foregroundMark x1="20197" y1="56364" x2="20197" y2="56364"/>
                          <a14:foregroundMark x1="18227" y1="75455" x2="18227" y2="75455"/>
                          <a14:foregroundMark x1="18719" y1="71818" x2="18719" y2="71818"/>
                          <a14:foregroundMark x1="20197" y1="78182" x2="20197" y2="78182"/>
                          <a14:foregroundMark x1="15764" y1="79091" x2="15764" y2="79091"/>
                          <a14:foregroundMark x1="78818" y1="81818" x2="78818" y2="81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34000" y="838200"/>
              <a:ext cx="1482436" cy="762000"/>
            </a:xfrm>
            <a:prstGeom prst="rect">
              <a:avLst/>
            </a:prstGeom>
          </p:spPr>
        </p:pic>
      </p:grpSp>
      <p:pic>
        <p:nvPicPr>
          <p:cNvPr id="11" name="Picture 10" descr="Screen Shot 2014-03-30 at 1.46.39 PM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ackgroundRemoval t="1873" b="99251" l="1455" r="98909">
                        <a14:foregroundMark x1="36727" y1="43446" x2="36727" y2="43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62600" y="2743200"/>
            <a:ext cx="1219200" cy="1183733"/>
          </a:xfrm>
          <a:prstGeom prst="rect">
            <a:avLst/>
          </a:prstGeom>
        </p:spPr>
      </p:pic>
      <p:pic>
        <p:nvPicPr>
          <p:cNvPr id="13" name="Picture 12" descr="pm800s-in-ear-monitors1-300x250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0">
                    <a14:imgEffect>
                      <a14:backgroundRemoval t="0" b="99200" l="2000" r="90000">
                        <a14:foregroundMark x1="8000" y1="49600" x2="8000" y2="49600"/>
                        <a14:foregroundMark x1="22667" y1="19600" x2="22667" y2="19600"/>
                        <a14:foregroundMark x1="18000" y1="24000" x2="18000" y2="24000"/>
                        <a14:foregroundMark x1="28000" y1="15200" x2="28000" y2="15200"/>
                        <a14:foregroundMark x1="21000" y1="22400" x2="21000" y2="22400"/>
                        <a14:foregroundMark x1="32667" y1="11200" x2="32667" y2="11200"/>
                        <a14:foregroundMark x1="39000" y1="8000" x2="39000" y2="8000"/>
                        <a14:foregroundMark x1="48000" y1="4000" x2="48000" y2="4000"/>
                        <a14:foregroundMark x1="59000" y1="3200" x2="59000" y2="3200"/>
                        <a14:foregroundMark x1="43667" y1="5200" x2="43667" y2="5200"/>
                        <a14:foregroundMark x1="74667" y1="11200" x2="74667" y2="11200"/>
                        <a14:foregroundMark x1="62667" y1="4000" x2="62667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62600" y="5105400"/>
            <a:ext cx="1295400" cy="14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9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smtClean="0"/>
              <a:t>Hearing Tests Annually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smtClean="0"/>
              <a:t>Wear hearing protection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err="1" smtClean="0"/>
              <a:t>IEMs</a:t>
            </a:r>
            <a:r>
              <a:rPr lang="fr-CA" sz="2900" dirty="0" smtClean="0"/>
              <a:t> and </a:t>
            </a:r>
            <a:r>
              <a:rPr lang="fr-CA" sz="2900" dirty="0" err="1" smtClean="0"/>
              <a:t>attenuation</a:t>
            </a:r>
            <a:r>
              <a:rPr lang="fr-CA" sz="2900" dirty="0" smtClean="0"/>
              <a:t> plugs </a:t>
            </a:r>
            <a:r>
              <a:rPr lang="fr-CA" sz="2900" dirty="0" err="1" smtClean="0"/>
              <a:t>reduce</a:t>
            </a:r>
            <a:r>
              <a:rPr lang="fr-CA" sz="2900" dirty="0" smtClean="0"/>
              <a:t> the </a:t>
            </a:r>
            <a:r>
              <a:rPr lang="fr-CA" sz="2900" dirty="0" err="1" smtClean="0"/>
              <a:t>sound</a:t>
            </a:r>
            <a:r>
              <a:rPr lang="fr-CA" sz="2900" dirty="0"/>
              <a:t> </a:t>
            </a:r>
            <a:r>
              <a:rPr lang="fr-CA" sz="2900" dirty="0" err="1" smtClean="0"/>
              <a:t>level</a:t>
            </a:r>
            <a:r>
              <a:rPr lang="fr-CA" sz="2900" dirty="0" smtClean="0"/>
              <a:t> </a:t>
            </a:r>
            <a:r>
              <a:rPr lang="fr-CA" sz="2900" dirty="0" err="1" smtClean="0"/>
              <a:t>at</a:t>
            </a:r>
            <a:r>
              <a:rPr lang="fr-CA" sz="2900" dirty="0" smtClean="0"/>
              <a:t> the </a:t>
            </a:r>
            <a:r>
              <a:rPr lang="fr-CA" sz="2900" dirty="0" err="1" smtClean="0"/>
              <a:t>ear</a:t>
            </a:r>
            <a:endParaRPr lang="fr-CA" sz="29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smtClean="0"/>
              <a:t>Consider room </a:t>
            </a:r>
            <a:r>
              <a:rPr lang="fr-CA" sz="2900" dirty="0" err="1" smtClean="0"/>
              <a:t>acoustics</a:t>
            </a:r>
            <a:r>
              <a:rPr lang="fr-CA" sz="2900" dirty="0" smtClean="0"/>
              <a:t> and </a:t>
            </a:r>
            <a:r>
              <a:rPr lang="fr-CA" sz="2900" dirty="0" err="1" smtClean="0"/>
              <a:t>your</a:t>
            </a:r>
            <a:r>
              <a:rPr lang="fr-CA" sz="2900" dirty="0" smtClean="0"/>
              <a:t> practice </a:t>
            </a:r>
            <a:r>
              <a:rPr lang="fr-CA" sz="2900" dirty="0" err="1" smtClean="0"/>
              <a:t>environment</a:t>
            </a:r>
            <a:endParaRPr lang="fr-CA" sz="2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smtClean="0"/>
              <a:t>Use </a:t>
            </a:r>
            <a:r>
              <a:rPr lang="fr-CA" sz="2900" dirty="0" err="1" smtClean="0"/>
              <a:t>dampers</a:t>
            </a:r>
            <a:r>
              <a:rPr lang="fr-CA" sz="2900" dirty="0" smtClean="0"/>
              <a:t> or practice mutes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smtClean="0"/>
              <a:t>Set volume </a:t>
            </a:r>
            <a:r>
              <a:rPr lang="fr-CA" sz="2900" dirty="0" err="1" smtClean="0"/>
              <a:t>limits</a:t>
            </a:r>
            <a:r>
              <a:rPr lang="fr-CA" sz="2900" dirty="0" smtClean="0"/>
              <a:t> on mp3 </a:t>
            </a:r>
            <a:r>
              <a:rPr lang="fr-CA" sz="2900" dirty="0" err="1" smtClean="0"/>
              <a:t>players</a:t>
            </a:r>
            <a:endParaRPr lang="fr-CA" sz="2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900" dirty="0" err="1" smtClean="0"/>
              <a:t>Become</a:t>
            </a:r>
            <a:r>
              <a:rPr lang="fr-CA" sz="2900" dirty="0"/>
              <a:t> </a:t>
            </a:r>
            <a:r>
              <a:rPr lang="fr-CA" sz="2900" dirty="0" smtClean="0"/>
              <a:t>an </a:t>
            </a:r>
            <a:r>
              <a:rPr lang="fr-CA" sz="2900" dirty="0" err="1" smtClean="0"/>
              <a:t>advocate</a:t>
            </a:r>
            <a:r>
              <a:rPr lang="fr-CA" sz="2900" dirty="0" smtClean="0"/>
              <a:t>!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9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9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2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OSHA</a:t>
            </a:r>
            <a:r>
              <a:rPr lang="en-US" dirty="0" smtClean="0"/>
              <a:t> – </a:t>
            </a:r>
            <a:r>
              <a:rPr lang="en-US" sz="2200" dirty="0" smtClean="0"/>
              <a:t>Occupational Safety &amp; Health Administration </a:t>
            </a:r>
          </a:p>
          <a:p>
            <a:r>
              <a:rPr lang="en-US" b="1" dirty="0" smtClean="0"/>
              <a:t>NIOSH</a:t>
            </a:r>
            <a:r>
              <a:rPr lang="en-US" dirty="0" smtClean="0"/>
              <a:t> – </a:t>
            </a:r>
            <a:r>
              <a:rPr lang="en-US" sz="2200" dirty="0" smtClean="0"/>
              <a:t>National Institute for Occupational Safety &amp; Health </a:t>
            </a:r>
          </a:p>
          <a:p>
            <a:r>
              <a:rPr lang="en-US" b="1" dirty="0" smtClean="0"/>
              <a:t>MSHA</a:t>
            </a:r>
            <a:r>
              <a:rPr lang="en-US" dirty="0" smtClean="0"/>
              <a:t> </a:t>
            </a:r>
            <a:r>
              <a:rPr lang="en-US" sz="2000" dirty="0" smtClean="0"/>
              <a:t>– Mine Safety &amp; Health Administration </a:t>
            </a:r>
          </a:p>
          <a:p>
            <a:r>
              <a:rPr lang="en-US" b="1" dirty="0" smtClean="0"/>
              <a:t>FRA</a:t>
            </a:r>
            <a:r>
              <a:rPr lang="en-US" dirty="0" smtClean="0"/>
              <a:t> –</a:t>
            </a:r>
            <a:r>
              <a:rPr lang="en-US" sz="2000" dirty="0" smtClean="0"/>
              <a:t>Federal Railroad Administration</a:t>
            </a:r>
          </a:p>
          <a:p>
            <a:r>
              <a:rPr lang="en-US" b="1" dirty="0" smtClean="0"/>
              <a:t>Air Force &amp; Army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54102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15-20 million workers employed in unregulated non-manufacturing industries – </a:t>
            </a:r>
            <a:r>
              <a:rPr lang="en-US" sz="3000" b="1" u="sng" dirty="0" smtClean="0"/>
              <a:t>ARE NOT REGULATED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Construction</a:t>
            </a:r>
          </a:p>
          <a:p>
            <a:r>
              <a:rPr lang="en-US" sz="2000" b="1" dirty="0" smtClean="0"/>
              <a:t>Agriculture</a:t>
            </a:r>
          </a:p>
          <a:p>
            <a:r>
              <a:rPr lang="en-US" sz="2000" b="1" dirty="0" smtClean="0"/>
              <a:t>Service</a:t>
            </a:r>
          </a:p>
          <a:p>
            <a:r>
              <a:rPr lang="en-US" sz="2000" b="1" dirty="0" smtClean="0"/>
              <a:t>Musicians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Hearing Conservation Amendment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72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Professionals that help people who are finding it difficult to hear or are hard of hearing by providing innovative solutions using both medical science and technology</a:t>
            </a:r>
          </a:p>
          <a:p>
            <a:endParaRPr lang="en-US" dirty="0" smtClean="0"/>
          </a:p>
          <a:p>
            <a:r>
              <a:rPr lang="en-US" sz="3500" dirty="0" smtClean="0"/>
              <a:t>Audiologists specialize in the following:</a:t>
            </a:r>
          </a:p>
          <a:p>
            <a:pPr lvl="1"/>
            <a:r>
              <a:rPr lang="en-US" dirty="0" smtClean="0"/>
              <a:t>Normal and </a:t>
            </a:r>
            <a:r>
              <a:rPr lang="en-US" dirty="0"/>
              <a:t>impaired </a:t>
            </a:r>
            <a:r>
              <a:rPr lang="en-US" dirty="0" smtClean="0"/>
              <a:t>hearing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revention </a:t>
            </a:r>
            <a:r>
              <a:rPr lang="en-US" dirty="0"/>
              <a:t>of hearing </a:t>
            </a:r>
            <a:r>
              <a:rPr lang="en-US" dirty="0" smtClean="0"/>
              <a:t>loss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dentification </a:t>
            </a:r>
            <a:r>
              <a:rPr lang="en-US" dirty="0"/>
              <a:t>of hearing and balance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Hearing Conservation and Protection</a:t>
            </a:r>
          </a:p>
          <a:p>
            <a:pPr lvl="1"/>
            <a:r>
              <a:rPr lang="en-US" dirty="0" smtClean="0"/>
              <a:t>Rehabilitation</a:t>
            </a:r>
          </a:p>
          <a:p>
            <a:pPr lvl="1"/>
            <a:r>
              <a:rPr lang="en-US" dirty="0" smtClean="0"/>
              <a:t>Dispensing </a:t>
            </a:r>
            <a:r>
              <a:rPr lang="en-US" dirty="0"/>
              <a:t>of assistive technology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Audiologist’s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7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CA" dirty="0" smtClean="0"/>
              <a:t>What does this have to do with me?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371600" y="1905000"/>
            <a:ext cx="6615112" cy="452596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fr-CA" sz="3000" u="sng" dirty="0" smtClean="0"/>
              <a:t>Music Induced Hearing Loss (MIHL):</a:t>
            </a:r>
          </a:p>
          <a:p>
            <a:pPr lvl="1"/>
            <a:r>
              <a:rPr lang="en-GB" sz="3000" dirty="0" smtClean="0"/>
              <a:t>A gradual hearing loss due to chronic noise exposure to loud music</a:t>
            </a:r>
          </a:p>
          <a:p>
            <a:pPr marL="365760" lvl="1" indent="0">
              <a:buNone/>
            </a:pPr>
            <a:endParaRPr lang="en-GB" sz="3000" u="sng" dirty="0"/>
          </a:p>
          <a:p>
            <a:pPr marL="365760" lvl="1" indent="0">
              <a:buNone/>
            </a:pPr>
            <a:r>
              <a:rPr lang="en-GB" sz="3200" u="sng" dirty="0" smtClean="0"/>
              <a:t>Effects of music exposure are</a:t>
            </a:r>
            <a:r>
              <a:rPr lang="en-GB" dirty="0" smtClean="0"/>
              <a:t>:</a:t>
            </a:r>
          </a:p>
          <a:p>
            <a:pPr marL="514350" lvl="1" indent="-514350">
              <a:buAutoNum type="alphaLcParenBoth"/>
            </a:pPr>
            <a:r>
              <a:rPr lang="en-GB" sz="2500" b="1" dirty="0" smtClean="0"/>
              <a:t>Gradual</a:t>
            </a:r>
            <a:r>
              <a:rPr lang="en-GB" sz="2500" dirty="0" smtClean="0"/>
              <a:t> and may not be noticed for </a:t>
            </a:r>
            <a:r>
              <a:rPr lang="en-GB" sz="2500" u="sng" dirty="0" smtClean="0"/>
              <a:t>years</a:t>
            </a:r>
          </a:p>
          <a:p>
            <a:pPr marL="514350" lvl="1" indent="-514350">
              <a:buAutoNum type="alphaLcParenBoth"/>
            </a:pPr>
            <a:r>
              <a:rPr lang="en-GB" sz="2500" b="1" dirty="0" smtClean="0"/>
              <a:t>Not</a:t>
            </a:r>
            <a:r>
              <a:rPr lang="en-GB" sz="2500" dirty="0" smtClean="0"/>
              <a:t> limited to hearing </a:t>
            </a:r>
          </a:p>
          <a:p>
            <a:pPr marL="514350" lvl="1" indent="-514350">
              <a:buAutoNum type="alphaLcParenBoth"/>
            </a:pPr>
            <a:r>
              <a:rPr lang="en-GB" sz="2500" dirty="0" smtClean="0"/>
              <a:t>Related to </a:t>
            </a:r>
            <a:r>
              <a:rPr lang="en-GB" sz="2500" b="1" dirty="0" smtClean="0"/>
              <a:t>intensity</a:t>
            </a:r>
            <a:r>
              <a:rPr lang="en-GB" sz="2500" dirty="0" smtClean="0"/>
              <a:t> (loudness) &amp; </a:t>
            </a:r>
            <a:r>
              <a:rPr lang="en-GB" sz="2500" b="1" dirty="0" smtClean="0"/>
              <a:t>duration</a:t>
            </a:r>
            <a:r>
              <a:rPr lang="en-GB" sz="2500" dirty="0" smtClean="0"/>
              <a:t> (length) of exposure</a:t>
            </a:r>
          </a:p>
          <a:p>
            <a:pPr lvl="1"/>
            <a:endParaRPr lang="fr-CA" u="sng" dirty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98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pathway of sound</a:t>
            </a:r>
            <a:endParaRPr lang="en-US" dirty="0"/>
          </a:p>
        </p:txBody>
      </p:sp>
      <p:pic>
        <p:nvPicPr>
          <p:cNvPr id="2" name="Picture 1" descr="photo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522" t="23393" r="15578" b="34207"/>
          <a:stretch/>
        </p:blipFill>
        <p:spPr>
          <a:xfrm>
            <a:off x="838200" y="1905000"/>
            <a:ext cx="7924800" cy="365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95400" y="28194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09600" y="2133600"/>
            <a:ext cx="3505200" cy="4363998"/>
            <a:chOff x="609600" y="2133600"/>
            <a:chExt cx="3505200" cy="4363998"/>
          </a:xfrm>
        </p:grpSpPr>
        <p:sp>
          <p:nvSpPr>
            <p:cNvPr id="10" name="Oval 9"/>
            <p:cNvSpPr/>
            <p:nvPr/>
          </p:nvSpPr>
          <p:spPr>
            <a:xfrm>
              <a:off x="609600" y="2133600"/>
              <a:ext cx="3505200" cy="35052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alpha val="0"/>
                  </a:schemeClr>
                </a:gs>
                <a:gs pos="90000">
                  <a:schemeClr val="dk1">
                    <a:shade val="100000"/>
                    <a:alpha val="0"/>
                  </a:schemeClr>
                </a:gs>
                <a:gs pos="100000">
                  <a:schemeClr val="dk1">
                    <a:shade val="85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5943600"/>
              <a:ext cx="236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OUTER EAR </a:t>
              </a:r>
              <a:endParaRPr lang="en-US" sz="3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62400" y="2667000"/>
            <a:ext cx="2057400" cy="3987463"/>
            <a:chOff x="3962400" y="2667000"/>
            <a:chExt cx="2057400" cy="3987463"/>
          </a:xfrm>
        </p:grpSpPr>
        <p:sp>
          <p:nvSpPr>
            <p:cNvPr id="12" name="Oval 11"/>
            <p:cNvSpPr/>
            <p:nvPr/>
          </p:nvSpPr>
          <p:spPr>
            <a:xfrm>
              <a:off x="4038600" y="2667000"/>
              <a:ext cx="1981200" cy="22860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alpha val="0"/>
                  </a:schemeClr>
                </a:gs>
                <a:gs pos="90000">
                  <a:schemeClr val="dk1">
                    <a:shade val="100000"/>
                    <a:alpha val="0"/>
                  </a:schemeClr>
                </a:gs>
                <a:gs pos="100000">
                  <a:schemeClr val="dk1">
                    <a:shade val="85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56388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MIDDLE EAR</a:t>
              </a:r>
              <a:endParaRPr lang="en-US" sz="3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7400" y="2590800"/>
            <a:ext cx="1981200" cy="4063663"/>
            <a:chOff x="5867400" y="2590800"/>
            <a:chExt cx="1981200" cy="4063663"/>
          </a:xfrm>
        </p:grpSpPr>
        <p:sp>
          <p:nvSpPr>
            <p:cNvPr id="14" name="Oval 13"/>
            <p:cNvSpPr/>
            <p:nvPr/>
          </p:nvSpPr>
          <p:spPr>
            <a:xfrm>
              <a:off x="5867400" y="2590800"/>
              <a:ext cx="1524000" cy="15240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alpha val="0"/>
                  </a:schemeClr>
                </a:gs>
                <a:gs pos="90000">
                  <a:schemeClr val="dk1">
                    <a:shade val="100000"/>
                    <a:alpha val="0"/>
                  </a:schemeClr>
                </a:gs>
                <a:gs pos="100000">
                  <a:schemeClr val="dk1">
                    <a:shade val="85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96000" y="5638800"/>
              <a:ext cx="1752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INNER EAR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1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CA" sz="3100" dirty="0"/>
              <a:t>What </a:t>
            </a:r>
            <a:r>
              <a:rPr lang="en-US" sz="3100" dirty="0"/>
              <a:t>happens</a:t>
            </a:r>
            <a:r>
              <a:rPr lang="fr-CA" sz="3100" dirty="0"/>
              <a:t> </a:t>
            </a:r>
            <a:r>
              <a:rPr lang="fr-CA" sz="3100" dirty="0" err="1"/>
              <a:t>when</a:t>
            </a:r>
            <a:r>
              <a:rPr lang="fr-CA" sz="3100" dirty="0"/>
              <a:t> </a:t>
            </a:r>
            <a:r>
              <a:rPr lang="fr-CA" sz="3100" dirty="0" err="1"/>
              <a:t>there</a:t>
            </a:r>
            <a:r>
              <a:rPr lang="fr-CA" sz="3100" dirty="0"/>
              <a:t> </a:t>
            </a:r>
            <a:r>
              <a:rPr lang="fr-CA" sz="3100" dirty="0" err="1"/>
              <a:t>is</a:t>
            </a:r>
            <a:r>
              <a:rPr lang="fr-CA" sz="3100" dirty="0"/>
              <a:t> a disruption of the </a:t>
            </a:r>
            <a:r>
              <a:rPr lang="fr-CA" sz="3100" dirty="0" err="1"/>
              <a:t>Pathway</a:t>
            </a:r>
            <a:r>
              <a:rPr lang="fr-CA" sz="3100" dirty="0" smtClean="0"/>
              <a:t>?</a:t>
            </a:r>
            <a:br>
              <a:rPr lang="fr-CA" sz="3100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 err="1"/>
              <a:t>Sensorineural</a:t>
            </a:r>
            <a:r>
              <a:rPr lang="en-US" sz="2700" dirty="0"/>
              <a:t> Hearing Loss </a:t>
            </a:r>
          </a:p>
          <a:p>
            <a:pPr lvl="1"/>
            <a:r>
              <a:rPr lang="en-US" sz="2700" dirty="0"/>
              <a:t>Hearing loss caused by aging, illness, and excessive exposure to </a:t>
            </a:r>
            <a:r>
              <a:rPr lang="en-US" sz="2700" dirty="0" smtClean="0"/>
              <a:t>noise.</a:t>
            </a:r>
            <a:endParaRPr lang="en-US" sz="2700" dirty="0"/>
          </a:p>
          <a:p>
            <a:pPr marL="0" indent="0">
              <a:buNone/>
            </a:pPr>
            <a:r>
              <a:rPr lang="en-US" sz="2700" dirty="0"/>
              <a:t>	</a:t>
            </a:r>
          </a:p>
          <a:p>
            <a:r>
              <a:rPr lang="en-US" sz="2700" dirty="0"/>
              <a:t>Conductive Hearing Loss </a:t>
            </a:r>
          </a:p>
          <a:p>
            <a:pPr lvl="1"/>
            <a:r>
              <a:rPr lang="en-US" sz="2700" dirty="0"/>
              <a:t>Hearing loss occurs when sound waves are prevented from reaching the inner ear. </a:t>
            </a:r>
          </a:p>
          <a:p>
            <a:endParaRPr lang="en-US" sz="2700" dirty="0"/>
          </a:p>
          <a:p>
            <a:r>
              <a:rPr lang="en-US" sz="2700" dirty="0"/>
              <a:t>Mixed Hearing Loss </a:t>
            </a:r>
          </a:p>
          <a:p>
            <a:pPr lvl="1"/>
            <a:r>
              <a:rPr lang="en-US" sz="2700" dirty="0"/>
              <a:t>Hearing loss caused by a combination of both </a:t>
            </a:r>
            <a:r>
              <a:rPr lang="en-US" sz="2700" dirty="0" err="1"/>
              <a:t>sensorineural</a:t>
            </a:r>
            <a:r>
              <a:rPr lang="en-US" sz="2700" dirty="0"/>
              <a:t> and conductive hearing losses.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3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oto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155" t="23040" r="13911" b="22104"/>
          <a:stretch/>
        </p:blipFill>
        <p:spPr>
          <a:xfrm>
            <a:off x="990600" y="1981200"/>
            <a:ext cx="7168769" cy="40440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SENSORINEURAL Hearing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HAIR  CELLS</a:t>
            </a:r>
            <a:endParaRPr lang="en-US" dirty="0"/>
          </a:p>
        </p:txBody>
      </p:sp>
      <p:pic>
        <p:nvPicPr>
          <p:cNvPr id="5" name="Picture 4" descr="photo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774" t="24124" r="14230" b="22266"/>
          <a:stretch/>
        </p:blipFill>
        <p:spPr>
          <a:xfrm>
            <a:off x="304800" y="2895600"/>
            <a:ext cx="4157026" cy="284135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24331"/>
              <a:gd name="adj5" fmla="val 112500"/>
              <a:gd name="adj6" fmla="val -46667"/>
            </a:avLst>
          </a:prstGeom>
        </p:spPr>
      </p:pic>
      <p:grpSp>
        <p:nvGrpSpPr>
          <p:cNvPr id="14" name="Group 13"/>
          <p:cNvGrpSpPr/>
          <p:nvPr/>
        </p:nvGrpSpPr>
        <p:grpSpPr>
          <a:xfrm>
            <a:off x="3276600" y="2133600"/>
            <a:ext cx="5624110" cy="3733800"/>
            <a:chOff x="3215090" y="2133600"/>
            <a:chExt cx="5624110" cy="3733800"/>
          </a:xfrm>
        </p:grpSpPr>
        <p:sp>
          <p:nvSpPr>
            <p:cNvPr id="7" name="Line Callout 1 6"/>
            <p:cNvSpPr/>
            <p:nvPr/>
          </p:nvSpPr>
          <p:spPr>
            <a:xfrm>
              <a:off x="4648200" y="2133600"/>
              <a:ext cx="4191000" cy="3733800"/>
            </a:xfrm>
            <a:prstGeom prst="borderCallout1">
              <a:avLst>
                <a:gd name="adj1" fmla="val 3299"/>
                <a:gd name="adj2" fmla="val 900"/>
                <a:gd name="adj3" fmla="val 39535"/>
                <a:gd name="adj4" fmla="val -34870"/>
              </a:avLst>
            </a:prstGeom>
            <a:gradFill flip="none" rotWithShape="1">
              <a:gsLst>
                <a:gs pos="0">
                  <a:schemeClr val="dk1">
                    <a:alpha val="0"/>
                  </a:schemeClr>
                </a:gs>
                <a:gs pos="90000">
                  <a:schemeClr val="dk1">
                    <a:shade val="100000"/>
                    <a:alpha val="0"/>
                  </a:schemeClr>
                </a:gs>
                <a:gs pos="100000">
                  <a:schemeClr val="dk1">
                    <a:shade val="85000"/>
                    <a:alpha val="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215090" y="4674266"/>
              <a:ext cx="1524000" cy="838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 descr="photo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5532" t="22906" r="15943" b="22266"/>
            <a:stretch/>
          </p:blipFill>
          <p:spPr>
            <a:xfrm>
              <a:off x="4724400" y="2209800"/>
              <a:ext cx="4010721" cy="359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9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2858</TotalTime>
  <Words>2576</Words>
  <Application>Microsoft Macintosh PowerPoint</Application>
  <PresentationFormat>On-screen Show (4:3)</PresentationFormat>
  <Paragraphs>462</Paragraphs>
  <Slides>24</Slides>
  <Notes>24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Grid</vt:lpstr>
      <vt:lpstr>Hearing Conversation for Musicians</vt:lpstr>
      <vt:lpstr>What is Hearing Conservation?</vt:lpstr>
      <vt:lpstr>Hearing Conservation Amendment </vt:lpstr>
      <vt:lpstr>Audiologist’s Role</vt:lpstr>
      <vt:lpstr>What does this have to do with me?</vt:lpstr>
      <vt:lpstr>The pathway of sound</vt:lpstr>
      <vt:lpstr> What happens when there is a disruption of the Pathway? </vt:lpstr>
      <vt:lpstr>SENSORINEURAL Hearing Loss</vt:lpstr>
      <vt:lpstr>INNER HAIR  CELLS</vt:lpstr>
      <vt:lpstr>MIHL (Music-Induced Hearing Loss)  Hearing loss as a result of prolonged or sudden exposure to loud Music</vt:lpstr>
      <vt:lpstr>Slide 11</vt:lpstr>
      <vt:lpstr>Why the Highs?</vt:lpstr>
      <vt:lpstr>Associated Auditory Symptoms:</vt:lpstr>
      <vt:lpstr>Other Associated Symptoms</vt:lpstr>
      <vt:lpstr>Noise is dangerous if…</vt:lpstr>
      <vt:lpstr>Slide 16</vt:lpstr>
      <vt:lpstr>Effects related to Intensity &amp; Duration:</vt:lpstr>
      <vt:lpstr>Factors to Consider: </vt:lpstr>
      <vt:lpstr>Slide 19</vt:lpstr>
      <vt:lpstr>Strategies for Prevention of MIHL:</vt:lpstr>
      <vt:lpstr>Selecting HPDs:</vt:lpstr>
      <vt:lpstr>Custom Ear Plugs:</vt:lpstr>
      <vt:lpstr>Hearing protection for Musicians </vt:lpstr>
      <vt:lpstr>Conclusions: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Richards</dc:creator>
  <cp:lastModifiedBy>Sheila Murphy</cp:lastModifiedBy>
  <cp:revision>71</cp:revision>
  <cp:lastPrinted>2014-03-31T16:38:36Z</cp:lastPrinted>
  <dcterms:created xsi:type="dcterms:W3CDTF">2014-04-25T13:35:59Z</dcterms:created>
  <dcterms:modified xsi:type="dcterms:W3CDTF">2014-04-25T13:36:35Z</dcterms:modified>
</cp:coreProperties>
</file>