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9"/>
  </p:notes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1" r:id="rId19"/>
    <p:sldId id="273" r:id="rId20"/>
    <p:sldId id="282" r:id="rId21"/>
    <p:sldId id="274" r:id="rId22"/>
    <p:sldId id="275" r:id="rId23"/>
    <p:sldId id="276" r:id="rId24"/>
    <p:sldId id="283" r:id="rId25"/>
    <p:sldId id="284" r:id="rId26"/>
    <p:sldId id="278" r:id="rId27"/>
    <p:sldId id="279" r:id="rId28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906F1-51D1-4A60-ACA4-C47BDB36344A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7D746-E366-414A-AF05-3D10D2B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9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7D746-E366-414A-AF05-3D10D2BB5D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6A26-1C65-4AC0-BD59-6DB51CA96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12CF-6B4E-4451-91B9-C0BFEFD02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6F3E0-354B-4F11-91D0-8638877DD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1FB1-78B7-4B34-9F64-CE2005B85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5E69F-6CE5-474D-9FC8-150D918A5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8C8BF-3565-4153-BF45-729273F8DD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0F853-4D18-47AC-939C-32BE8654B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676A5-EC94-40FD-A92B-60BF318AE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400BC-1705-43C0-9732-D0E2C2AFAA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12A3-888F-4F5D-B3D3-E504A7C4E6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6770-BA09-44BF-BB44-0871F7782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0555-C47D-4A45-B2D5-4453BEF21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pPr>
              <a:defRPr/>
            </a:pPr>
            <a:fld id="{3FA2A3DD-985B-43A7-87E7-7E1A180C7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746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f.edu/graduate/documents/TDTransmittalForm.doc" TargetMode="External"/><Relationship Id="rId2" Type="http://schemas.openxmlformats.org/officeDocument/2006/relationships/hyperlink" Target="http://www.uwf.edu/graduate/documents/2006TChecklis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wf.edu/graduat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uwf.edu/" TargetMode="External"/><Relationship Id="rId2" Type="http://schemas.openxmlformats.org/officeDocument/2006/relationships/hyperlink" Target="http://uwf.edu/gradua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rpodemski@uwf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hrichard@uwf.ed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447800"/>
            <a:ext cx="7010400" cy="2209800"/>
          </a:xfrm>
        </p:spPr>
        <p:txBody>
          <a:bodyPr/>
          <a:lstStyle/>
          <a:p>
            <a:pPr algn="ctr" eaLnBrk="1" hangingPunct="1"/>
            <a:r>
              <a:rPr lang="en-US" sz="6000" dirty="0" smtClean="0"/>
              <a:t>The Graduate School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Thesis/Dissertation Information Workshop </a:t>
            </a:r>
          </a:p>
          <a:p>
            <a:pPr algn="ctr" eaLnBrk="1" hangingPunct="1"/>
            <a:r>
              <a:rPr lang="en-US" dirty="0" smtClean="0"/>
              <a:t>January 22 &amp; 24, 2013</a:t>
            </a:r>
          </a:p>
          <a:p>
            <a:pPr algn="ctr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>
                <a:hlinkClick r:id="rId2"/>
              </a:rPr>
              <a:t>Thesis/Dissertation Submission Checklist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u="sng" dirty="0" smtClean="0">
                <a:solidFill>
                  <a:schemeClr val="hlink"/>
                </a:solidFill>
              </a:rPr>
              <a:t>&amp;</a:t>
            </a:r>
            <a:r>
              <a:rPr lang="en-US" u="sng" dirty="0" smtClean="0">
                <a:solidFill>
                  <a:schemeClr val="hlink"/>
                </a:solidFill>
              </a:rPr>
              <a:t> </a:t>
            </a:r>
            <a:r>
              <a:rPr lang="en-US" b="1" u="sng" dirty="0" smtClean="0">
                <a:solidFill>
                  <a:schemeClr val="hlink"/>
                </a:solidFill>
                <a:hlinkClick r:id="rId3"/>
              </a:rPr>
              <a:t>Transmittal Form</a:t>
            </a:r>
            <a:r>
              <a:rPr lang="en-US" dirty="0" smtClean="0">
                <a:hlinkClick r:id="rId3"/>
              </a:rPr>
              <a:t> 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online at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dirty="0" smtClean="0">
                <a:hlinkClick r:id="rId4"/>
              </a:rPr>
              <a:t>http://uwf.edu/graduate</a:t>
            </a:r>
            <a:endParaRPr lang="en-US" dirty="0" smtClean="0"/>
          </a:p>
          <a:p>
            <a:pPr lvl="1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lvl="1"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lvl="1"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Part II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Common Erros, Erors,</a:t>
            </a:r>
          </a:p>
          <a:p>
            <a:pPr eaLnBrk="1" hangingPunct="1"/>
            <a:r>
              <a:rPr lang="en-US" smtClean="0"/>
              <a:t>Errors…</a:t>
            </a:r>
          </a:p>
        </p:txBody>
      </p:sp>
      <p:sp>
        <p:nvSpPr>
          <p:cNvPr id="14340" name="Line 8"/>
          <p:cNvSpPr>
            <a:spLocks noChangeShapeType="1"/>
          </p:cNvSpPr>
          <p:nvPr/>
        </p:nvSpPr>
        <p:spPr bwMode="auto">
          <a:xfrm>
            <a:off x="61722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5105400" y="4495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References… </a:t>
            </a:r>
            <a:r>
              <a:rPr lang="en-US" u="sng" smtClean="0"/>
              <a:t>Again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Thesis and Dissertation Guide</a:t>
            </a:r>
          </a:p>
          <a:p>
            <a:pPr eaLnBrk="1" hangingPunct="1"/>
            <a:r>
              <a:rPr lang="en-US" dirty="0" smtClean="0"/>
              <a:t>Discipline or Department Style Guide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Broad Concerns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z="3400" smtClean="0"/>
              <a:t>UWF “look and feel”</a:t>
            </a:r>
          </a:p>
          <a:p>
            <a:pPr eaLnBrk="1" hangingPunct="1">
              <a:buFont typeface="Wingdings" pitchFamily="2" charset="2"/>
              <a:buNone/>
            </a:pPr>
            <a:endParaRPr lang="en-US" sz="3400" smtClean="0"/>
          </a:p>
          <a:p>
            <a:pPr eaLnBrk="1" hangingPunct="1"/>
            <a:r>
              <a:rPr lang="en-US" sz="3400" smtClean="0"/>
              <a:t>Consistency</a:t>
            </a:r>
          </a:p>
          <a:p>
            <a:pPr eaLnBrk="1" hangingPunct="1">
              <a:buFont typeface="Wingdings" pitchFamily="2" charset="2"/>
              <a:buNone/>
            </a:pPr>
            <a:endParaRPr lang="en-US" sz="3400" smtClean="0"/>
          </a:p>
          <a:p>
            <a:pPr eaLnBrk="1" hangingPunct="1"/>
            <a:r>
              <a:rPr lang="en-US" sz="3400" smtClean="0"/>
              <a:t>Adherence to format and style guidelines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2100" i="1" smtClean="0"/>
              <a:t>Table of Contents</a:t>
            </a:r>
            <a:r>
              <a:rPr lang="en-US" sz="2100" smtClean="0"/>
              <a:t> does not match pagination or structure of paper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Tables and figures in text do not match number/title in </a:t>
            </a:r>
            <a:r>
              <a:rPr lang="en-US" sz="2100" i="1" smtClean="0"/>
              <a:t>List of Tables</a:t>
            </a:r>
            <a:r>
              <a:rPr lang="en-US" sz="2100" smtClean="0"/>
              <a:t> and </a:t>
            </a:r>
            <a:r>
              <a:rPr lang="en-US" sz="2100" i="1" smtClean="0"/>
              <a:t>List of Figures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References not in proper format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References and bibliography do not match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smtClean="0"/>
              <a:t>Title and author, spelling, etc.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Spelling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Column alignment in tables</a:t>
            </a:r>
          </a:p>
        </p:txBody>
      </p:sp>
      <p:pic>
        <p:nvPicPr>
          <p:cNvPr id="17412" name="Picture 6" descr="MCj03043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04800"/>
            <a:ext cx="2209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Errors cont’d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Margins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Placement of page numbers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Signature page format and titles of signatories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Heading style and placement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Cutting and pasting or combining seminar papers w/o proofreading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Check – what we look for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5425" cy="4530725"/>
          </a:xfrm>
        </p:spPr>
        <p:txBody>
          <a:bodyPr/>
          <a:lstStyle/>
          <a:p>
            <a:pPr eaLnBrk="1" hangingPunct="1"/>
            <a:r>
              <a:rPr lang="en-US" sz="2200" smtClean="0"/>
              <a:t>Margins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Font size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Line spacing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Pagination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Page number placement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143000"/>
            <a:ext cx="4035425" cy="4530725"/>
          </a:xfrm>
        </p:spPr>
        <p:txBody>
          <a:bodyPr/>
          <a:lstStyle/>
          <a:p>
            <a:pPr eaLnBrk="1" hangingPunct="1"/>
            <a:r>
              <a:rPr lang="en-US" sz="2200" smtClean="0"/>
              <a:t>Signature page format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Title page format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Table of Contents format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Heading format and style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Table format</a:t>
            </a:r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buFont typeface="Wingdings" pitchFamily="2" charset="2"/>
              <a:buNone/>
            </a:pPr>
            <a:endParaRPr lang="en-US" sz="22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COPS Dissertation Support Center (DSC) 	78/137a &amp; 138</a:t>
            </a:r>
          </a:p>
          <a:p>
            <a:r>
              <a:rPr lang="en-US" dirty="0" smtClean="0"/>
              <a:t>CORAL  86/112</a:t>
            </a:r>
          </a:p>
          <a:p>
            <a:r>
              <a:rPr lang="en-US" dirty="0" smtClean="0"/>
              <a:t>UWF </a:t>
            </a:r>
            <a:r>
              <a:rPr lang="en-US" dirty="0"/>
              <a:t>Writing </a:t>
            </a:r>
            <a:r>
              <a:rPr lang="en-US" dirty="0" smtClean="0"/>
              <a:t>Lab  51/157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Plan ahead!!!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Not</a:t>
            </a:r>
            <a:r>
              <a:rPr lang="en-US" sz="2400" dirty="0" smtClean="0"/>
              <a:t> a one semester project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Become very familiar with your style guide and the UWF </a:t>
            </a:r>
            <a:r>
              <a:rPr lang="en-US" sz="2500" u="sng" dirty="0" smtClean="0"/>
              <a:t>Thesis and Dissertation Guide</a:t>
            </a:r>
          </a:p>
          <a:p>
            <a:pPr eaLnBrk="1" hangingPunct="1">
              <a:lnSpc>
                <a:spcPct val="80000"/>
              </a:lnSpc>
            </a:pPr>
            <a:endParaRPr lang="en-US" sz="2500" u="sng" dirty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If you don’t know something, look it up!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Endnote</a:t>
            </a:r>
            <a:r>
              <a:rPr lang="en-US" smtClean="0"/>
              <a:t> and related Programs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Download bibliographic information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Automatically build bibliographies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Choice of styles (APA, MLA, etc.)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Seamlessly integrate with MS Word and others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Purposes for today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Dispense general information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Inform students of common errors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Offer time for questions and answers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eDesktop on Argus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Virtual</a:t>
            </a:r>
            <a:r>
              <a:rPr lang="en-US" smtClean="0"/>
              <a:t> Computer Lab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Provides access to software via the Internet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Seating is available on a first come, first served basis.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Endnote, limited to 5 concurrent users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Part III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Information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dirty="0" smtClean="0"/>
              <a:t>Graduate Student Scholarly and Creative Activity Grants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Guidelines and application forms: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/>
              <a:t>      research.uwf.edu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Cheryl Allen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Building 11, Room 113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850-857-6378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6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 Special Note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Institutional Review Board for Human Subjects (IRB)</a:t>
            </a:r>
          </a:p>
          <a:p>
            <a:pPr eaLnBrk="1" hangingPunct="1"/>
            <a:r>
              <a:rPr lang="en-US" dirty="0" smtClean="0"/>
              <a:t>Institutional Animal Care and Use Committee</a:t>
            </a:r>
          </a:p>
          <a:p>
            <a:pPr eaLnBrk="1" hangingPunct="1"/>
            <a:r>
              <a:rPr lang="en-US" dirty="0" smtClean="0"/>
              <a:t>Links through</a:t>
            </a:r>
          </a:p>
          <a:p>
            <a:pPr lvl="1" eaLnBrk="1" hangingPunct="1"/>
            <a:r>
              <a:rPr lang="en-US" dirty="0" smtClean="0"/>
              <a:t>The Graduate School</a:t>
            </a:r>
          </a:p>
          <a:p>
            <a:pPr lvl="2" eaLnBrk="1" hangingPunct="1"/>
            <a:r>
              <a:rPr lang="en-US" sz="2400" dirty="0" smtClean="0">
                <a:hlinkClick r:id="rId2"/>
              </a:rPr>
              <a:t>http://uwf.edu/graduate/</a:t>
            </a:r>
            <a:endParaRPr lang="en-US" sz="2400" dirty="0" smtClean="0"/>
          </a:p>
          <a:p>
            <a:pPr lvl="1" eaLnBrk="1" hangingPunct="1"/>
            <a:r>
              <a:rPr lang="en-US" dirty="0" smtClean="0"/>
              <a:t>Research and Sponsored programs</a:t>
            </a:r>
          </a:p>
          <a:p>
            <a:pPr lvl="2" eaLnBrk="1" hangingPunct="1"/>
            <a:r>
              <a:rPr lang="en-US" sz="2400" dirty="0" smtClean="0">
                <a:hlinkClick r:id="rId3"/>
              </a:rPr>
              <a:t>http://research.uwf.edu/</a:t>
            </a:r>
            <a:endParaRPr lang="en-US" sz="2400" dirty="0" smtClean="0"/>
          </a:p>
        </p:txBody>
      </p:sp>
      <p:pic>
        <p:nvPicPr>
          <p:cNvPr id="26628" name="Picture 4" descr="MCj029435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191000"/>
            <a:ext cx="1814513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Continuous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be continuously registered for thesis/dissertation hours until document is approved by the Graduate School and final copy is submitted to UMI.</a:t>
            </a:r>
          </a:p>
          <a:p>
            <a:r>
              <a:rPr lang="en-US" dirty="0" smtClean="0"/>
              <a:t>Refer to the Graduate Catalog for specific requirements for theses and dissertations.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Outstanding Master's Thesis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order to recognize outstanding thesis research and to encourage more students to conduct thesis research, the Graduate Council has established an Outstanding Master's Thesis award. </a:t>
            </a:r>
          </a:p>
          <a:p>
            <a:r>
              <a:rPr lang="en-US" sz="2800" dirty="0" smtClean="0"/>
              <a:t>Call for applications announced in Fall semester (for theses completed during previous </a:t>
            </a:r>
            <a:r>
              <a:rPr lang="en-US" sz="2800" smtClean="0"/>
              <a:t>academic year).</a:t>
            </a:r>
            <a:endParaRPr lang="en-US" sz="2800" dirty="0" smtClean="0"/>
          </a:p>
          <a:p>
            <a:r>
              <a:rPr lang="en-US" sz="2800" dirty="0" smtClean="0"/>
              <a:t>Awards will be made at the Spring Honors Convocation. </a:t>
            </a:r>
            <a:endParaRPr lang="en-US" sz="2800" dirty="0"/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mtClean="0"/>
              <a:t>Contacts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4035425" cy="453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The Graduate School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Richard S. </a:t>
            </a:r>
            <a:r>
              <a:rPr lang="en-US" sz="1600" dirty="0" err="1" smtClean="0"/>
              <a:t>Podemski</a:t>
            </a:r>
            <a:r>
              <a:rPr lang="en-US" sz="1600" dirty="0" smtClean="0"/>
              <a:t>, Ph.D.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Dean of The Graduate School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Building 11/208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hlinkClick r:id="rId3"/>
              </a:rPr>
              <a:t>rpodemski@uwf.edu</a:t>
            </a:r>
            <a:endParaRPr lang="en-US" sz="1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Phone: 850-473-7713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Frances “Jody” Montgomery, M.A.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Thesis and Dissertation Coordinator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Building 11/208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>
                <a:hlinkClick r:id="rId4"/>
              </a:rPr>
              <a:t>fmalcolm@uwf.edu</a:t>
            </a:r>
            <a:endParaRPr lang="en-US" sz="1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Phone: 850-473-7717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14400"/>
            <a:ext cx="3810000" cy="495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Open Forum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300" smtClean="0"/>
              <a:t>Questions or Concerns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900" smtClean="0"/>
          </a:p>
          <a:p>
            <a:pPr algn="ctr" eaLnBrk="1" hangingPunct="1">
              <a:buFont typeface="Wingdings" pitchFamily="2" charset="2"/>
              <a:buNone/>
            </a:pPr>
            <a:endParaRPr lang="en-US" sz="3900" smtClean="0"/>
          </a:p>
        </p:txBody>
      </p:sp>
      <p:pic>
        <p:nvPicPr>
          <p:cNvPr id="28676" name="Picture 7" descr="MCj03892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352800"/>
            <a:ext cx="17113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Part 1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762000"/>
          </a:xfrm>
        </p:spPr>
        <p:txBody>
          <a:bodyPr/>
          <a:lstStyle/>
          <a:p>
            <a:pPr eaLnBrk="1" hangingPunct="1"/>
            <a:r>
              <a:rPr lang="en-US" sz="3200" b="1" smtClean="0"/>
              <a:t>             Gaining Approval       </a:t>
            </a:r>
          </a:p>
        </p:txBody>
      </p:sp>
      <p:pic>
        <p:nvPicPr>
          <p:cNvPr id="6148" name="Picture 6" descr="MCPE03040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19600"/>
            <a:ext cx="172878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Started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Work with your department and committee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Get IRB approval through Research and Sponsored Programs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Conduct research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Defend your work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UWF Thesis and Dissertation Guide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Discipline of Department Style Guide, e.g.,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APA </a:t>
            </a:r>
            <a:r>
              <a:rPr lang="en-US" i="1" dirty="0" smtClean="0"/>
              <a:t>Publication Manual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Turabian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Chicago Style Manual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MLA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Deadlines for </a:t>
            </a:r>
            <a:r>
              <a:rPr lang="en-US" dirty="0" smtClean="0"/>
              <a:t>Spring 2013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400" dirty="0" smtClean="0"/>
              <a:t>Thesis submitted to UMI/Graduate School 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				</a:t>
            </a:r>
            <a:r>
              <a:rPr lang="en-US" sz="2400" b="1" dirty="0" smtClean="0">
                <a:solidFill>
                  <a:srgbClr val="FF0000"/>
                </a:solidFill>
              </a:rPr>
              <a:t>March 1, 2013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Dissertation submitted to UMI/Graduate School by</a:t>
            </a:r>
          </a:p>
          <a:p>
            <a:pPr marL="0" indent="0" eaLnBrk="1" hangingPunct="1">
              <a:buNone/>
            </a:pPr>
            <a:r>
              <a:rPr lang="en-US" sz="2400" b="1" dirty="0" smtClean="0"/>
              <a:t>			</a:t>
            </a:r>
            <a:r>
              <a:rPr lang="en-US" sz="2400" b="1" dirty="0" smtClean="0">
                <a:solidFill>
                  <a:srgbClr val="FF0000"/>
                </a:solidFill>
              </a:rPr>
              <a:t>February 8, 2013</a:t>
            </a:r>
          </a:p>
          <a:p>
            <a:pPr marL="0" indent="0" eaLnBrk="1" hangingPunct="1">
              <a:buNone/>
            </a:pPr>
            <a:endParaRPr lang="en-US" sz="2400" b="1" dirty="0" smtClean="0"/>
          </a:p>
          <a:p>
            <a:pPr marL="0" indent="0" eaLnBrk="1" hangingPunct="1">
              <a:buNone/>
            </a:pPr>
            <a:r>
              <a:rPr lang="en-US" sz="2400" dirty="0" smtClean="0"/>
              <a:t>		UMI: etdadmin.com/</a:t>
            </a:r>
            <a:r>
              <a:rPr lang="en-US" sz="2400" dirty="0" err="1" smtClean="0"/>
              <a:t>uwf</a:t>
            </a:r>
            <a:endParaRPr lang="en-US" sz="2400" dirty="0" smtClean="0"/>
          </a:p>
          <a:p>
            <a:pPr marL="0" indent="0" algn="ctr" eaLnBrk="1" hangingPunct="1">
              <a:buNone/>
            </a:pPr>
            <a:r>
              <a:rPr lang="en-US" sz="2400" dirty="0" smtClean="0"/>
              <a:t>1-877-408-5027</a:t>
            </a:r>
            <a:endParaRPr lang="en-US" sz="2400" dirty="0"/>
          </a:p>
          <a:p>
            <a:pPr eaLnBrk="1" hangingPunct="1"/>
            <a:endParaRPr lang="en-US" sz="2400" dirty="0" smtClean="0"/>
          </a:p>
          <a:p>
            <a:pPr lvl="7"/>
            <a:endParaRPr lang="en-US" sz="1400" dirty="0" smtClean="0"/>
          </a:p>
          <a:p>
            <a:pPr lvl="7"/>
            <a:endParaRPr lang="en-US" sz="16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Signatures</a:t>
            </a:r>
          </a:p>
        </p:txBody>
      </p:sp>
      <p:grpSp>
        <p:nvGrpSpPr>
          <p:cNvPr id="4" name="Organization Chart 20"/>
          <p:cNvGrpSpPr>
            <a:grpSpLocks noChangeAspect="1"/>
          </p:cNvGrpSpPr>
          <p:nvPr/>
        </p:nvGrpSpPr>
        <p:grpSpPr bwMode="auto">
          <a:xfrm>
            <a:off x="1827727" y="914400"/>
            <a:ext cx="6248400" cy="5105400"/>
            <a:chOff x="576" y="1019"/>
            <a:chExt cx="864" cy="1152"/>
          </a:xfrm>
        </p:grpSpPr>
        <p:cxnSp>
          <p:nvCxnSpPr>
            <p:cNvPr id="1028" name="_s1028"/>
            <p:cNvCxnSpPr>
              <a:cxnSpLocks noChangeShapeType="1"/>
              <a:stCxn id="8" idx="0"/>
              <a:endCxn id="7" idx="2"/>
            </p:cNvCxnSpPr>
            <p:nvPr/>
          </p:nvCxnSpPr>
          <p:spPr bwMode="auto">
            <a:xfrm rot="16200000">
              <a:off x="940" y="1379"/>
              <a:ext cx="137" cy="1"/>
            </a:xfrm>
            <a:prstGeom prst="straightConnector1">
              <a:avLst/>
            </a:prstGeom>
            <a:noFill/>
            <a:ln w="28575">
              <a:solidFill>
                <a:srgbClr val="513D00"/>
              </a:solidFill>
              <a:round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38" y="1812"/>
              <a:ext cx="141" cy="1"/>
            </a:xfrm>
            <a:prstGeom prst="straightConnector1">
              <a:avLst/>
            </a:prstGeom>
            <a:noFill/>
            <a:ln w="28575">
              <a:solidFill>
                <a:srgbClr val="513D00"/>
              </a:solidFill>
              <a:round/>
              <a:headEnd/>
              <a:tailEnd/>
            </a:ln>
          </p:spPr>
        </p:cxnSp>
        <p:sp>
          <p:nvSpPr>
            <p:cNvPr id="7" name="_s1030"/>
            <p:cNvSpPr>
              <a:spLocks noChangeArrowheads="1"/>
            </p:cNvSpPr>
            <p:nvPr/>
          </p:nvSpPr>
          <p:spPr bwMode="auto">
            <a:xfrm>
              <a:off x="576" y="101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E1C266"/>
            </a:solidFill>
            <a:ln w="38100">
              <a:solidFill>
                <a:srgbClr val="513D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100" dirty="0" smtClean="0"/>
                <a:t>The </a:t>
              </a: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Graduate School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Dr. Richard S. </a:t>
              </a:r>
              <a:r>
                <a:rPr kumimoji="0" lang="en-US" sz="2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Podemski</a:t>
              </a:r>
              <a:endPara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Dean of the</a:t>
              </a:r>
              <a:r>
                <a:rPr kumimoji="0" lang="en-US" sz="2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Graduate School</a:t>
              </a:r>
              <a:endPara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1031"/>
            <p:cNvSpPr>
              <a:spLocks noChangeArrowheads="1"/>
            </p:cNvSpPr>
            <p:nvPr/>
          </p:nvSpPr>
          <p:spPr bwMode="auto">
            <a:xfrm>
              <a:off x="576" y="14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3D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Department Chair</a:t>
              </a:r>
            </a:p>
          </p:txBody>
        </p:sp>
        <p:sp>
          <p:nvSpPr>
            <p:cNvPr id="9" name="_s1032"/>
            <p:cNvSpPr>
              <a:spLocks noChangeArrowheads="1"/>
            </p:cNvSpPr>
            <p:nvPr/>
          </p:nvSpPr>
          <p:spPr bwMode="auto">
            <a:xfrm>
              <a:off x="576" y="18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BC8D00"/>
            </a:solidFill>
            <a:ln w="3175">
              <a:solidFill>
                <a:srgbClr val="513D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Committee Chair and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Committee Members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Routing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Approval by Committee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Submit to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Student submits the following to Graduate School: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Transmittal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Signature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Student </a:t>
            </a:r>
            <a:r>
              <a:rPr lang="en-US" sz="2000" dirty="0"/>
              <a:t>uploads thesis/dissertation to UMI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TD Coordinator returns reviewed copy to student for revision, if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Student makes </a:t>
            </a:r>
            <a:r>
              <a:rPr lang="en-US" sz="2600" dirty="0" smtClean="0"/>
              <a:t>any </a:t>
            </a:r>
            <a:r>
              <a:rPr lang="en-US" sz="2600" dirty="0"/>
              <a:t>recommended changes and then resubmits to </a:t>
            </a:r>
            <a:r>
              <a:rPr lang="en-US" sz="2600" dirty="0" smtClean="0"/>
              <a:t>the </a:t>
            </a:r>
            <a:r>
              <a:rPr lang="en-US" sz="2600" dirty="0"/>
              <a:t>Graduate </a:t>
            </a:r>
            <a:r>
              <a:rPr lang="en-US" sz="2600" dirty="0" smtClean="0"/>
              <a:t>School via UMI. 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If approved, the Dean of the Graduate School signs the signature page and the student is cleared for graduation.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algn="ctr" eaLnBrk="1" hangingPunct="1"/>
            <a:r>
              <a:rPr lang="en-US" sz="4400" b="1" u="sng" dirty="0"/>
              <a:t>Congratulations!!!</a:t>
            </a:r>
            <a:br>
              <a:rPr lang="en-US" sz="4400" b="1" u="sng" dirty="0"/>
            </a:br>
            <a:endParaRPr lang="en-US" sz="4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1152</TotalTime>
  <Words>656</Words>
  <Application>Microsoft Office PowerPoint</Application>
  <PresentationFormat>On-screen Show (4:3)</PresentationFormat>
  <Paragraphs>201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The Graduate School</vt:lpstr>
      <vt:lpstr>Purposes for today</vt:lpstr>
      <vt:lpstr>Part 1</vt:lpstr>
      <vt:lpstr>Getting Started</vt:lpstr>
      <vt:lpstr>Basic References</vt:lpstr>
      <vt:lpstr>Deadlines for Spring 2013</vt:lpstr>
      <vt:lpstr>Required Signatures</vt:lpstr>
      <vt:lpstr>The Routing Process</vt:lpstr>
      <vt:lpstr>Congratulations!!! </vt:lpstr>
      <vt:lpstr>Forms</vt:lpstr>
      <vt:lpstr>Part II</vt:lpstr>
      <vt:lpstr>Basic References… Again</vt:lpstr>
      <vt:lpstr>Broad Concerns</vt:lpstr>
      <vt:lpstr>Common Errors</vt:lpstr>
      <vt:lpstr>Common Errors cont’d</vt:lpstr>
      <vt:lpstr>Format Check – what we look for</vt:lpstr>
      <vt:lpstr>Additional Assistance</vt:lpstr>
      <vt:lpstr>Recommendations</vt:lpstr>
      <vt:lpstr>Endnote and related Programs</vt:lpstr>
      <vt:lpstr>eDesktop on Argus</vt:lpstr>
      <vt:lpstr>Part III</vt:lpstr>
      <vt:lpstr>Graduate Student Scholarly and Creative Activity Grants</vt:lpstr>
      <vt:lpstr>Of Special Note</vt:lpstr>
      <vt:lpstr>Continuous Registration</vt:lpstr>
      <vt:lpstr>Outstanding Master's Thesis Award</vt:lpstr>
      <vt:lpstr>Contacts</vt:lpstr>
      <vt:lpstr>Open Forum</vt:lpstr>
    </vt:vector>
  </TitlesOfParts>
  <Company>University of West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Graduate Studies</dc:title>
  <dc:creator>ofm1</dc:creator>
  <cp:lastModifiedBy>Frances Montgomery</cp:lastModifiedBy>
  <cp:revision>108</cp:revision>
  <dcterms:created xsi:type="dcterms:W3CDTF">2006-01-30T15:54:59Z</dcterms:created>
  <dcterms:modified xsi:type="dcterms:W3CDTF">2013-01-29T17:29:40Z</dcterms:modified>
</cp:coreProperties>
</file>