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6" r:id="rId3"/>
  </p:sldMasterIdLst>
  <p:notesMasterIdLst>
    <p:notesMasterId r:id="rId19"/>
  </p:notesMasterIdLst>
  <p:sldIdLst>
    <p:sldId id="256" r:id="rId4"/>
    <p:sldId id="262" r:id="rId5"/>
    <p:sldId id="263" r:id="rId6"/>
    <p:sldId id="266" r:id="rId7"/>
    <p:sldId id="268" r:id="rId8"/>
    <p:sldId id="281" r:id="rId9"/>
    <p:sldId id="280" r:id="rId10"/>
    <p:sldId id="270" r:id="rId11"/>
    <p:sldId id="271" r:id="rId12"/>
    <p:sldId id="276" r:id="rId13"/>
    <p:sldId id="274" r:id="rId14"/>
    <p:sldId id="273" r:id="rId15"/>
    <p:sldId id="277" r:id="rId16"/>
    <p:sldId id="278"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88"/>
    <p:restoredTop sz="95280" autoAdjust="0"/>
  </p:normalViewPr>
  <p:slideViewPr>
    <p:cSldViewPr snapToGrid="0" snapToObjects="1">
      <p:cViewPr varScale="1">
        <p:scale>
          <a:sx n="131" d="100"/>
          <a:sy n="131" d="100"/>
        </p:scale>
        <p:origin x="78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E25D2-7FBD-4F86-A1DD-919DF0CFDDCD}" type="datetimeFigureOut">
              <a:rPr lang="en-US" smtClean="0"/>
              <a:t>8/6/2019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007C02-3F76-4CB2-B339-D0F1AD6EF0EF}" type="slidenum">
              <a:rPr lang="en-US" smtClean="0"/>
              <a:t>‹#›</a:t>
            </a:fld>
            <a:endParaRPr lang="en-US"/>
          </a:p>
        </p:txBody>
      </p:sp>
    </p:spTree>
    <p:extLst>
      <p:ext uri="{BB962C8B-B14F-4D97-AF65-F5344CB8AC3E}">
        <p14:creationId xmlns:p14="http://schemas.microsoft.com/office/powerpoint/2010/main" val="124012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07C02-3F76-4CB2-B339-D0F1AD6EF0EF}" type="slidenum">
              <a:rPr lang="en-US" smtClean="0"/>
              <a:t>1</a:t>
            </a:fld>
            <a:endParaRPr lang="en-US"/>
          </a:p>
        </p:txBody>
      </p:sp>
    </p:spTree>
    <p:extLst>
      <p:ext uri="{BB962C8B-B14F-4D97-AF65-F5344CB8AC3E}">
        <p14:creationId xmlns:p14="http://schemas.microsoft.com/office/powerpoint/2010/main" val="1377426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00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72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35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918056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Semicolons &amp; Colons</a:t>
            </a:r>
          </a:p>
        </p:txBody>
      </p:sp>
      <p:sp>
        <p:nvSpPr>
          <p:cNvPr id="3" name="Subtitle 2"/>
          <p:cNvSpPr>
            <a:spLocks noGrp="1"/>
          </p:cNvSpPr>
          <p:nvPr>
            <p:ph type="subTitle" idx="1"/>
          </p:nvPr>
        </p:nvSpPr>
        <p:spPr/>
        <p:txBody>
          <a:bodyPr/>
          <a:lstStyle/>
          <a:p>
            <a:r>
              <a:rPr lang="en-US" sz="1600" i="0" dirty="0"/>
              <a:t>Adapted from</a:t>
            </a:r>
            <a:r>
              <a:rPr lang="en-US" sz="1600" dirty="0"/>
              <a:t> Real Good Grammar, Too </a:t>
            </a:r>
            <a:r>
              <a:rPr lang="en-US" sz="1600" i="0" dirty="0"/>
              <a:t>by Mamie Webb Hixon</a:t>
            </a:r>
          </a:p>
        </p:txBody>
      </p:sp>
    </p:spTree>
    <p:extLst>
      <p:ext uri="{BB962C8B-B14F-4D97-AF65-F5344CB8AC3E}">
        <p14:creationId xmlns:p14="http://schemas.microsoft.com/office/powerpoint/2010/main" val="95004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with “the Following”</a:t>
            </a:r>
            <a:endParaRPr lang="en-US" dirty="0"/>
          </a:p>
        </p:txBody>
      </p:sp>
      <p:sp>
        <p:nvSpPr>
          <p:cNvPr id="3" name="Content Placeholder 2"/>
          <p:cNvSpPr>
            <a:spLocks noGrp="1"/>
          </p:cNvSpPr>
          <p:nvPr>
            <p:ph idx="1"/>
          </p:nvPr>
        </p:nvSpPr>
        <p:spPr>
          <a:xfrm>
            <a:off x="493896" y="1485309"/>
            <a:ext cx="8168841" cy="4125449"/>
          </a:xfrm>
        </p:spPr>
        <p:txBody>
          <a:bodyPr>
            <a:normAutofit fontScale="92500" lnSpcReduction="10000"/>
          </a:bodyPr>
          <a:lstStyle/>
          <a:p>
            <a:pPr marL="0" indent="0">
              <a:buNone/>
            </a:pPr>
            <a:r>
              <a:rPr lang="en-US" b="1" dirty="0"/>
              <a:t>Use a colon after “the following” and “as follows”:</a:t>
            </a:r>
          </a:p>
          <a:p>
            <a:pPr marL="0" indent="0">
              <a:buNone/>
            </a:pPr>
            <a:endParaRPr lang="en-US" dirty="0"/>
          </a:p>
          <a:p>
            <a:pPr marL="0" indent="0">
              <a:buNone/>
            </a:pPr>
            <a:r>
              <a:rPr lang="en-US" dirty="0" smtClean="0"/>
              <a:t>	The </a:t>
            </a:r>
            <a:r>
              <a:rPr lang="en-US" dirty="0"/>
              <a:t>workshop will include the following </a:t>
            </a:r>
            <a:r>
              <a:rPr lang="en-US" dirty="0" smtClean="0"/>
              <a:t>	topics</a:t>
            </a:r>
            <a:r>
              <a:rPr lang="en-US" dirty="0"/>
              <a:t>: </a:t>
            </a:r>
            <a:r>
              <a:rPr lang="en-US" dirty="0" smtClean="0"/>
              <a:t>anger </a:t>
            </a:r>
            <a:r>
              <a:rPr lang="en-US" dirty="0"/>
              <a:t>management, stress </a:t>
            </a:r>
            <a:r>
              <a:rPr lang="en-US" dirty="0" smtClean="0"/>
              <a:t>	management</a:t>
            </a:r>
            <a:r>
              <a:rPr lang="en-US" dirty="0"/>
              <a:t>, communication skills, and </a:t>
            </a:r>
            <a:r>
              <a:rPr lang="en-US" dirty="0" smtClean="0"/>
              <a:t>	sexual harassment awareness.</a:t>
            </a:r>
            <a:endParaRPr lang="en-US" dirty="0"/>
          </a:p>
          <a:p>
            <a:pPr marL="0" indent="0">
              <a:buNone/>
            </a:pPr>
            <a:endParaRPr lang="en-US" dirty="0"/>
          </a:p>
          <a:p>
            <a:pPr marL="0" indent="0">
              <a:buNone/>
            </a:pPr>
            <a:r>
              <a:rPr lang="en-US" b="1" dirty="0" smtClean="0"/>
              <a:t>The portion of this sentence that comes before the colon is a complete sentence. The portion that comes after the colon is a parallel list.</a:t>
            </a:r>
            <a:endParaRPr lang="en-US" b="1" dirty="0"/>
          </a:p>
        </p:txBody>
      </p:sp>
    </p:spTree>
    <p:extLst>
      <p:ext uri="{BB962C8B-B14F-4D97-AF65-F5344CB8AC3E}">
        <p14:creationId xmlns:p14="http://schemas.microsoft.com/office/powerpoint/2010/main" val="39152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Joining Sentences </a:t>
            </a:r>
            <a:endParaRPr lang="en-US" dirty="0"/>
          </a:p>
        </p:txBody>
      </p:sp>
      <p:sp>
        <p:nvSpPr>
          <p:cNvPr id="3" name="Content Placeholder 2"/>
          <p:cNvSpPr>
            <a:spLocks noGrp="1"/>
          </p:cNvSpPr>
          <p:nvPr>
            <p:ph idx="1"/>
          </p:nvPr>
        </p:nvSpPr>
        <p:spPr>
          <a:xfrm>
            <a:off x="699491" y="1002506"/>
            <a:ext cx="7757650" cy="5080660"/>
          </a:xfrm>
        </p:spPr>
        <p:txBody>
          <a:bodyPr>
            <a:normAutofit lnSpcReduction="10000"/>
          </a:bodyPr>
          <a:lstStyle/>
          <a:p>
            <a:pPr marL="0" indent="0">
              <a:buNone/>
            </a:pPr>
            <a:r>
              <a:rPr lang="en-US" sz="2400" b="1" dirty="0" smtClean="0"/>
              <a:t>Use a colon to separate two closely related sentences without a conjunction. </a:t>
            </a:r>
          </a:p>
          <a:p>
            <a:pPr marL="0" indent="0">
              <a:buNone/>
            </a:pPr>
            <a:endParaRPr lang="en-US" sz="2400" dirty="0" smtClean="0"/>
          </a:p>
          <a:p>
            <a:pPr marL="457200" lvl="1" indent="0">
              <a:buNone/>
            </a:pPr>
            <a:r>
              <a:rPr lang="en-US" dirty="0" smtClean="0"/>
              <a:t>Ian </a:t>
            </a:r>
            <a:r>
              <a:rPr lang="en-US" dirty="0"/>
              <a:t>was dissatisfied with the photos he had taken: all of them were out of focus</a:t>
            </a:r>
            <a:r>
              <a:rPr lang="en-US" dirty="0" smtClean="0"/>
              <a:t>.</a:t>
            </a:r>
          </a:p>
          <a:p>
            <a:pPr marL="457200" lvl="1" indent="0">
              <a:buNone/>
            </a:pPr>
            <a:endParaRPr lang="en-US" dirty="0" smtClean="0"/>
          </a:p>
          <a:p>
            <a:pPr marL="0" indent="0">
              <a:buNone/>
            </a:pPr>
            <a:r>
              <a:rPr lang="en-US" sz="2400" b="1" dirty="0" smtClean="0"/>
              <a:t>“Ian </a:t>
            </a:r>
            <a:r>
              <a:rPr lang="en-US" sz="2400" b="1" dirty="0"/>
              <a:t>was dissatisfied with the photos he had </a:t>
            </a:r>
            <a:r>
              <a:rPr lang="en-US" sz="2400" b="1" dirty="0" smtClean="0"/>
              <a:t>taken” is a complete sentence. “All </a:t>
            </a:r>
            <a:r>
              <a:rPr lang="en-US" sz="2400" b="1" dirty="0"/>
              <a:t>of them were out of </a:t>
            </a:r>
            <a:r>
              <a:rPr lang="en-US" sz="2400" b="1" dirty="0" smtClean="0"/>
              <a:t>focus” is a complete sentence that explains something important about the first sentence. We use a colon instead of a semicolon here because the second sentence does more than just continue the thought as it would with a semicolon: the second sentence offers a necessary  explanation that completes the thought. </a:t>
            </a:r>
            <a:endParaRPr lang="en-US" sz="2400" b="1" dirty="0"/>
          </a:p>
          <a:p>
            <a:pPr marL="457200" lvl="1"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286765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with Quotations</a:t>
            </a:r>
            <a:endParaRPr lang="en-US" dirty="0"/>
          </a:p>
        </p:txBody>
      </p:sp>
      <p:sp>
        <p:nvSpPr>
          <p:cNvPr id="3" name="Content Placeholder 2"/>
          <p:cNvSpPr>
            <a:spLocks noGrp="1"/>
          </p:cNvSpPr>
          <p:nvPr>
            <p:ph idx="1"/>
          </p:nvPr>
        </p:nvSpPr>
        <p:spPr>
          <a:xfrm>
            <a:off x="758012" y="1426787"/>
            <a:ext cx="7640607" cy="4169340"/>
          </a:xfrm>
        </p:spPr>
        <p:txBody>
          <a:bodyPr/>
          <a:lstStyle/>
          <a:p>
            <a:pPr marL="0" indent="0">
              <a:buNone/>
            </a:pPr>
            <a:r>
              <a:rPr lang="en-US" b="1" dirty="0" smtClean="0"/>
              <a:t>Use </a:t>
            </a:r>
            <a:r>
              <a:rPr lang="en-US" b="1" dirty="0"/>
              <a:t>a colon preceding a </a:t>
            </a:r>
            <a:r>
              <a:rPr lang="en-US" b="1" dirty="0" smtClean="0"/>
              <a:t>formal quotation that is a complete sentence. </a:t>
            </a:r>
          </a:p>
          <a:p>
            <a:pPr marL="0" indent="0">
              <a:buNone/>
            </a:pPr>
            <a:endParaRPr lang="en-US" dirty="0"/>
          </a:p>
          <a:p>
            <a:pPr marL="0" indent="0">
              <a:buNone/>
            </a:pPr>
            <a:r>
              <a:rPr lang="en-US" dirty="0" smtClean="0"/>
              <a:t>	David always offered the same response 	to questions about his relationship with 	Gracie: “It’s </a:t>
            </a:r>
            <a:r>
              <a:rPr lang="en-US" dirty="0" err="1" smtClean="0"/>
              <a:t>nunya</a:t>
            </a:r>
            <a:r>
              <a:rPr lang="en-US" dirty="0" smtClean="0"/>
              <a:t> business.”</a:t>
            </a:r>
            <a:endParaRPr lang="en-US" dirty="0"/>
          </a:p>
          <a:p>
            <a:pPr marL="0" indent="0">
              <a:buNone/>
            </a:pPr>
            <a:endParaRPr lang="en-US" dirty="0" smtClean="0"/>
          </a:p>
          <a:p>
            <a:pPr marL="0" indent="0">
              <a:buNone/>
            </a:pPr>
            <a:r>
              <a:rPr lang="en-US" b="1" dirty="0" smtClean="0"/>
              <a:t>Note </a:t>
            </a:r>
            <a:r>
              <a:rPr lang="en-US" b="1" dirty="0"/>
              <a:t>that there are complete sentences on both sides of the colon. </a:t>
            </a:r>
          </a:p>
          <a:p>
            <a:pPr marL="0" indent="0">
              <a:buNone/>
            </a:pPr>
            <a:endParaRPr lang="en-US" dirty="0"/>
          </a:p>
        </p:txBody>
      </p:sp>
    </p:spTree>
    <p:extLst>
      <p:ext uri="{BB962C8B-B14F-4D97-AF65-F5344CB8AC3E}">
        <p14:creationId xmlns:p14="http://schemas.microsoft.com/office/powerpoint/2010/main" val="295345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No-No’s</a:t>
            </a:r>
            <a:endParaRPr lang="en-US" dirty="0"/>
          </a:p>
        </p:txBody>
      </p:sp>
      <p:sp>
        <p:nvSpPr>
          <p:cNvPr id="3" name="Content Placeholder 2"/>
          <p:cNvSpPr>
            <a:spLocks noGrp="1"/>
          </p:cNvSpPr>
          <p:nvPr>
            <p:ph idx="1"/>
          </p:nvPr>
        </p:nvSpPr>
        <p:spPr>
          <a:xfrm>
            <a:off x="937235" y="1536516"/>
            <a:ext cx="7282162" cy="4074243"/>
          </a:xfrm>
        </p:spPr>
        <p:txBody>
          <a:bodyPr>
            <a:normAutofit fontScale="92500" lnSpcReduction="20000"/>
          </a:bodyPr>
          <a:lstStyle/>
          <a:p>
            <a:pPr marL="0" indent="0">
              <a:buNone/>
            </a:pPr>
            <a:r>
              <a:rPr lang="en-US" b="1" dirty="0" smtClean="0"/>
              <a:t>Do not place </a:t>
            </a:r>
            <a:r>
              <a:rPr lang="en-US" b="1" dirty="0"/>
              <a:t>a colon before or after “</a:t>
            </a:r>
            <a:r>
              <a:rPr lang="en-US" b="1" dirty="0" smtClean="0"/>
              <a:t>namely,” or </a:t>
            </a:r>
            <a:r>
              <a:rPr lang="en-US" b="1" dirty="0"/>
              <a:t>“for example.”</a:t>
            </a:r>
          </a:p>
          <a:p>
            <a:pPr marL="0" indent="0">
              <a:buNone/>
            </a:pPr>
            <a:endParaRPr lang="en-US" dirty="0"/>
          </a:p>
          <a:p>
            <a:pPr marL="0" indent="0">
              <a:buNone/>
            </a:pPr>
            <a:r>
              <a:rPr lang="en-US" dirty="0" smtClean="0"/>
              <a:t>	We </a:t>
            </a:r>
            <a:r>
              <a:rPr lang="en-US" dirty="0"/>
              <a:t>agreed to the plan, namely, to give </a:t>
            </a:r>
            <a:r>
              <a:rPr lang="en-US" dirty="0" smtClean="0"/>
              <a:t>	Joseph </a:t>
            </a:r>
            <a:r>
              <a:rPr lang="en-US" dirty="0"/>
              <a:t>a </a:t>
            </a:r>
            <a:r>
              <a:rPr lang="en-US" dirty="0" smtClean="0"/>
              <a:t>surprise </a:t>
            </a:r>
            <a:r>
              <a:rPr lang="en-US" dirty="0"/>
              <a:t>party</a:t>
            </a:r>
            <a:r>
              <a:rPr lang="en-US" dirty="0" smtClean="0"/>
              <a:t>.</a:t>
            </a:r>
          </a:p>
          <a:p>
            <a:pPr marL="0" indent="0">
              <a:buNone/>
            </a:pPr>
            <a:endParaRPr lang="en-US" dirty="0"/>
          </a:p>
          <a:p>
            <a:pPr marL="0" indent="0">
              <a:buNone/>
            </a:pPr>
            <a:r>
              <a:rPr lang="en-US" b="1" dirty="0" smtClean="0"/>
              <a:t>A colon is shorthand for words like “namely” and “for example,” so using a colon with those words would be redundant. A colon would also </a:t>
            </a:r>
            <a:r>
              <a:rPr lang="en-US" b="1" dirty="0"/>
              <a:t>effectively end the sentence at </a:t>
            </a:r>
            <a:r>
              <a:rPr lang="en-US" b="1" dirty="0" smtClean="0"/>
              <a:t>“namely,” </a:t>
            </a:r>
            <a:r>
              <a:rPr lang="en-US" b="1" dirty="0"/>
              <a:t>making the first portion of the sentence a fragment. </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132209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No-No’s</a:t>
            </a:r>
            <a:endParaRPr lang="en-US" dirty="0"/>
          </a:p>
        </p:txBody>
      </p:sp>
      <p:sp>
        <p:nvSpPr>
          <p:cNvPr id="3" name="Content Placeholder 2"/>
          <p:cNvSpPr>
            <a:spLocks noGrp="1"/>
          </p:cNvSpPr>
          <p:nvPr>
            <p:ph idx="1"/>
          </p:nvPr>
        </p:nvSpPr>
        <p:spPr>
          <a:xfrm>
            <a:off x="867740" y="1170756"/>
            <a:ext cx="7421151" cy="4813078"/>
          </a:xfrm>
        </p:spPr>
        <p:txBody>
          <a:bodyPr>
            <a:normAutofit fontScale="70000" lnSpcReduction="20000"/>
          </a:bodyPr>
          <a:lstStyle/>
          <a:p>
            <a:pPr marL="0" indent="0">
              <a:buNone/>
            </a:pPr>
            <a:r>
              <a:rPr lang="en-US" b="1" dirty="0" smtClean="0"/>
              <a:t>Do not place </a:t>
            </a:r>
            <a:r>
              <a:rPr lang="en-US" b="1" dirty="0"/>
              <a:t>a colon after a verb (are, include, etc.) unless the sentence ends with a </a:t>
            </a:r>
            <a:r>
              <a:rPr lang="en-US" b="1" dirty="0" smtClean="0"/>
              <a:t>verb. </a:t>
            </a:r>
          </a:p>
          <a:p>
            <a:pPr marL="0" indent="0">
              <a:buNone/>
            </a:pPr>
            <a:endParaRPr lang="en-US" dirty="0"/>
          </a:p>
          <a:p>
            <a:pPr marL="0" indent="0">
              <a:buNone/>
            </a:pPr>
            <a:r>
              <a:rPr lang="en-US" dirty="0" smtClean="0"/>
              <a:t>	The </a:t>
            </a:r>
            <a:r>
              <a:rPr lang="en-US" dirty="0"/>
              <a:t>components of this history course </a:t>
            </a:r>
            <a:r>
              <a:rPr lang="en-US" dirty="0" smtClean="0"/>
              <a:t>are lecture</a:t>
            </a:r>
            <a:r>
              <a:rPr lang="en-US" dirty="0"/>
              <a:t>, </a:t>
            </a:r>
            <a:r>
              <a:rPr lang="en-US" dirty="0" smtClean="0"/>
              <a:t>	recitation</a:t>
            </a:r>
            <a:r>
              <a:rPr lang="en-US" dirty="0"/>
              <a:t>, and laboratory. </a:t>
            </a:r>
            <a:endParaRPr lang="en-US" dirty="0" smtClean="0"/>
          </a:p>
          <a:p>
            <a:pPr marL="0" indent="0">
              <a:buNone/>
            </a:pPr>
            <a:endParaRPr lang="en-US" dirty="0" smtClean="0"/>
          </a:p>
          <a:p>
            <a:pPr marL="0" indent="0">
              <a:buNone/>
            </a:pPr>
            <a:r>
              <a:rPr lang="en-US" b="1" dirty="0" smtClean="0"/>
              <a:t>“Lecture,” “recitation,” and “laboratory” are the objects of this sentence; a colon would effectively end the sentence at “are,” making the first portion of the sentence a fragment. </a:t>
            </a:r>
          </a:p>
          <a:p>
            <a:pPr marL="0" indent="0">
              <a:buNone/>
            </a:pPr>
            <a:endParaRPr lang="en-US" dirty="0"/>
          </a:p>
          <a:p>
            <a:pPr marL="0" indent="0">
              <a:buNone/>
            </a:pPr>
            <a:r>
              <a:rPr lang="en-US" dirty="0" smtClean="0"/>
              <a:t>	There </a:t>
            </a:r>
            <a:r>
              <a:rPr lang="en-US" dirty="0"/>
              <a:t>are two things that make us what we </a:t>
            </a:r>
            <a:r>
              <a:rPr lang="en-US" dirty="0" smtClean="0"/>
              <a:t>are</a:t>
            </a:r>
            <a:r>
              <a:rPr lang="en-US" dirty="0"/>
              <a:t>: our </a:t>
            </a:r>
            <a:r>
              <a:rPr lang="en-US" dirty="0" smtClean="0"/>
              <a:t>	heredity </a:t>
            </a:r>
            <a:r>
              <a:rPr lang="en-US" dirty="0"/>
              <a:t>and our environment</a:t>
            </a:r>
            <a:r>
              <a:rPr lang="en-US" dirty="0" smtClean="0"/>
              <a:t>.</a:t>
            </a:r>
          </a:p>
          <a:p>
            <a:pPr marL="0" indent="0">
              <a:buNone/>
            </a:pPr>
            <a:endParaRPr lang="en-US" dirty="0"/>
          </a:p>
          <a:p>
            <a:pPr marL="0" indent="0">
              <a:buNone/>
            </a:pPr>
            <a:r>
              <a:rPr lang="en-US" b="1" dirty="0" smtClean="0"/>
              <a:t>The part of the sentence before the colon is a complete </a:t>
            </a:r>
            <a:r>
              <a:rPr lang="en-US" b="1" dirty="0" smtClean="0"/>
              <a:t>sentence that ends with the verb “are.” In this case, the colon does not create a fragment.  </a:t>
            </a:r>
            <a:endParaRPr lang="en-US" b="1" dirty="0"/>
          </a:p>
          <a:p>
            <a:pPr marL="0" indent="0">
              <a:buNone/>
            </a:pPr>
            <a:endParaRPr lang="en-US" dirty="0">
              <a:solidFill>
                <a:srgbClr val="FF0000"/>
              </a:solidFill>
            </a:endParaRPr>
          </a:p>
        </p:txBody>
      </p:sp>
    </p:spTree>
    <p:extLst>
      <p:ext uri="{BB962C8B-B14F-4D97-AF65-F5344CB8AC3E}">
        <p14:creationId xmlns:p14="http://schemas.microsoft.com/office/powerpoint/2010/main" val="1976889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No-No's</a:t>
            </a:r>
            <a:endParaRPr lang="en-US" dirty="0"/>
          </a:p>
        </p:txBody>
      </p:sp>
      <p:sp>
        <p:nvSpPr>
          <p:cNvPr id="3" name="Content Placeholder 2"/>
          <p:cNvSpPr>
            <a:spLocks noGrp="1"/>
          </p:cNvSpPr>
          <p:nvPr>
            <p:ph idx="1"/>
          </p:nvPr>
        </p:nvSpPr>
        <p:spPr>
          <a:xfrm>
            <a:off x="790930" y="1295114"/>
            <a:ext cx="7574771" cy="4308329"/>
          </a:xfrm>
        </p:spPr>
        <p:txBody>
          <a:bodyPr>
            <a:normAutofit fontScale="92500" lnSpcReduction="10000"/>
          </a:bodyPr>
          <a:lstStyle/>
          <a:p>
            <a:pPr marL="0" indent="0">
              <a:buNone/>
            </a:pPr>
            <a:r>
              <a:rPr lang="en-US" b="1" dirty="0" smtClean="0"/>
              <a:t>Do not place </a:t>
            </a:r>
            <a:r>
              <a:rPr lang="en-US" b="1" dirty="0"/>
              <a:t>a colon after a preposition (such as, with, etc</a:t>
            </a:r>
            <a:r>
              <a:rPr lang="en-US" b="1" dirty="0" smtClean="0"/>
              <a:t>.).</a:t>
            </a:r>
            <a:endParaRPr lang="en-US" b="1" dirty="0"/>
          </a:p>
          <a:p>
            <a:pPr marL="0" indent="0">
              <a:buNone/>
            </a:pPr>
            <a:endParaRPr lang="en-US" dirty="0"/>
          </a:p>
          <a:p>
            <a:pPr marL="0" indent="0">
              <a:buNone/>
            </a:pPr>
            <a:r>
              <a:rPr lang="en-US" dirty="0" smtClean="0"/>
              <a:t>	Included </a:t>
            </a:r>
            <a:r>
              <a:rPr lang="en-US" dirty="0"/>
              <a:t>in our curriculum are many of the </a:t>
            </a:r>
            <a:r>
              <a:rPr lang="en-US" dirty="0" smtClean="0"/>
              <a:t>	physical </a:t>
            </a:r>
            <a:r>
              <a:rPr lang="en-US" dirty="0"/>
              <a:t>sciences such as engineering, </a:t>
            </a:r>
            <a:r>
              <a:rPr lang="en-US" dirty="0" smtClean="0"/>
              <a:t>	biology</a:t>
            </a:r>
            <a:r>
              <a:rPr lang="en-US" dirty="0"/>
              <a:t>, and chemistry</a:t>
            </a:r>
            <a:r>
              <a:rPr lang="en-US" dirty="0" smtClean="0"/>
              <a:t>.</a:t>
            </a:r>
          </a:p>
          <a:p>
            <a:pPr marL="0" indent="0">
              <a:buNone/>
            </a:pPr>
            <a:endParaRPr lang="en-US" dirty="0"/>
          </a:p>
          <a:p>
            <a:pPr marL="0" indent="0">
              <a:buNone/>
            </a:pPr>
            <a:r>
              <a:rPr lang="en-US" b="1" dirty="0" smtClean="0"/>
              <a:t>A colon preceding the list of sciences would </a:t>
            </a:r>
            <a:r>
              <a:rPr lang="en-US" b="1" dirty="0"/>
              <a:t>effectively end the sentence at </a:t>
            </a:r>
            <a:r>
              <a:rPr lang="en-US" b="1" dirty="0" smtClean="0"/>
              <a:t>“such as,” </a:t>
            </a:r>
            <a:r>
              <a:rPr lang="en-US" b="1" dirty="0"/>
              <a:t>making the first portion of the sentence a fragment. </a:t>
            </a:r>
          </a:p>
          <a:p>
            <a:pPr marL="0" indent="0">
              <a:buNone/>
            </a:pPr>
            <a:endParaRPr lang="en-US" dirty="0"/>
          </a:p>
        </p:txBody>
      </p:sp>
    </p:spTree>
    <p:extLst>
      <p:ext uri="{BB962C8B-B14F-4D97-AF65-F5344CB8AC3E}">
        <p14:creationId xmlns:p14="http://schemas.microsoft.com/office/powerpoint/2010/main" val="149966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Joining Sentences</a:t>
            </a:r>
            <a:endParaRPr lang="en-US" dirty="0"/>
          </a:p>
        </p:txBody>
      </p:sp>
      <p:sp>
        <p:nvSpPr>
          <p:cNvPr id="3" name="Content Placeholder 2"/>
          <p:cNvSpPr>
            <a:spLocks noGrp="1"/>
          </p:cNvSpPr>
          <p:nvPr>
            <p:ph idx="1"/>
          </p:nvPr>
        </p:nvSpPr>
        <p:spPr>
          <a:xfrm>
            <a:off x="618686" y="1426789"/>
            <a:ext cx="7919259" cy="4330274"/>
          </a:xfrm>
        </p:spPr>
        <p:txBody>
          <a:bodyPr>
            <a:normAutofit fontScale="92500" lnSpcReduction="20000"/>
          </a:bodyPr>
          <a:lstStyle/>
          <a:p>
            <a:pPr marL="0" indent="0">
              <a:buNone/>
            </a:pPr>
            <a:r>
              <a:rPr lang="en-US" sz="2000" b="1" dirty="0"/>
              <a:t>Use a semicolon between two complete sentences. Each sentence on either side of the semicolon must be complete with its own subject and verb. Keep in mind that a semicolon functions the same way as a period and a capital </a:t>
            </a:r>
            <a:r>
              <a:rPr lang="en-US" sz="2000" b="1" dirty="0" smtClean="0"/>
              <a:t>letter.</a:t>
            </a:r>
          </a:p>
          <a:p>
            <a:pPr marL="0" indent="0">
              <a:buNone/>
            </a:pPr>
            <a:endParaRPr lang="en-US" sz="2000" b="1" dirty="0" smtClean="0"/>
          </a:p>
          <a:p>
            <a:pPr marL="0" indent="0">
              <a:buNone/>
            </a:pPr>
            <a:r>
              <a:rPr lang="en-US" sz="2000" b="1" dirty="0"/>
              <a:t>	</a:t>
            </a:r>
            <a:r>
              <a:rPr lang="en-US" sz="2000" dirty="0" smtClean="0"/>
              <a:t>Not </a:t>
            </a:r>
            <a:r>
              <a:rPr lang="en-US" sz="2000" dirty="0"/>
              <a:t>all poetry is serious and difficult to read and </a:t>
            </a:r>
            <a:r>
              <a:rPr lang="en-US" sz="2000" dirty="0" smtClean="0"/>
              <a:t>interpret</a:t>
            </a:r>
            <a:r>
              <a:rPr lang="en-US" sz="2000" u="sng" dirty="0" smtClean="0"/>
              <a:t>. The </a:t>
            </a:r>
            <a:r>
              <a:rPr lang="en-US" sz="2000" dirty="0" smtClean="0"/>
              <a:t>	poetry </a:t>
            </a:r>
            <a:r>
              <a:rPr lang="en-US" sz="2000" dirty="0"/>
              <a:t>of Maya Angelou, for instance, is rhythmic, </a:t>
            </a:r>
            <a:r>
              <a:rPr lang="en-US" sz="2000" dirty="0" smtClean="0"/>
              <a:t>folksy</a:t>
            </a:r>
            <a:r>
              <a:rPr lang="en-US" sz="2000" dirty="0"/>
              <a:t>, and </a:t>
            </a:r>
            <a:r>
              <a:rPr lang="en-US" sz="2000" dirty="0" smtClean="0"/>
              <a:t>	easy </a:t>
            </a:r>
            <a:r>
              <a:rPr lang="en-US" sz="2000" dirty="0"/>
              <a:t>to read</a:t>
            </a:r>
            <a:r>
              <a:rPr lang="en-US" sz="2000" dirty="0" smtClean="0"/>
              <a:t>.</a:t>
            </a:r>
          </a:p>
          <a:p>
            <a:pPr marL="0" indent="0">
              <a:buNone/>
            </a:pPr>
            <a:endParaRPr lang="en-US" sz="2000" b="1" dirty="0" smtClean="0"/>
          </a:p>
          <a:p>
            <a:pPr marL="0" indent="0">
              <a:buNone/>
            </a:pPr>
            <a:r>
              <a:rPr lang="en-US" sz="2000" b="1" dirty="0" smtClean="0"/>
              <a:t>In these two sentences, the </a:t>
            </a:r>
            <a:r>
              <a:rPr lang="en-US" sz="2000" b="1" dirty="0"/>
              <a:t>content </a:t>
            </a:r>
            <a:r>
              <a:rPr lang="en-US" sz="2000" b="1" dirty="0" smtClean="0"/>
              <a:t>is </a:t>
            </a:r>
            <a:r>
              <a:rPr lang="en-US" sz="2000" b="1" dirty="0"/>
              <a:t>closely related, </a:t>
            </a:r>
            <a:r>
              <a:rPr lang="en-US" sz="2000" b="1" dirty="0" smtClean="0"/>
              <a:t>so we </a:t>
            </a:r>
            <a:r>
              <a:rPr lang="en-US" sz="2000" b="1" dirty="0"/>
              <a:t>can tie them together by substituting a semicolon for </a:t>
            </a:r>
            <a:r>
              <a:rPr lang="en-US" sz="2000" b="1" dirty="0" smtClean="0"/>
              <a:t>the </a:t>
            </a:r>
            <a:r>
              <a:rPr lang="en-US" sz="2000" b="1" dirty="0"/>
              <a:t>period and </a:t>
            </a:r>
            <a:r>
              <a:rPr lang="en-US" sz="2000" b="1" dirty="0" smtClean="0"/>
              <a:t>the </a:t>
            </a:r>
            <a:r>
              <a:rPr lang="en-US" sz="2000" b="1" dirty="0"/>
              <a:t>capital letter. </a:t>
            </a:r>
          </a:p>
          <a:p>
            <a:pPr marL="0" indent="0">
              <a:buNone/>
            </a:pPr>
            <a:endParaRPr lang="en-US" sz="2000" dirty="0" smtClean="0"/>
          </a:p>
          <a:p>
            <a:pPr marL="0" indent="0">
              <a:buNone/>
            </a:pPr>
            <a:r>
              <a:rPr lang="en-US" sz="2000" dirty="0"/>
              <a:t>	</a:t>
            </a:r>
            <a:r>
              <a:rPr lang="en-US" sz="2000" dirty="0" smtClean="0"/>
              <a:t>Not </a:t>
            </a:r>
            <a:r>
              <a:rPr lang="en-US" sz="2000" dirty="0"/>
              <a:t>all poetry is serious and difficult to read and interpret</a:t>
            </a:r>
            <a:r>
              <a:rPr lang="en-US" sz="2000" u="sng" dirty="0"/>
              <a:t>; </a:t>
            </a:r>
            <a:r>
              <a:rPr lang="en-US" sz="2000" u="sng" dirty="0" smtClean="0"/>
              <a:t>the </a:t>
            </a:r>
            <a:r>
              <a:rPr lang="en-US" sz="2000" dirty="0" smtClean="0"/>
              <a:t>	poetry </a:t>
            </a:r>
            <a:r>
              <a:rPr lang="en-US" sz="2000" dirty="0"/>
              <a:t>of Maya Angelou, for instance, is rhythmic, </a:t>
            </a:r>
            <a:r>
              <a:rPr lang="en-US" sz="2000" dirty="0" smtClean="0"/>
              <a:t>folksy</a:t>
            </a:r>
            <a:r>
              <a:rPr lang="en-US" sz="2000" dirty="0"/>
              <a:t>, and </a:t>
            </a:r>
            <a:r>
              <a:rPr lang="en-US" sz="2000" dirty="0" smtClean="0"/>
              <a:t>	easy </a:t>
            </a:r>
            <a:r>
              <a:rPr lang="en-US" sz="2000" dirty="0"/>
              <a:t>to read</a:t>
            </a:r>
            <a:r>
              <a:rPr lang="en-US" sz="2000" dirty="0" smtClean="0"/>
              <a:t>.</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298936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Joining Sentences</a:t>
            </a:r>
            <a:endParaRPr lang="en-US" dirty="0"/>
          </a:p>
        </p:txBody>
      </p:sp>
      <p:sp>
        <p:nvSpPr>
          <p:cNvPr id="3" name="Content Placeholder 2"/>
          <p:cNvSpPr>
            <a:spLocks noGrp="1"/>
          </p:cNvSpPr>
          <p:nvPr>
            <p:ph idx="1"/>
          </p:nvPr>
        </p:nvSpPr>
        <p:spPr>
          <a:xfrm>
            <a:off x="1174738" y="1558462"/>
            <a:ext cx="6807156" cy="3854786"/>
          </a:xfrm>
        </p:spPr>
        <p:txBody>
          <a:bodyPr>
            <a:normAutofit fontScale="85000" lnSpcReduction="20000"/>
          </a:bodyPr>
          <a:lstStyle/>
          <a:p>
            <a:pPr marL="0" indent="0">
              <a:buNone/>
            </a:pPr>
            <a:r>
              <a:rPr lang="en-US" sz="2400" b="1" dirty="0"/>
              <a:t>Use a semicolon between two complete sentences connected by words such as however, therefore, consequently, nevertheless, and then. </a:t>
            </a:r>
          </a:p>
          <a:p>
            <a:pPr marL="457200" lvl="1" indent="0">
              <a:buNone/>
            </a:pPr>
            <a:endParaRPr lang="en-US" dirty="0" smtClean="0"/>
          </a:p>
          <a:p>
            <a:pPr marL="457200" lvl="1" indent="0">
              <a:buNone/>
            </a:pPr>
            <a:r>
              <a:rPr lang="en-US" dirty="0" smtClean="0"/>
              <a:t>Dr. Jones created an information sheet to </a:t>
            </a:r>
            <a:r>
              <a:rPr lang="en-US" dirty="0"/>
              <a:t>help </a:t>
            </a:r>
            <a:r>
              <a:rPr lang="en-US" dirty="0" smtClean="0"/>
              <a:t>her patients use their medication properly; </a:t>
            </a:r>
            <a:r>
              <a:rPr lang="en-US" dirty="0"/>
              <a:t>however, </a:t>
            </a:r>
            <a:r>
              <a:rPr lang="en-US" dirty="0" smtClean="0"/>
              <a:t>her patients</a:t>
            </a:r>
            <a:r>
              <a:rPr lang="en-US" dirty="0"/>
              <a:t>’ </a:t>
            </a:r>
            <a:r>
              <a:rPr lang="en-US" dirty="0" smtClean="0"/>
              <a:t>blood tests did not reflect </a:t>
            </a:r>
            <a:r>
              <a:rPr lang="en-US" dirty="0"/>
              <a:t>improvement. </a:t>
            </a:r>
          </a:p>
          <a:p>
            <a:pPr marL="0" indent="0">
              <a:buNone/>
            </a:pPr>
            <a:endParaRPr lang="en-US" sz="2400" dirty="0" smtClean="0"/>
          </a:p>
          <a:p>
            <a:pPr marL="0" indent="0">
              <a:buNone/>
            </a:pPr>
            <a:r>
              <a:rPr lang="en-US" sz="2400" b="1" dirty="0" smtClean="0"/>
              <a:t>“</a:t>
            </a:r>
            <a:r>
              <a:rPr lang="en-US" sz="2400" b="1" dirty="0"/>
              <a:t>Dr. Jones created an information sheet to help her patients use their medication </a:t>
            </a:r>
            <a:r>
              <a:rPr lang="en-US" sz="2400" b="1" dirty="0" smtClean="0"/>
              <a:t>properly” is a complete sentence. “However</a:t>
            </a:r>
            <a:r>
              <a:rPr lang="en-US" sz="2400" b="1" dirty="0"/>
              <a:t>, her patients’ blood tests did not reflect </a:t>
            </a:r>
            <a:r>
              <a:rPr lang="en-US" sz="2400" b="1" dirty="0" smtClean="0"/>
              <a:t>improvement” is also a complete sentence. The introductory element “however” doesn’t change anything; we can still use a semicolon to tie the two sentences together.  </a:t>
            </a:r>
          </a:p>
          <a:p>
            <a:pPr marL="0" indent="0">
              <a:buNone/>
            </a:pPr>
            <a:endParaRPr lang="en-US" dirty="0"/>
          </a:p>
        </p:txBody>
      </p:sp>
    </p:spTree>
    <p:extLst>
      <p:ext uri="{BB962C8B-B14F-4D97-AF65-F5344CB8AC3E}">
        <p14:creationId xmlns:p14="http://schemas.microsoft.com/office/powerpoint/2010/main" val="151567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with Items in a List</a:t>
            </a:r>
            <a:endParaRPr lang="en-US" dirty="0"/>
          </a:p>
        </p:txBody>
      </p:sp>
      <p:sp>
        <p:nvSpPr>
          <p:cNvPr id="3" name="Content Placeholder 2"/>
          <p:cNvSpPr>
            <a:spLocks noGrp="1"/>
          </p:cNvSpPr>
          <p:nvPr>
            <p:ph idx="1"/>
          </p:nvPr>
        </p:nvSpPr>
        <p:spPr>
          <a:xfrm>
            <a:off x="681202" y="1192702"/>
            <a:ext cx="7794227" cy="4557046"/>
          </a:xfrm>
        </p:spPr>
        <p:txBody>
          <a:bodyPr>
            <a:normAutofit fontScale="55000" lnSpcReduction="20000"/>
          </a:bodyPr>
          <a:lstStyle/>
          <a:p>
            <a:pPr marL="0" indent="0">
              <a:buNone/>
            </a:pPr>
            <a:r>
              <a:rPr lang="en-US" sz="2900" b="1" dirty="0"/>
              <a:t>Use a semicolon between items </a:t>
            </a:r>
            <a:r>
              <a:rPr lang="en-US" sz="2900" b="1" dirty="0" smtClean="0"/>
              <a:t>in </a:t>
            </a:r>
            <a:r>
              <a:rPr lang="en-US" sz="2900" b="1" dirty="0"/>
              <a:t>a series </a:t>
            </a:r>
            <a:r>
              <a:rPr lang="en-US" sz="2900" b="1" dirty="0" smtClean="0"/>
              <a:t>when the items have internal commas.</a:t>
            </a:r>
            <a:endParaRPr lang="en-US" sz="2900" b="1" dirty="0"/>
          </a:p>
          <a:p>
            <a:pPr marL="0" indent="0">
              <a:buNone/>
            </a:pPr>
            <a:endParaRPr lang="en-US" sz="2900" dirty="0"/>
          </a:p>
          <a:p>
            <a:pPr marL="0" indent="0">
              <a:buNone/>
            </a:pPr>
            <a:r>
              <a:rPr lang="en-US" sz="2900" dirty="0" smtClean="0"/>
              <a:t>	I </a:t>
            </a:r>
            <a:r>
              <a:rPr lang="en-US" sz="2900" dirty="0"/>
              <a:t>bought an old, dilapidated chair; </a:t>
            </a:r>
            <a:r>
              <a:rPr lang="en-US" sz="2900" dirty="0" smtClean="0"/>
              <a:t>a mahogany table</a:t>
            </a:r>
            <a:r>
              <a:rPr lang="en-US" sz="2900" dirty="0"/>
              <a:t>, which was in </a:t>
            </a:r>
            <a:r>
              <a:rPr lang="en-US" sz="2900" dirty="0" smtClean="0"/>
              <a:t>	beautiful </a:t>
            </a:r>
            <a:r>
              <a:rPr lang="en-US" sz="2900" dirty="0"/>
              <a:t>condition; and </a:t>
            </a:r>
            <a:r>
              <a:rPr lang="en-US" sz="2900" dirty="0" smtClean="0"/>
              <a:t>an ugly rug</a:t>
            </a:r>
            <a:r>
              <a:rPr lang="en-US" sz="2900" dirty="0"/>
              <a:t>. </a:t>
            </a:r>
          </a:p>
          <a:p>
            <a:pPr marL="0" indent="0">
              <a:buNone/>
            </a:pPr>
            <a:endParaRPr lang="en-US" sz="2900" dirty="0" smtClean="0"/>
          </a:p>
          <a:p>
            <a:pPr marL="0" indent="0">
              <a:buNone/>
            </a:pPr>
            <a:r>
              <a:rPr lang="en-US" sz="2900" b="1" dirty="0" smtClean="0"/>
              <a:t>There are three items in the sentence above: the chair, the table, and the rug. Because there are commas between adjectives describing the items, commas between the items themselves might get lost in a sea of commas, obscuring the number of items in the list. In this situation, semicolons are super-commas, providing next-level punctuation to help us sort out our furniture purchases. </a:t>
            </a:r>
            <a:endParaRPr lang="en-US" sz="2900" b="1" dirty="0"/>
          </a:p>
          <a:p>
            <a:pPr marL="0" indent="0">
              <a:buNone/>
            </a:pPr>
            <a:endParaRPr lang="en-US" sz="2900" dirty="0"/>
          </a:p>
          <a:p>
            <a:pPr marL="0" indent="0">
              <a:buNone/>
            </a:pPr>
            <a:r>
              <a:rPr lang="en-US" sz="2900" dirty="0" smtClean="0"/>
              <a:t>	We </a:t>
            </a:r>
            <a:r>
              <a:rPr lang="en-US" sz="2900" dirty="0"/>
              <a:t>are thinking about moving to Omaha, Nebraska; Gainesville, </a:t>
            </a:r>
            <a:r>
              <a:rPr lang="en-US" sz="2900" dirty="0" smtClean="0"/>
              <a:t>	Florida</a:t>
            </a:r>
            <a:r>
              <a:rPr lang="en-US" sz="2900" dirty="0"/>
              <a:t>; or Memphis, Tennessee</a:t>
            </a:r>
            <a:r>
              <a:rPr lang="en-US" sz="2900" dirty="0" smtClean="0"/>
              <a:t>.</a:t>
            </a:r>
          </a:p>
          <a:p>
            <a:pPr marL="0" indent="0">
              <a:buNone/>
            </a:pPr>
            <a:endParaRPr lang="en-US" sz="2900" dirty="0"/>
          </a:p>
          <a:p>
            <a:pPr marL="0" indent="0">
              <a:buNone/>
            </a:pPr>
            <a:r>
              <a:rPr lang="en-US" sz="2900" b="1" dirty="0" smtClean="0"/>
              <a:t>If we had used commas to separate the three locations in this sentence, the internal commas separating the cities from the states would have made it difficult to tell if there were three locations or six. </a:t>
            </a:r>
            <a:endParaRPr lang="en-US" sz="2900" b="1" dirty="0"/>
          </a:p>
          <a:p>
            <a:endParaRPr lang="en-US" dirty="0"/>
          </a:p>
        </p:txBody>
      </p:sp>
    </p:spTree>
    <p:extLst>
      <p:ext uri="{BB962C8B-B14F-4D97-AF65-F5344CB8AC3E}">
        <p14:creationId xmlns:p14="http://schemas.microsoft.com/office/powerpoint/2010/main" val="34073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No-</a:t>
            </a:r>
            <a:r>
              <a:rPr lang="en-US" dirty="0" smtClean="0"/>
              <a:t>N</a:t>
            </a:r>
            <a:r>
              <a:rPr lang="en-US" dirty="0" smtClean="0"/>
              <a:t>o’s</a:t>
            </a:r>
            <a:endParaRPr lang="en-US" dirty="0"/>
          </a:p>
        </p:txBody>
      </p:sp>
      <p:sp>
        <p:nvSpPr>
          <p:cNvPr id="3" name="Content Placeholder 2"/>
          <p:cNvSpPr>
            <a:spLocks noGrp="1"/>
          </p:cNvSpPr>
          <p:nvPr>
            <p:ph idx="1"/>
          </p:nvPr>
        </p:nvSpPr>
        <p:spPr>
          <a:xfrm>
            <a:off x="1151589" y="1448734"/>
            <a:ext cx="6853453" cy="3869417"/>
          </a:xfrm>
        </p:spPr>
        <p:txBody>
          <a:bodyPr>
            <a:normAutofit lnSpcReduction="10000"/>
          </a:bodyPr>
          <a:lstStyle/>
          <a:p>
            <a:pPr marL="0" indent="0">
              <a:buNone/>
            </a:pPr>
            <a:r>
              <a:rPr lang="en-US" b="1" dirty="0"/>
              <a:t>Do not use a semicolon between an independent clause and a phrase or a dependent </a:t>
            </a:r>
            <a:r>
              <a:rPr lang="en-US" b="1" dirty="0" smtClean="0"/>
              <a:t>clause.</a:t>
            </a:r>
          </a:p>
          <a:p>
            <a:pPr marL="0" indent="0">
              <a:buNone/>
            </a:pPr>
            <a:endParaRPr lang="en-US" sz="1800" b="1" dirty="0"/>
          </a:p>
          <a:p>
            <a:pPr marL="0" indent="0">
              <a:buNone/>
            </a:pPr>
            <a:r>
              <a:rPr lang="en-US" dirty="0" smtClean="0"/>
              <a:t>	You </a:t>
            </a:r>
            <a:r>
              <a:rPr lang="en-US" dirty="0"/>
              <a:t>should not make such </a:t>
            </a:r>
            <a:r>
              <a:rPr lang="en-US" dirty="0" smtClean="0"/>
              <a:t>	inflammatory</a:t>
            </a:r>
            <a:r>
              <a:rPr lang="en-US" dirty="0"/>
              <a:t> </a:t>
            </a:r>
            <a:r>
              <a:rPr lang="en-US" dirty="0" smtClean="0"/>
              <a:t>statements</a:t>
            </a:r>
            <a:r>
              <a:rPr lang="en-US" dirty="0"/>
              <a:t>; </a:t>
            </a:r>
            <a:r>
              <a:rPr lang="en-US" dirty="0" smtClean="0"/>
              <a:t>although 	they are correct.</a:t>
            </a:r>
          </a:p>
          <a:p>
            <a:pPr marL="0" indent="0">
              <a:buNone/>
            </a:pPr>
            <a:endParaRPr lang="en-US" sz="1800" dirty="0"/>
          </a:p>
          <a:p>
            <a:pPr marL="0" indent="0">
              <a:buNone/>
            </a:pPr>
            <a:r>
              <a:rPr lang="en-US" b="1" dirty="0" smtClean="0"/>
              <a:t>“Although they are correct” is not a complete sentence.</a:t>
            </a:r>
          </a:p>
          <a:p>
            <a:pPr marL="0" indent="0">
              <a:buNone/>
            </a:pPr>
            <a:endParaRPr lang="en-US" sz="1800" dirty="0"/>
          </a:p>
          <a:p>
            <a:endParaRPr lang="en-US" dirty="0"/>
          </a:p>
        </p:txBody>
      </p:sp>
    </p:spTree>
    <p:extLst>
      <p:ext uri="{BB962C8B-B14F-4D97-AF65-F5344CB8AC3E}">
        <p14:creationId xmlns:p14="http://schemas.microsoft.com/office/powerpoint/2010/main" val="3283563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No-No’s</a:t>
            </a:r>
            <a:endParaRPr lang="en-US" dirty="0"/>
          </a:p>
        </p:txBody>
      </p:sp>
      <p:sp>
        <p:nvSpPr>
          <p:cNvPr id="3" name="Content Placeholder 2"/>
          <p:cNvSpPr>
            <a:spLocks noGrp="1"/>
          </p:cNvSpPr>
          <p:nvPr>
            <p:ph idx="1"/>
          </p:nvPr>
        </p:nvSpPr>
        <p:spPr>
          <a:xfrm>
            <a:off x="1151589" y="1682819"/>
            <a:ext cx="6853453" cy="3525603"/>
          </a:xfrm>
        </p:spPr>
        <p:txBody>
          <a:bodyPr>
            <a:normAutofit/>
          </a:bodyPr>
          <a:lstStyle/>
          <a:p>
            <a:pPr marL="0" indent="0">
              <a:buNone/>
            </a:pPr>
            <a:r>
              <a:rPr lang="en-US" b="1" dirty="0" smtClean="0"/>
              <a:t>Do </a:t>
            </a:r>
            <a:r>
              <a:rPr lang="en-US" b="1" dirty="0"/>
              <a:t>not use a semicolon interchangeably with a </a:t>
            </a:r>
            <a:r>
              <a:rPr lang="en-US" b="1" dirty="0" smtClean="0"/>
              <a:t>comma.</a:t>
            </a:r>
          </a:p>
          <a:p>
            <a:pPr marL="0" indent="0">
              <a:buNone/>
            </a:pPr>
            <a:endParaRPr lang="en-US" sz="1800" b="1" dirty="0"/>
          </a:p>
          <a:p>
            <a:pPr marL="0" indent="0">
              <a:buNone/>
            </a:pPr>
            <a:r>
              <a:rPr lang="en-US" dirty="0" smtClean="0"/>
              <a:t>	I </a:t>
            </a:r>
            <a:r>
              <a:rPr lang="en-US" dirty="0"/>
              <a:t>enjoy sports; particularly tennis, </a:t>
            </a:r>
            <a:r>
              <a:rPr lang="en-US" dirty="0" smtClean="0"/>
              <a:t>	soccer</a:t>
            </a:r>
            <a:r>
              <a:rPr lang="en-US" dirty="0"/>
              <a:t>, and fishing</a:t>
            </a:r>
            <a:r>
              <a:rPr lang="en-US" dirty="0" smtClean="0"/>
              <a:t>.</a:t>
            </a:r>
          </a:p>
          <a:p>
            <a:pPr marL="0" indent="0">
              <a:buNone/>
            </a:pPr>
            <a:endParaRPr lang="en-US" sz="1800" dirty="0"/>
          </a:p>
          <a:p>
            <a:pPr marL="0" indent="0">
              <a:buNone/>
            </a:pPr>
            <a:r>
              <a:rPr lang="en-US" b="1" dirty="0" smtClean="0"/>
              <a:t>“Particularly </a:t>
            </a:r>
            <a:r>
              <a:rPr lang="en-US" b="1" dirty="0"/>
              <a:t>tennis, soccer, and </a:t>
            </a:r>
            <a:r>
              <a:rPr lang="en-US" b="1" dirty="0" smtClean="0"/>
              <a:t>fishing” is not a complete sentence. </a:t>
            </a:r>
            <a:endParaRPr lang="en-US" b="1" dirty="0"/>
          </a:p>
          <a:p>
            <a:pPr marL="0" indent="0">
              <a:buNone/>
            </a:pPr>
            <a:endParaRPr lang="en-US" sz="1800" dirty="0"/>
          </a:p>
        </p:txBody>
      </p:sp>
    </p:spTree>
    <p:extLst>
      <p:ext uri="{BB962C8B-B14F-4D97-AF65-F5344CB8AC3E}">
        <p14:creationId xmlns:p14="http://schemas.microsoft.com/office/powerpoint/2010/main" val="307983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No-No’s</a:t>
            </a:r>
            <a:endParaRPr lang="en-US" dirty="0"/>
          </a:p>
        </p:txBody>
      </p:sp>
      <p:sp>
        <p:nvSpPr>
          <p:cNvPr id="3" name="Content Placeholder 2"/>
          <p:cNvSpPr>
            <a:spLocks noGrp="1"/>
          </p:cNvSpPr>
          <p:nvPr>
            <p:ph idx="1"/>
          </p:nvPr>
        </p:nvSpPr>
        <p:spPr>
          <a:xfrm>
            <a:off x="1151589" y="1682819"/>
            <a:ext cx="6853453" cy="3401244"/>
          </a:xfrm>
        </p:spPr>
        <p:txBody>
          <a:bodyPr>
            <a:normAutofit/>
          </a:bodyPr>
          <a:lstStyle/>
          <a:p>
            <a:pPr marL="0" indent="0">
              <a:buNone/>
            </a:pPr>
            <a:r>
              <a:rPr lang="en-US" b="1" dirty="0" smtClean="0"/>
              <a:t>Do </a:t>
            </a:r>
            <a:r>
              <a:rPr lang="en-US" b="1" dirty="0"/>
              <a:t>not use a semicolon to substitute for a </a:t>
            </a:r>
            <a:r>
              <a:rPr lang="en-US" b="1" dirty="0" smtClean="0"/>
              <a:t>colon.</a:t>
            </a:r>
          </a:p>
          <a:p>
            <a:pPr marL="0" indent="0">
              <a:buNone/>
            </a:pPr>
            <a:endParaRPr lang="en-US" sz="1800" b="1" dirty="0"/>
          </a:p>
          <a:p>
            <a:pPr marL="0" indent="0">
              <a:buNone/>
            </a:pPr>
            <a:r>
              <a:rPr lang="en-US" dirty="0" smtClean="0"/>
              <a:t>	The </a:t>
            </a:r>
            <a:r>
              <a:rPr lang="en-US" dirty="0"/>
              <a:t>military expects one thing from </a:t>
            </a:r>
            <a:r>
              <a:rPr lang="en-US" dirty="0" smtClean="0"/>
              <a:t>	its </a:t>
            </a:r>
            <a:r>
              <a:rPr lang="en-US" dirty="0"/>
              <a:t>rank and file; </a:t>
            </a:r>
            <a:r>
              <a:rPr lang="en-US" dirty="0" smtClean="0"/>
              <a:t>obedience.</a:t>
            </a:r>
          </a:p>
          <a:p>
            <a:pPr marL="0" indent="0">
              <a:buNone/>
            </a:pPr>
            <a:endParaRPr lang="en-US" sz="1600" dirty="0"/>
          </a:p>
          <a:p>
            <a:pPr marL="0" indent="0">
              <a:buNone/>
            </a:pPr>
            <a:r>
              <a:rPr lang="en-US" b="1" dirty="0" smtClean="0"/>
              <a:t>“Obedience” is not a complete sentence. </a:t>
            </a:r>
            <a:endParaRPr lang="en-US" b="1" dirty="0"/>
          </a:p>
          <a:p>
            <a:pPr marL="0" indent="0">
              <a:buNone/>
            </a:pPr>
            <a:endParaRPr lang="en-US" dirty="0"/>
          </a:p>
        </p:txBody>
      </p:sp>
    </p:spTree>
    <p:extLst>
      <p:ext uri="{BB962C8B-B14F-4D97-AF65-F5344CB8AC3E}">
        <p14:creationId xmlns:p14="http://schemas.microsoft.com/office/powerpoint/2010/main" val="429458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with Items in a List</a:t>
            </a:r>
            <a:endParaRPr lang="en-US" dirty="0"/>
          </a:p>
        </p:txBody>
      </p:sp>
      <p:sp>
        <p:nvSpPr>
          <p:cNvPr id="3" name="Content Placeholder 2"/>
          <p:cNvSpPr>
            <a:spLocks noGrp="1"/>
          </p:cNvSpPr>
          <p:nvPr>
            <p:ph idx="1"/>
          </p:nvPr>
        </p:nvSpPr>
        <p:spPr>
          <a:xfrm>
            <a:off x="910187" y="1207331"/>
            <a:ext cx="7336257" cy="4498525"/>
          </a:xfrm>
        </p:spPr>
        <p:txBody>
          <a:bodyPr>
            <a:normAutofit lnSpcReduction="10000"/>
          </a:bodyPr>
          <a:lstStyle/>
          <a:p>
            <a:pPr marL="0" indent="0">
              <a:buNone/>
            </a:pPr>
            <a:r>
              <a:rPr lang="en-US" sz="2200" b="1" dirty="0"/>
              <a:t>Use a colon between a complete sentence and a list or explanation. </a:t>
            </a:r>
            <a:r>
              <a:rPr lang="en-US" sz="2200" b="1" dirty="0" smtClean="0"/>
              <a:t>Note </a:t>
            </a:r>
            <a:r>
              <a:rPr lang="en-US" sz="2200" b="1" dirty="0"/>
              <a:t>that a complete sentence must precede </a:t>
            </a:r>
            <a:r>
              <a:rPr lang="en-US" sz="2200" b="1" dirty="0" smtClean="0"/>
              <a:t>the </a:t>
            </a:r>
            <a:r>
              <a:rPr lang="en-US" sz="2200" b="1" dirty="0"/>
              <a:t>colon. </a:t>
            </a:r>
            <a:endParaRPr lang="en-US" sz="2200" b="1" dirty="0" smtClean="0"/>
          </a:p>
          <a:p>
            <a:pPr marL="0" indent="0">
              <a:buNone/>
            </a:pPr>
            <a:r>
              <a:rPr lang="en-US" sz="2200" b="1" dirty="0" smtClean="0"/>
              <a:t> </a:t>
            </a:r>
            <a:endParaRPr lang="en-US" sz="2200" b="1" dirty="0"/>
          </a:p>
          <a:p>
            <a:pPr marL="457200" lvl="1" indent="0">
              <a:buNone/>
            </a:pPr>
            <a:r>
              <a:rPr lang="en-US" sz="2200" dirty="0" smtClean="0"/>
              <a:t>There </a:t>
            </a:r>
            <a:r>
              <a:rPr lang="en-US" sz="2200" dirty="0"/>
              <a:t>is one common disease on this campus: computer viruses. </a:t>
            </a:r>
            <a:endParaRPr lang="en-US" sz="2200" dirty="0" smtClean="0"/>
          </a:p>
          <a:p>
            <a:pPr marL="457200" lvl="1" indent="0">
              <a:buNone/>
            </a:pPr>
            <a:endParaRPr lang="en-US" sz="2200" dirty="0"/>
          </a:p>
          <a:p>
            <a:pPr marL="457200" lvl="1" indent="0">
              <a:buNone/>
            </a:pPr>
            <a:r>
              <a:rPr lang="en-US" sz="2200" dirty="0"/>
              <a:t>The players came from all over the world: Germany, Russia, Japan, Canada, and Australia</a:t>
            </a:r>
            <a:r>
              <a:rPr lang="en-US" sz="2200" dirty="0"/>
              <a:t>. </a:t>
            </a:r>
            <a:endParaRPr lang="en-US" sz="2200" dirty="0" smtClean="0"/>
          </a:p>
          <a:p>
            <a:pPr marL="457200" lvl="1" indent="0">
              <a:buNone/>
            </a:pPr>
            <a:endParaRPr lang="en-US" sz="2200" dirty="0"/>
          </a:p>
          <a:p>
            <a:pPr marL="0" indent="0">
              <a:buNone/>
            </a:pPr>
            <a:r>
              <a:rPr lang="en-US" sz="2200" b="1" dirty="0" smtClean="0"/>
              <a:t>Just one item, “computer viruses,” constitutes </a:t>
            </a:r>
            <a:r>
              <a:rPr lang="en-US" sz="2200" b="1" dirty="0"/>
              <a:t>a </a:t>
            </a:r>
            <a:r>
              <a:rPr lang="en-US" sz="2200" b="1" dirty="0" smtClean="0"/>
              <a:t>list in </a:t>
            </a:r>
            <a:r>
              <a:rPr lang="en-US" sz="2200" b="1" dirty="0"/>
              <a:t>the first sentence</a:t>
            </a:r>
            <a:r>
              <a:rPr lang="en-US" sz="2200" b="1" dirty="0" smtClean="0"/>
              <a:t>. With five countries in the list, the second sentence better fits our common understanding of a list.</a:t>
            </a:r>
            <a:endParaRPr lang="en-US" sz="2200" b="1" dirty="0"/>
          </a:p>
        </p:txBody>
      </p:sp>
    </p:spTree>
    <p:extLst>
      <p:ext uri="{BB962C8B-B14F-4D97-AF65-F5344CB8AC3E}">
        <p14:creationId xmlns:p14="http://schemas.microsoft.com/office/powerpoint/2010/main" val="127652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with Items in a List</a:t>
            </a:r>
            <a:endParaRPr lang="en-US" dirty="0"/>
          </a:p>
        </p:txBody>
      </p:sp>
      <p:sp>
        <p:nvSpPr>
          <p:cNvPr id="3" name="Content Placeholder 2"/>
          <p:cNvSpPr>
            <a:spLocks noGrp="1"/>
          </p:cNvSpPr>
          <p:nvPr>
            <p:ph idx="1"/>
          </p:nvPr>
        </p:nvSpPr>
        <p:spPr>
          <a:xfrm>
            <a:off x="1023573" y="1207331"/>
            <a:ext cx="7109486" cy="4652144"/>
          </a:xfrm>
        </p:spPr>
        <p:txBody>
          <a:bodyPr>
            <a:normAutofit lnSpcReduction="10000"/>
          </a:bodyPr>
          <a:lstStyle/>
          <a:p>
            <a:pPr marL="0" indent="0">
              <a:buNone/>
            </a:pPr>
            <a:r>
              <a:rPr lang="en-US" sz="2200" b="1" dirty="0" smtClean="0"/>
              <a:t>Use </a:t>
            </a:r>
            <a:r>
              <a:rPr lang="en-US" sz="2200" b="1" dirty="0"/>
              <a:t>a colon with a list even if the </a:t>
            </a:r>
            <a:r>
              <a:rPr lang="en-US" sz="2200" b="1" dirty="0" smtClean="0"/>
              <a:t>positions of the list </a:t>
            </a:r>
            <a:r>
              <a:rPr lang="en-US" sz="2200" b="1" dirty="0" smtClean="0"/>
              <a:t>and the complete sentence are reversed</a:t>
            </a:r>
            <a:r>
              <a:rPr lang="en-US" sz="2200" b="1" dirty="0" smtClean="0"/>
              <a:t>.</a:t>
            </a:r>
          </a:p>
          <a:p>
            <a:pPr marL="0" indent="0">
              <a:buNone/>
            </a:pPr>
            <a:endParaRPr lang="en-US" sz="2200" b="1" dirty="0"/>
          </a:p>
          <a:p>
            <a:pPr marL="457200" lvl="1" indent="0">
              <a:buNone/>
            </a:pPr>
            <a:r>
              <a:rPr lang="en-US" altLang="en-US" sz="2200" dirty="0">
                <a:ea typeface="ＭＳ Ｐゴシック" panose="020B0600070205080204" pitchFamily="34" charset="-128"/>
              </a:rPr>
              <a:t>These are all words that describe my first few days in college: impressive, overwhelming, exciting, surprising</a:t>
            </a:r>
            <a:r>
              <a:rPr lang="en-US" altLang="en-US" sz="2200" dirty="0" smtClean="0">
                <a:ea typeface="ＭＳ Ｐゴシック" panose="020B0600070205080204" pitchFamily="34" charset="-128"/>
              </a:rPr>
              <a:t>.</a:t>
            </a:r>
          </a:p>
          <a:p>
            <a:pPr marL="457200" lvl="1" indent="0">
              <a:buNone/>
            </a:pPr>
            <a:endParaRPr lang="en-US" altLang="en-US" sz="2200" dirty="0" smtClean="0">
              <a:ea typeface="ＭＳ Ｐゴシック" panose="020B0600070205080204" pitchFamily="34" charset="-128"/>
            </a:endParaRPr>
          </a:p>
          <a:p>
            <a:pPr marL="457200" lvl="1" indent="0">
              <a:buNone/>
            </a:pPr>
            <a:r>
              <a:rPr lang="en-US" altLang="en-US" sz="2200" dirty="0">
                <a:ea typeface="ＭＳ Ｐゴシック" panose="020B0600070205080204" pitchFamily="34" charset="-128"/>
              </a:rPr>
              <a:t>Impressive, overwhelming, exciting, surprising: these are all words that describe my first few days in college.</a:t>
            </a:r>
            <a:endParaRPr lang="en-US" sz="2200" dirty="0"/>
          </a:p>
          <a:p>
            <a:pPr marL="457200" lvl="1" indent="0">
              <a:buNone/>
            </a:pPr>
            <a:endParaRPr lang="en-US" altLang="en-US" sz="2200" dirty="0" smtClean="0">
              <a:ea typeface="ＭＳ Ｐゴシック" panose="020B0600070205080204" pitchFamily="34" charset="-128"/>
            </a:endParaRPr>
          </a:p>
          <a:p>
            <a:pPr marL="0" indent="0">
              <a:buNone/>
            </a:pPr>
            <a:r>
              <a:rPr lang="en-US" sz="2200" b="1" dirty="0" smtClean="0"/>
              <a:t>Sometimes, reversing the order of the introductory statement and the list creates a rhetorically effective sentence. </a:t>
            </a:r>
          </a:p>
          <a:p>
            <a:pPr marL="0" indent="0">
              <a:buNone/>
            </a:pPr>
            <a:endParaRPr lang="en-US" altLang="en-US" sz="2200" dirty="0">
              <a:ea typeface="ＭＳ Ｐゴシック" panose="020B0600070205080204" pitchFamily="34" charset="-128"/>
            </a:endParaRPr>
          </a:p>
        </p:txBody>
      </p:sp>
    </p:spTree>
    <p:extLst>
      <p:ext uri="{BB962C8B-B14F-4D97-AF65-F5344CB8AC3E}">
        <p14:creationId xmlns:p14="http://schemas.microsoft.com/office/powerpoint/2010/main" val="3445697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TotalTime>
  <Words>635</Words>
  <Application>Microsoft Office PowerPoint</Application>
  <PresentationFormat>On-screen Show (4:3)</PresentationFormat>
  <Paragraphs>102</Paragraphs>
  <Slides>15</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ＭＳ Ｐゴシック</vt:lpstr>
      <vt:lpstr>Arial</vt:lpstr>
      <vt:lpstr>Calibri</vt:lpstr>
      <vt:lpstr>Office Theme</vt:lpstr>
      <vt:lpstr>Custom Design</vt:lpstr>
      <vt:lpstr>1_Custom Design</vt:lpstr>
      <vt:lpstr>Semicolons &amp; Colons</vt:lpstr>
      <vt:lpstr>Semicolons Joining Sentences</vt:lpstr>
      <vt:lpstr>Semicolons Joining Sentences</vt:lpstr>
      <vt:lpstr>Semicolons with Items in a List</vt:lpstr>
      <vt:lpstr>Semicolon No-No’s</vt:lpstr>
      <vt:lpstr>Semicolon No-No’s</vt:lpstr>
      <vt:lpstr>Semicolon No-No’s</vt:lpstr>
      <vt:lpstr>Colons with Items in a List</vt:lpstr>
      <vt:lpstr>Colons with Items in a List</vt:lpstr>
      <vt:lpstr>Colons with “the Following”</vt:lpstr>
      <vt:lpstr>Colons Joining Sentences </vt:lpstr>
      <vt:lpstr>Colons with Quotations</vt:lpstr>
      <vt:lpstr>Colon No-No’s</vt:lpstr>
      <vt:lpstr>Colon No-No’s</vt:lpstr>
      <vt:lpstr>Colon No-No's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38</cp:revision>
  <dcterms:created xsi:type="dcterms:W3CDTF">2016-08-03T17:54:22Z</dcterms:created>
  <dcterms:modified xsi:type="dcterms:W3CDTF">2019-08-06T18:52:38Z</dcterms:modified>
</cp:coreProperties>
</file>