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notesMasterIdLst>
    <p:notesMasterId r:id="rId11"/>
  </p:notesMasterIdLst>
  <p:sldIdLst>
    <p:sldId id="256" r:id="rId4"/>
    <p:sldId id="269" r:id="rId5"/>
    <p:sldId id="258" r:id="rId6"/>
    <p:sldId id="260" r:id="rId7"/>
    <p:sldId id="259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95352" autoAdjust="0"/>
  </p:normalViewPr>
  <p:slideViewPr>
    <p:cSldViewPr snapToGrid="0" snapToObjects="1">
      <p:cViewPr varScale="1">
        <p:scale>
          <a:sx n="131" d="100"/>
          <a:sy n="131" d="100"/>
        </p:scale>
        <p:origin x="3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FBC1C-0CD5-4A90-B235-03167969D2D3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19C63-25DE-477E-9292-96793A00B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3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63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9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9C63-25DE-477E-9292-96793A00BF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8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7" y="4476465"/>
            <a:ext cx="7717055" cy="628278"/>
          </a:xfrm>
        </p:spPr>
        <p:txBody>
          <a:bodyPr/>
          <a:lstStyle/>
          <a:p>
            <a:r>
              <a:rPr lang="en-US" sz="3600" dirty="0"/>
              <a:t>Possessives and Apostrophes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5" y="5611761"/>
            <a:ext cx="6858000" cy="457200"/>
          </a:xfrm>
        </p:spPr>
        <p:txBody>
          <a:bodyPr/>
          <a:lstStyle/>
          <a:p>
            <a:r>
              <a:rPr lang="en-US" sz="1800" dirty="0" smtClean="0"/>
              <a:t>Adapted from Real Good Grammar, Too </a:t>
            </a:r>
            <a:r>
              <a:rPr lang="en-US" sz="1800" i="0" dirty="0" smtClean="0"/>
              <a:t>by Mamie Webb Hixon</a:t>
            </a:r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Singular Nouns and Indefinite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462" y="1214647"/>
            <a:ext cx="6389708" cy="4476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Add </a:t>
            </a:r>
            <a:r>
              <a:rPr lang="en-US" sz="2000" b="1" i="1" dirty="0"/>
              <a:t>'-s</a:t>
            </a:r>
            <a:r>
              <a:rPr lang="en-US" sz="2000" b="1" dirty="0"/>
              <a:t> to singular nouns and indefinite </a:t>
            </a:r>
            <a:r>
              <a:rPr lang="en-US" sz="2000" b="1" dirty="0" smtClean="0"/>
              <a:t>pronouns: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Monique's motorcycle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everybody's enemy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today's task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the valedictorian's victory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at </a:t>
            </a:r>
            <a:r>
              <a:rPr lang="en-US" sz="2000" dirty="0"/>
              <a:t>the owner's expense</a:t>
            </a:r>
          </a:p>
          <a:p>
            <a:pPr marL="0" indent="0">
              <a:buNone/>
            </a:pPr>
            <a:r>
              <a:rPr lang="en-US" sz="2000" b="1" dirty="0" smtClean="0"/>
              <a:t>Add</a:t>
            </a:r>
            <a:r>
              <a:rPr lang="en-US" sz="2000" b="1" dirty="0"/>
              <a:t> </a:t>
            </a:r>
            <a:r>
              <a:rPr lang="en-US" sz="2000" b="1" i="1" dirty="0"/>
              <a:t>'-s</a:t>
            </a:r>
            <a:r>
              <a:rPr lang="en-US" sz="2000" b="1" dirty="0"/>
              <a:t> to singular nouns ending in </a:t>
            </a:r>
            <a:r>
              <a:rPr lang="en-US" sz="2000" b="1" i="1" dirty="0"/>
              <a:t>-</a:t>
            </a:r>
            <a:r>
              <a:rPr lang="en-US" sz="2000" b="1" i="1" dirty="0" smtClean="0"/>
              <a:t>s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Chris's cravings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Dr</a:t>
            </a:r>
            <a:r>
              <a:rPr lang="en-US" sz="2000" dirty="0"/>
              <a:t>. </a:t>
            </a:r>
            <a:r>
              <a:rPr lang="en-US" sz="2000" dirty="0" smtClean="0"/>
              <a:t>Davis's desk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the </a:t>
            </a:r>
            <a:r>
              <a:rPr lang="en-US" sz="2000" dirty="0"/>
              <a:t>boss's </a:t>
            </a:r>
            <a:r>
              <a:rPr lang="en-US" sz="2000" dirty="0" smtClean="0"/>
              <a:t>boyfriend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Dr</a:t>
            </a:r>
            <a:r>
              <a:rPr lang="en-US" sz="2000" dirty="0"/>
              <a:t>. Evans's </a:t>
            </a:r>
            <a:r>
              <a:rPr lang="en-US" sz="2000" dirty="0" smtClean="0"/>
              <a:t>event </a:t>
            </a:r>
            <a:r>
              <a:rPr lang="en-US" sz="2000" u="sng" dirty="0" smtClean="0"/>
              <a:t>or</a:t>
            </a:r>
            <a:r>
              <a:rPr lang="en-US" sz="2000" dirty="0" smtClean="0"/>
              <a:t> </a:t>
            </a:r>
            <a:r>
              <a:rPr lang="en-US" sz="2000" dirty="0"/>
              <a:t>Dr. Evans' </a:t>
            </a:r>
            <a:r>
              <a:rPr lang="en-US" sz="2000" dirty="0" smtClean="0"/>
              <a:t>event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724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Nouns Ending in –s or -</a:t>
            </a:r>
            <a:r>
              <a:rPr lang="en-US" sz="2800" dirty="0" err="1" smtClean="0"/>
              <a:t>es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541509" y="1426764"/>
            <a:ext cx="60927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 apostrophe to plural nouns ending in 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or 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ladies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lingerie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eleven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years' experience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two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weeks'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'-s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to plural nouns not ending in 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men's medicine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children's chatter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Compound Words and Groups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32" y="1061027"/>
            <a:ext cx="6403568" cy="4805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 smtClean="0"/>
              <a:t>Add</a:t>
            </a:r>
            <a:r>
              <a:rPr lang="en-US" sz="1900" b="1" dirty="0"/>
              <a:t> </a:t>
            </a:r>
            <a:r>
              <a:rPr lang="en-US" sz="1900" b="1" i="1" dirty="0"/>
              <a:t>'-s</a:t>
            </a:r>
            <a:r>
              <a:rPr lang="en-US" sz="1900" b="1" dirty="0"/>
              <a:t> to the last word in compound words or </a:t>
            </a:r>
            <a:r>
              <a:rPr lang="en-US" sz="1900" b="1" dirty="0" smtClean="0"/>
              <a:t>groups: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brother-in-law's broken laptop</a:t>
            </a:r>
          </a:p>
          <a:p>
            <a:pPr marL="0" indent="0">
              <a:buNone/>
            </a:pPr>
            <a:r>
              <a:rPr lang="en-US" sz="1900" dirty="0" smtClean="0"/>
              <a:t>	someone else's expectations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 smtClean="0"/>
              <a:t>Add</a:t>
            </a:r>
            <a:r>
              <a:rPr lang="en-US" sz="1900" b="1" dirty="0"/>
              <a:t> </a:t>
            </a:r>
            <a:r>
              <a:rPr lang="en-US" sz="1900" b="1" i="1" dirty="0"/>
              <a:t>'-s</a:t>
            </a:r>
            <a:r>
              <a:rPr lang="en-US" sz="1900" b="1" dirty="0"/>
              <a:t> to the last name when indicating joint </a:t>
            </a:r>
            <a:r>
              <a:rPr lang="en-US" sz="1900" b="1" dirty="0" smtClean="0"/>
              <a:t>ownership: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Stefan </a:t>
            </a:r>
            <a:r>
              <a:rPr lang="en-US" sz="1900" dirty="0"/>
              <a:t>and Selina's </a:t>
            </a:r>
            <a:r>
              <a:rPr lang="en-US" sz="1900" dirty="0" smtClean="0"/>
              <a:t>sailboat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Peyton </a:t>
            </a:r>
            <a:r>
              <a:rPr lang="en-US" sz="1900" dirty="0"/>
              <a:t>and </a:t>
            </a:r>
            <a:r>
              <a:rPr lang="en-US" sz="1900" dirty="0" smtClean="0"/>
              <a:t>Parker's party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 smtClean="0"/>
              <a:t>Add</a:t>
            </a:r>
            <a:r>
              <a:rPr lang="en-US" sz="1900" b="1" dirty="0"/>
              <a:t> </a:t>
            </a:r>
            <a:r>
              <a:rPr lang="en-US" sz="1900" b="1" i="1" dirty="0"/>
              <a:t>'-s</a:t>
            </a:r>
            <a:r>
              <a:rPr lang="en-US" sz="1900" b="1" dirty="0"/>
              <a:t> to both names if you intend to show ownership by each </a:t>
            </a:r>
            <a:r>
              <a:rPr lang="en-US" sz="1900" b="1" dirty="0" smtClean="0"/>
              <a:t>person: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Richard's </a:t>
            </a:r>
            <a:r>
              <a:rPr lang="en-US" sz="1900" dirty="0"/>
              <a:t>and </a:t>
            </a:r>
            <a:r>
              <a:rPr lang="en-US" sz="1900" dirty="0" smtClean="0"/>
              <a:t>Randall's rights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	Katie's </a:t>
            </a:r>
            <a:r>
              <a:rPr lang="en-US" sz="1900" dirty="0"/>
              <a:t>and </a:t>
            </a:r>
            <a:r>
              <a:rPr lang="en-US" sz="1900" dirty="0" smtClean="0"/>
              <a:t>Chloe's clothes</a:t>
            </a:r>
            <a:endParaRPr lang="en-US" sz="19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678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Possessive </a:t>
            </a:r>
            <a:r>
              <a:rPr lang="en-US" sz="2800" dirty="0" smtClean="0"/>
              <a:t>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993" y="2004688"/>
            <a:ext cx="5204646" cy="2808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Possessive </a:t>
            </a:r>
            <a:r>
              <a:rPr lang="en-US" sz="2000" b="1" dirty="0"/>
              <a:t>pronouns change their forms without the addition of an </a:t>
            </a:r>
            <a:r>
              <a:rPr lang="en-US" sz="2000" b="1" dirty="0" smtClean="0"/>
              <a:t>apostrophe: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Her house is hers. </a:t>
            </a:r>
          </a:p>
          <a:p>
            <a:pPr marL="0" indent="0">
              <a:buNone/>
            </a:pPr>
            <a:r>
              <a:rPr lang="en-US" sz="2000" dirty="0"/>
              <a:t>	H</a:t>
            </a:r>
            <a:r>
              <a:rPr lang="en-US" sz="2000" dirty="0" smtClean="0"/>
              <a:t>is home is his.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Your youth is yours.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Their theory is theirs.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Our</a:t>
            </a:r>
            <a:r>
              <a:rPr lang="en-US" sz="2000" dirty="0"/>
              <a:t> </a:t>
            </a:r>
            <a:r>
              <a:rPr lang="en-US" sz="2000" dirty="0" smtClean="0"/>
              <a:t>obstacles are </a:t>
            </a:r>
            <a:r>
              <a:rPr lang="en-US" sz="2000" dirty="0"/>
              <a:t>ours.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It </a:t>
            </a:r>
            <a:r>
              <a:rPr lang="en-US" sz="2000" dirty="0"/>
              <a:t>indicates its ill intent.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9428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Gerunds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22" y="1002505"/>
            <a:ext cx="7486988" cy="4805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Use </a:t>
            </a:r>
            <a:r>
              <a:rPr lang="en-US" sz="2000" b="1" dirty="0"/>
              <a:t>the possessive form of a noun preceding a </a:t>
            </a:r>
            <a:r>
              <a:rPr lang="en-US" sz="2000" b="1" dirty="0" smtClean="0"/>
              <a:t>gerund: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Their </a:t>
            </a:r>
            <a:r>
              <a:rPr lang="en-US" sz="2000" u="sng" dirty="0" smtClean="0"/>
              <a:t>thinking</a:t>
            </a:r>
            <a:r>
              <a:rPr lang="en-US" sz="2000" dirty="0" smtClean="0"/>
              <a:t> thrills me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My </a:t>
            </a:r>
            <a:r>
              <a:rPr lang="en-US" sz="2000" u="sng" dirty="0" smtClean="0"/>
              <a:t>mowing</a:t>
            </a:r>
            <a:r>
              <a:rPr lang="en-US" sz="2000" dirty="0" smtClean="0"/>
              <a:t> the marigolds made him mad.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Do </a:t>
            </a:r>
            <a:r>
              <a:rPr lang="en-US" sz="2000" dirty="0"/>
              <a:t>you mind our </a:t>
            </a:r>
            <a:r>
              <a:rPr lang="en-US" sz="2000" u="sng" dirty="0" smtClean="0"/>
              <a:t>missing</a:t>
            </a:r>
            <a:r>
              <a:rPr lang="en-US" sz="2000" dirty="0" smtClean="0"/>
              <a:t> the meeting?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A gerund is an –</a:t>
            </a:r>
            <a:r>
              <a:rPr lang="en-US" sz="2000" b="1" dirty="0" err="1" smtClean="0"/>
              <a:t>ing</a:t>
            </a:r>
            <a:r>
              <a:rPr lang="en-US" sz="2000" b="1" dirty="0" smtClean="0"/>
              <a:t> verb that is acting as a noun. To test an –</a:t>
            </a:r>
            <a:r>
              <a:rPr lang="en-US" sz="2000" b="1" dirty="0" err="1" smtClean="0"/>
              <a:t>ing</a:t>
            </a:r>
            <a:r>
              <a:rPr lang="en-US" sz="2000" b="1" dirty="0" smtClean="0"/>
              <a:t> verb to see if it is a gerund, </a:t>
            </a:r>
            <a:r>
              <a:rPr lang="en-US" sz="2000" b="1" dirty="0" smtClean="0"/>
              <a:t>     check </a:t>
            </a:r>
            <a:r>
              <a:rPr lang="en-US" sz="2000" b="1" dirty="0" smtClean="0"/>
              <a:t>to see if you can replace it with a </a:t>
            </a:r>
            <a:r>
              <a:rPr lang="en-US" sz="2000" b="1" dirty="0" smtClean="0"/>
              <a:t>pronoun: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u="sng" dirty="0" smtClean="0"/>
              <a:t>This</a:t>
            </a:r>
            <a:r>
              <a:rPr lang="en-US" sz="2000" dirty="0" smtClean="0"/>
              <a:t> thrills </a:t>
            </a:r>
            <a:r>
              <a:rPr lang="en-US" sz="2000" dirty="0" smtClean="0"/>
              <a:t>me.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u="sng" dirty="0" smtClean="0"/>
              <a:t>That</a:t>
            </a:r>
            <a:r>
              <a:rPr lang="en-US" sz="2000" dirty="0" smtClean="0"/>
              <a:t> </a:t>
            </a:r>
            <a:r>
              <a:rPr lang="en-US" sz="2000" dirty="0" smtClean="0"/>
              <a:t>made him mad.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Do you mind </a:t>
            </a:r>
            <a:r>
              <a:rPr lang="en-US" sz="2000" u="sng" dirty="0" smtClean="0"/>
              <a:t>it</a:t>
            </a:r>
            <a:r>
              <a:rPr lang="en-US" sz="2000" dirty="0" smtClean="0"/>
              <a:t>?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If it is a noun – or if it acting as one – it can be </a:t>
            </a:r>
            <a:r>
              <a:rPr lang="en-US" sz="2000" b="1" dirty="0" smtClean="0"/>
              <a:t>possessed, so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i="1" dirty="0" smtClean="0"/>
              <a:t>Their thinking</a:t>
            </a:r>
            <a:r>
              <a:rPr lang="en-US" sz="2000" dirty="0" smtClean="0"/>
              <a:t>, not </a:t>
            </a:r>
            <a:r>
              <a:rPr lang="en-US" sz="2000" i="1" dirty="0" smtClean="0"/>
              <a:t>them thinking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My mowing</a:t>
            </a:r>
            <a:r>
              <a:rPr lang="en-US" sz="2000" dirty="0" smtClean="0"/>
              <a:t>, not </a:t>
            </a:r>
            <a:r>
              <a:rPr lang="en-US" sz="2000" i="1" dirty="0" smtClean="0"/>
              <a:t>me mowing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Our missing</a:t>
            </a:r>
            <a:r>
              <a:rPr lang="en-US" sz="2000" dirty="0" smtClean="0"/>
              <a:t>, not </a:t>
            </a:r>
            <a:r>
              <a:rPr lang="en-US" sz="2000" i="1" dirty="0" smtClean="0"/>
              <a:t>us missing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197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 </a:t>
            </a:r>
            <a:r>
              <a:rPr lang="en-US" sz="2800" dirty="0" smtClean="0"/>
              <a:t>Apostrophes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94" y="2041264"/>
            <a:ext cx="6858363" cy="2720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Add</a:t>
            </a:r>
            <a:r>
              <a:rPr lang="en-US" sz="2000" b="1" dirty="0"/>
              <a:t> </a:t>
            </a:r>
            <a:r>
              <a:rPr lang="en-US" sz="2000" b="1" i="1" dirty="0"/>
              <a:t>'-s</a:t>
            </a:r>
            <a:r>
              <a:rPr lang="en-US" sz="2000" b="1" dirty="0"/>
              <a:t> to words, symbols, numbers, letters, and initials to show that they are </a:t>
            </a:r>
            <a:r>
              <a:rPr lang="en-US" sz="2000" b="1" dirty="0" smtClean="0"/>
              <a:t>plural: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Target trades in items from TV's to tomatoes.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The novel normalizes nationalism in the 1990's.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I’m uninterested in </a:t>
            </a:r>
            <a:r>
              <a:rPr lang="en-US" sz="2000" i="1" dirty="0" smtClean="0"/>
              <a:t>if</a:t>
            </a:r>
            <a:r>
              <a:rPr lang="en-US" sz="2000" dirty="0" smtClean="0"/>
              <a:t>'s</a:t>
            </a:r>
            <a:r>
              <a:rPr lang="en-US" sz="2000" dirty="0"/>
              <a:t>, </a:t>
            </a:r>
            <a:r>
              <a:rPr lang="en-US" sz="2000" i="1" dirty="0"/>
              <a:t>and</a:t>
            </a:r>
            <a:r>
              <a:rPr lang="en-US" sz="2000" dirty="0"/>
              <a:t>'s, or </a:t>
            </a:r>
            <a:r>
              <a:rPr lang="en-US" sz="2000" i="1" dirty="0" smtClean="0"/>
              <a:t>but</a:t>
            </a:r>
            <a:r>
              <a:rPr lang="en-US" sz="2000" dirty="0" smtClean="0"/>
              <a:t>'s.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Palmer protected the POW's.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Earle earned all A's and F’s.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925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</TotalTime>
  <Words>76</Words>
  <Application>Microsoft Office PowerPoint</Application>
  <PresentationFormat>On-screen Show (4:3)</PresentationFormat>
  <Paragraphs>79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1_Custom Design</vt:lpstr>
      <vt:lpstr>Possessives and Apostrophes</vt:lpstr>
      <vt:lpstr>Singular Nouns and Indefinite Pronouns</vt:lpstr>
      <vt:lpstr>Nouns Ending in –s or -es</vt:lpstr>
      <vt:lpstr>Compound Words and Groups</vt:lpstr>
      <vt:lpstr>Possessive Pronouns</vt:lpstr>
      <vt:lpstr>Gerunds</vt:lpstr>
      <vt:lpstr>Special Apostrophes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62</cp:revision>
  <dcterms:created xsi:type="dcterms:W3CDTF">2016-08-03T17:54:22Z</dcterms:created>
  <dcterms:modified xsi:type="dcterms:W3CDTF">2019-07-22T16:36:15Z</dcterms:modified>
</cp:coreProperties>
</file>