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7" r:id="rId3"/>
    <p:sldId id="256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74" autoAdjust="0"/>
  </p:normalViewPr>
  <p:slideViewPr>
    <p:cSldViewPr snapToGrid="0">
      <p:cViewPr varScale="1">
        <p:scale>
          <a:sx n="116" d="100"/>
          <a:sy n="116" d="100"/>
        </p:scale>
        <p:origin x="102" y="2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1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9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75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6906" y="4905091"/>
            <a:ext cx="10289407" cy="706437"/>
          </a:xfrm>
          <a:prstGeom prst="rect">
            <a:avLst/>
          </a:prstGeom>
        </p:spPr>
        <p:txBody>
          <a:bodyPr anchor="b"/>
          <a:lstStyle>
            <a:lvl1pPr algn="ctr">
              <a:defRPr sz="4000" b="1" i="0">
                <a:solidFill>
                  <a:srgbClr val="0069AA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9608" y="5786973"/>
            <a:ext cx="9144000" cy="4116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1">
                <a:solidFill>
                  <a:srgbClr val="0069AA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95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9067800" y="5200333"/>
            <a:ext cx="22860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956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7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17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38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6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0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83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6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9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346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Pronoun Case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0" dirty="0"/>
              <a:t>Adapted from </a:t>
            </a:r>
            <a:r>
              <a:rPr lang="en-US" dirty="0"/>
              <a:t>Real Good Grammar, Too </a:t>
            </a:r>
            <a:r>
              <a:rPr lang="en-US" i="0" dirty="0"/>
              <a:t>by Mamie Web Hixon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0D353-72DF-7547-863E-54AE4B694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5591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69AA"/>
                </a:solidFill>
              </a:rPr>
              <a:t>TIP/TRICK 6: Use the </a:t>
            </a:r>
            <a:r>
              <a:rPr lang="en-US" b="1" i="1" dirty="0">
                <a:solidFill>
                  <a:srgbClr val="0069AA"/>
                </a:solidFill>
              </a:rPr>
              <a:t>We</a:t>
            </a:r>
            <a:r>
              <a:rPr lang="en-US" b="1" dirty="0">
                <a:solidFill>
                  <a:srgbClr val="0069AA"/>
                </a:solidFill>
              </a:rPr>
              <a:t> Group (subject </a:t>
            </a:r>
            <a:r>
              <a:rPr lang="en-US" b="1" dirty="0" smtClean="0">
                <a:solidFill>
                  <a:srgbClr val="0069AA"/>
                </a:solidFill>
              </a:rPr>
              <a:t>pronouns) </a:t>
            </a:r>
            <a:r>
              <a:rPr lang="en-US" b="1" dirty="0">
                <a:solidFill>
                  <a:srgbClr val="0069AA"/>
                </a:solidFill>
              </a:rPr>
              <a:t>after </a:t>
            </a:r>
            <a:r>
              <a:rPr lang="en-US" b="1" i="1" dirty="0">
                <a:solidFill>
                  <a:srgbClr val="0069AA"/>
                </a:solidFill>
              </a:rPr>
              <a:t>Be</a:t>
            </a:r>
            <a:r>
              <a:rPr lang="en-US" b="1" dirty="0">
                <a:solidFill>
                  <a:srgbClr val="0069AA"/>
                </a:solidFill>
              </a:rPr>
              <a:t>-verbs.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4EDE7-8682-6244-B2A2-3A526385A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7741"/>
            <a:ext cx="7218405" cy="299033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800" dirty="0"/>
              <a:t>The winner of the contest is she.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This trick works because the linking verb acts as an equal sign. </a:t>
            </a:r>
            <a:r>
              <a:rPr lang="en-US" dirty="0" smtClean="0"/>
              <a:t>“</a:t>
            </a:r>
            <a:r>
              <a:rPr lang="en-US" dirty="0"/>
              <a:t>The winner of the contest is she” means the same thing as “She is the winner of the </a:t>
            </a:r>
            <a:r>
              <a:rPr lang="en-US" dirty="0" smtClean="0"/>
              <a:t>contest.” </a:t>
            </a:r>
            <a:r>
              <a:rPr lang="en-US" dirty="0"/>
              <a:t>Y</a:t>
            </a:r>
            <a:r>
              <a:rPr lang="en-US" dirty="0" smtClean="0"/>
              <a:t>ou </a:t>
            </a:r>
            <a:r>
              <a:rPr lang="en-US" dirty="0"/>
              <a:t>wouldn’t say, “Her is the winner of the contest.”</a:t>
            </a:r>
          </a:p>
        </p:txBody>
      </p:sp>
      <p:sp>
        <p:nvSpPr>
          <p:cNvPr id="5" name="Shape 207">
            <a:extLst>
              <a:ext uri="{FF2B5EF4-FFF2-40B4-BE49-F238E27FC236}">
                <a16:creationId xmlns:a16="http://schemas.microsoft.com/office/drawing/2014/main" id="{121BDBA7-F2EC-BF42-9942-1B5C3BB059B1}"/>
              </a:ext>
            </a:extLst>
          </p:cNvPr>
          <p:cNvSpPr txBox="1"/>
          <p:nvPr/>
        </p:nvSpPr>
        <p:spPr>
          <a:xfrm>
            <a:off x="8567350" y="3702908"/>
            <a:ext cx="2924433" cy="10743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00" rIns="91425" bIns="45700" anchor="t" anchorCtr="0">
            <a:noAutofit/>
          </a:bodyPr>
          <a:lstStyle/>
          <a:p>
            <a:r>
              <a:rPr lang="en-US" sz="2000" dirty="0"/>
              <a:t>CALLER: May I speak with </a:t>
            </a:r>
            <a:r>
              <a:rPr lang="en-US" sz="2000" dirty="0" smtClean="0"/>
              <a:t>	Olivia</a:t>
            </a:r>
            <a:r>
              <a:rPr lang="en-US" sz="2000" dirty="0"/>
              <a:t>?</a:t>
            </a:r>
          </a:p>
          <a:p>
            <a:r>
              <a:rPr lang="en-US" sz="2000" dirty="0"/>
              <a:t>OLIVIA: This is she.</a:t>
            </a:r>
          </a:p>
        </p:txBody>
      </p:sp>
      <p:sp>
        <p:nvSpPr>
          <p:cNvPr id="6" name="Shape 208">
            <a:extLst>
              <a:ext uri="{FF2B5EF4-FFF2-40B4-BE49-F238E27FC236}">
                <a16:creationId xmlns:a16="http://schemas.microsoft.com/office/drawing/2014/main" id="{67D4353E-1107-4E49-AEA2-CD50E58FEE83}"/>
              </a:ext>
            </a:extLst>
          </p:cNvPr>
          <p:cNvSpPr txBox="1"/>
          <p:nvPr/>
        </p:nvSpPr>
        <p:spPr>
          <a:xfrm>
            <a:off x="8567351" y="2207741"/>
            <a:ext cx="2924433" cy="86323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ea typeface="Book Antiqua"/>
                <a:cs typeface="Book Antiqua"/>
                <a:sym typeface="Book Antiqua"/>
              </a:rPr>
              <a:t>Some linking verbs are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ea typeface="Book Antiqua"/>
                <a:cs typeface="Book Antiqua"/>
                <a:sym typeface="Book Antiqua"/>
              </a:rPr>
              <a:t>is, am, are, was,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ea typeface="Book Antiqua"/>
                <a:cs typeface="Book Antiqua"/>
                <a:sym typeface="Book Antiqua"/>
              </a:rPr>
              <a:t>and </a:t>
            </a:r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ea typeface="Book Antiqua"/>
                <a:cs typeface="Book Antiqua"/>
                <a:sym typeface="Book Antiqua"/>
              </a:rPr>
              <a:t>were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ea typeface="Book Antiqua"/>
                <a:cs typeface="Book Antiqua"/>
                <a:sym typeface="Book Antiqu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633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CBCC0B0-8220-4A2C-BD8F-3F4CDAFF98BD}"/>
              </a:ext>
            </a:extLst>
          </p:cNvPr>
          <p:cNvSpPr/>
          <p:nvPr/>
        </p:nvSpPr>
        <p:spPr>
          <a:xfrm>
            <a:off x="1723877" y="0"/>
            <a:ext cx="6418054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4C9ACDD-E1AB-43C4-B503-704FEFE7A50A}"/>
              </a:ext>
            </a:extLst>
          </p:cNvPr>
          <p:cNvSpPr/>
          <p:nvPr/>
        </p:nvSpPr>
        <p:spPr>
          <a:xfrm>
            <a:off x="5795545" y="4025120"/>
            <a:ext cx="2122100" cy="9144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286B514-374A-4E7E-8E18-3D1BA431F6C4}"/>
              </a:ext>
            </a:extLst>
          </p:cNvPr>
          <p:cNvSpPr/>
          <p:nvPr/>
        </p:nvSpPr>
        <p:spPr>
          <a:xfrm>
            <a:off x="4768239" y="1878042"/>
            <a:ext cx="3072532" cy="9144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A597371-53F4-4EEA-A730-0C838E9B22EC}"/>
              </a:ext>
            </a:extLst>
          </p:cNvPr>
          <p:cNvSpPr/>
          <p:nvPr/>
        </p:nvSpPr>
        <p:spPr>
          <a:xfrm>
            <a:off x="1925743" y="5124090"/>
            <a:ext cx="2416925" cy="91440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AFEBD8C-9BF8-41AF-8D72-3600062B4325}"/>
              </a:ext>
            </a:extLst>
          </p:cNvPr>
          <p:cNvSpPr/>
          <p:nvPr/>
        </p:nvSpPr>
        <p:spPr>
          <a:xfrm>
            <a:off x="1979030" y="2932980"/>
            <a:ext cx="933181" cy="91440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644D95B-1DA7-4C5A-A556-10EFD21E9822}"/>
              </a:ext>
            </a:extLst>
          </p:cNvPr>
          <p:cNvSpPr/>
          <p:nvPr/>
        </p:nvSpPr>
        <p:spPr>
          <a:xfrm>
            <a:off x="1925743" y="819510"/>
            <a:ext cx="3072532" cy="9144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79030" y="685800"/>
            <a:ext cx="5861741" cy="5486399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Knock, knock.</a:t>
            </a:r>
            <a:r>
              <a:rPr lang="en-US" sz="4000" b="1" dirty="0">
                <a:solidFill>
                  <a:schemeClr val="accent6"/>
                </a:solidFill>
                <a:latin typeface="+mn-lt"/>
              </a:rPr>
              <a:t/>
            </a:r>
            <a:br>
              <a:rPr lang="en-US" sz="4000" b="1" dirty="0">
                <a:solidFill>
                  <a:schemeClr val="accent6"/>
                </a:solidFill>
                <a:latin typeface="+mn-lt"/>
              </a:rPr>
            </a:br>
            <a:r>
              <a:rPr lang="en-US" sz="4000" b="1" dirty="0">
                <a:solidFill>
                  <a:schemeClr val="accent6"/>
                </a:solidFill>
                <a:latin typeface="+mn-lt"/>
              </a:rPr>
              <a:t/>
            </a:r>
            <a:br>
              <a:rPr lang="en-US" sz="4000" b="1" dirty="0">
                <a:solidFill>
                  <a:schemeClr val="accent6"/>
                </a:solidFill>
                <a:latin typeface="+mn-lt"/>
              </a:rPr>
            </a:br>
            <a:r>
              <a:rPr lang="en-US" sz="4000" b="1" dirty="0">
                <a:solidFill>
                  <a:schemeClr val="accent6"/>
                </a:solidFill>
                <a:latin typeface="+mn-lt"/>
              </a:rPr>
              <a:t>                         </a:t>
            </a:r>
            <a:r>
              <a:rPr lang="en-US" sz="4000" b="1" dirty="0">
                <a:solidFill>
                  <a:srgbClr val="0069AA"/>
                </a:solidFill>
                <a:latin typeface="+mn-lt"/>
              </a:rPr>
              <a:t>Who’s there?</a:t>
            </a:r>
            <a:br>
              <a:rPr lang="en-US" sz="4000" b="1" dirty="0">
                <a:solidFill>
                  <a:srgbClr val="0069AA"/>
                </a:solidFill>
                <a:latin typeface="+mn-lt"/>
              </a:rPr>
            </a:br>
            <a:r>
              <a:rPr lang="en-US" sz="4000" b="1" dirty="0">
                <a:solidFill>
                  <a:srgbClr val="0069AA"/>
                </a:solidFill>
                <a:latin typeface="+mn-lt"/>
              </a:rPr>
              <a:t/>
            </a:r>
            <a:br>
              <a:rPr lang="en-US" sz="4000" b="1" dirty="0">
                <a:solidFill>
                  <a:srgbClr val="0069AA"/>
                </a:solidFill>
                <a:latin typeface="+mn-lt"/>
              </a:rPr>
            </a:br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To.</a:t>
            </a:r>
            <a:r>
              <a:rPr lang="en-US" sz="4000" b="1" dirty="0">
                <a:solidFill>
                  <a:schemeClr val="accent6"/>
                </a:solidFill>
                <a:latin typeface="+mn-lt"/>
              </a:rPr>
              <a:t/>
            </a:r>
            <a:br>
              <a:rPr lang="en-US" sz="4000" b="1" dirty="0">
                <a:solidFill>
                  <a:schemeClr val="accent6"/>
                </a:solidFill>
                <a:latin typeface="+mn-lt"/>
              </a:rPr>
            </a:br>
            <a:r>
              <a:rPr lang="en-US" sz="4000" b="1" dirty="0">
                <a:solidFill>
                  <a:srgbClr val="0069AA"/>
                </a:solidFill>
                <a:latin typeface="+mn-lt"/>
              </a:rPr>
              <a:t/>
            </a:r>
            <a:br>
              <a:rPr lang="en-US" sz="4000" b="1" dirty="0">
                <a:solidFill>
                  <a:srgbClr val="0069AA"/>
                </a:solidFill>
                <a:latin typeface="+mn-lt"/>
              </a:rPr>
            </a:br>
            <a:r>
              <a:rPr lang="en-US" sz="4000" b="1" dirty="0">
                <a:solidFill>
                  <a:srgbClr val="0069AA"/>
                </a:solidFill>
                <a:latin typeface="+mn-lt"/>
              </a:rPr>
              <a:t>                                  To who?</a:t>
            </a:r>
            <a:br>
              <a:rPr lang="en-US" sz="4000" b="1" dirty="0">
                <a:solidFill>
                  <a:srgbClr val="0069AA"/>
                </a:solidFill>
                <a:latin typeface="+mn-lt"/>
              </a:rPr>
            </a:br>
            <a:r>
              <a:rPr lang="en-US" sz="4000" b="1" dirty="0">
                <a:solidFill>
                  <a:srgbClr val="0069AA"/>
                </a:solidFill>
                <a:latin typeface="+mn-lt"/>
              </a:rPr>
              <a:t/>
            </a:r>
            <a:br>
              <a:rPr lang="en-US" sz="4000" b="1" dirty="0">
                <a:solidFill>
                  <a:srgbClr val="0069AA"/>
                </a:solidFill>
                <a:latin typeface="+mn-lt"/>
              </a:rPr>
            </a:br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To whom!</a:t>
            </a:r>
          </a:p>
        </p:txBody>
      </p:sp>
    </p:spTree>
    <p:extLst>
      <p:ext uri="{BB962C8B-B14F-4D97-AF65-F5344CB8AC3E}">
        <p14:creationId xmlns:p14="http://schemas.microsoft.com/office/powerpoint/2010/main" val="326466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0DA3-9033-E84C-9173-865ED73C9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9AA"/>
                </a:solidFill>
              </a:rPr>
              <a:t>What is Pronoun Case?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5F54C-F853-E74B-97DC-16A15CD95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en-US" dirty="0">
                <a:ea typeface="Book Antiqua"/>
                <a:cs typeface="Book Antiqua"/>
                <a:sym typeface="Book Antiqua"/>
              </a:rPr>
              <a:t>English has four cases of pronouns: subjective, objective, reflexive, and possessive. </a:t>
            </a:r>
          </a:p>
          <a:p>
            <a:pPr>
              <a:spcBef>
                <a:spcPts val="2000"/>
              </a:spcBef>
              <a:buClr>
                <a:schemeClr val="tx1"/>
              </a:buClr>
              <a:buSzPct val="100000"/>
            </a:pPr>
            <a:r>
              <a:rPr lang="en-US" dirty="0">
                <a:ea typeface="Book Antiqua"/>
                <a:cs typeface="Book Antiqua"/>
                <a:sym typeface="Book Antiqua"/>
              </a:rPr>
              <a:t>Most of the time, we </a:t>
            </a:r>
            <a:r>
              <a:rPr lang="en-US" dirty="0"/>
              <a:t>use pronouns </a:t>
            </a:r>
            <a:r>
              <a:rPr lang="en-US" dirty="0">
                <a:ea typeface="Book Antiqua"/>
                <a:cs typeface="Book Antiqua"/>
                <a:sym typeface="Book Antiqua"/>
              </a:rPr>
              <a:t>correctly without thinking about which case we</a:t>
            </a:r>
            <a:r>
              <a:rPr lang="en-US" dirty="0"/>
              <a:t> a</a:t>
            </a:r>
            <a:r>
              <a:rPr lang="en-US" dirty="0">
                <a:ea typeface="Book Antiqua"/>
                <a:cs typeface="Book Antiqua"/>
                <a:sym typeface="Book Antiqua"/>
              </a:rPr>
              <a:t>re using.</a:t>
            </a:r>
          </a:p>
          <a:p>
            <a:pPr>
              <a:spcBef>
                <a:spcPts val="2000"/>
              </a:spcBef>
              <a:buClr>
                <a:schemeClr val="tx1"/>
              </a:buClr>
              <a:buSzPct val="100000"/>
            </a:pPr>
            <a:r>
              <a:rPr lang="en-US" dirty="0">
                <a:ea typeface="Book Antiqua"/>
                <a:cs typeface="Book Antiqua"/>
                <a:sym typeface="Book Antiqua"/>
              </a:rPr>
              <a:t>However, certain situations often trip writers up. </a:t>
            </a:r>
          </a:p>
          <a:p>
            <a:pPr>
              <a:spcBef>
                <a:spcPts val="2000"/>
              </a:spcBef>
              <a:buClr>
                <a:schemeClr val="tx1"/>
              </a:buClr>
              <a:buSzPct val="100000"/>
            </a:pPr>
            <a:r>
              <a:rPr lang="en-US" dirty="0">
                <a:ea typeface="Book Antiqua"/>
                <a:cs typeface="Book Antiqua"/>
                <a:sym typeface="Book Antiqua"/>
              </a:rPr>
              <a:t>Once you learn these six tricks of the trade, you’ll be able to handle any pronoun situation that arises.</a:t>
            </a:r>
          </a:p>
          <a:p>
            <a:pPr>
              <a:buClr>
                <a:schemeClr val="tx1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026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10">
            <a:extLst>
              <a:ext uri="{FF2B5EF4-FFF2-40B4-BE49-F238E27FC236}">
                <a16:creationId xmlns:a16="http://schemas.microsoft.com/office/drawing/2014/main" id="{78AF54CE-48FA-A648-A38F-DC6188EFEED7}"/>
              </a:ext>
            </a:extLst>
          </p:cNvPr>
          <p:cNvSpPr/>
          <p:nvPr/>
        </p:nvSpPr>
        <p:spPr>
          <a:xfrm>
            <a:off x="8026286" y="1335282"/>
            <a:ext cx="2092563" cy="386147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5" name="Shape 111">
            <a:extLst>
              <a:ext uri="{FF2B5EF4-FFF2-40B4-BE49-F238E27FC236}">
                <a16:creationId xmlns:a16="http://schemas.microsoft.com/office/drawing/2014/main" id="{24E97ED1-FB75-994B-8E6B-36000DD7C615}"/>
              </a:ext>
            </a:extLst>
          </p:cNvPr>
          <p:cNvSpPr/>
          <p:nvPr/>
        </p:nvSpPr>
        <p:spPr>
          <a:xfrm>
            <a:off x="5768363" y="1335282"/>
            <a:ext cx="2092563" cy="386147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6" name="Shape 112">
            <a:extLst>
              <a:ext uri="{FF2B5EF4-FFF2-40B4-BE49-F238E27FC236}">
                <a16:creationId xmlns:a16="http://schemas.microsoft.com/office/drawing/2014/main" id="{2E7DC036-2C72-8A4C-B000-2624CFD6F868}"/>
              </a:ext>
            </a:extLst>
          </p:cNvPr>
          <p:cNvSpPr/>
          <p:nvPr/>
        </p:nvSpPr>
        <p:spPr>
          <a:xfrm>
            <a:off x="3529613" y="1335282"/>
            <a:ext cx="2089459" cy="386147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8" name="Shape 114">
            <a:extLst>
              <a:ext uri="{FF2B5EF4-FFF2-40B4-BE49-F238E27FC236}">
                <a16:creationId xmlns:a16="http://schemas.microsoft.com/office/drawing/2014/main" id="{1B1932D3-5C8E-1149-8C0E-476C0659F0B9}"/>
              </a:ext>
            </a:extLst>
          </p:cNvPr>
          <p:cNvSpPr/>
          <p:nvPr/>
        </p:nvSpPr>
        <p:spPr>
          <a:xfrm>
            <a:off x="1326632" y="596676"/>
            <a:ext cx="2034517" cy="62198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Subjective</a:t>
            </a:r>
          </a:p>
        </p:txBody>
      </p:sp>
      <p:sp>
        <p:nvSpPr>
          <p:cNvPr id="9" name="Shape 115">
            <a:extLst>
              <a:ext uri="{FF2B5EF4-FFF2-40B4-BE49-F238E27FC236}">
                <a16:creationId xmlns:a16="http://schemas.microsoft.com/office/drawing/2014/main" id="{B74AFAA3-BCBB-084E-B903-29DD85CD634C}"/>
              </a:ext>
            </a:extLst>
          </p:cNvPr>
          <p:cNvSpPr/>
          <p:nvPr/>
        </p:nvSpPr>
        <p:spPr>
          <a:xfrm>
            <a:off x="1326632" y="1335282"/>
            <a:ext cx="2034517" cy="386147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0" name="Shape 116">
            <a:extLst>
              <a:ext uri="{FF2B5EF4-FFF2-40B4-BE49-F238E27FC236}">
                <a16:creationId xmlns:a16="http://schemas.microsoft.com/office/drawing/2014/main" id="{19FCFA75-1378-BE45-AC79-5A322FC3BE5C}"/>
              </a:ext>
            </a:extLst>
          </p:cNvPr>
          <p:cNvSpPr/>
          <p:nvPr/>
        </p:nvSpPr>
        <p:spPr>
          <a:xfrm>
            <a:off x="1576164" y="1463901"/>
            <a:ext cx="1520042" cy="4794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I</a:t>
            </a:r>
          </a:p>
        </p:txBody>
      </p:sp>
      <p:sp>
        <p:nvSpPr>
          <p:cNvPr id="11" name="Shape 117">
            <a:extLst>
              <a:ext uri="{FF2B5EF4-FFF2-40B4-BE49-F238E27FC236}">
                <a16:creationId xmlns:a16="http://schemas.microsoft.com/office/drawing/2014/main" id="{D4E45553-8B43-AF4C-BBA6-DD13BE5F75D7}"/>
              </a:ext>
            </a:extLst>
          </p:cNvPr>
          <p:cNvSpPr/>
          <p:nvPr/>
        </p:nvSpPr>
        <p:spPr>
          <a:xfrm>
            <a:off x="1576164" y="2740691"/>
            <a:ext cx="1520042" cy="4794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He</a:t>
            </a:r>
          </a:p>
        </p:txBody>
      </p:sp>
      <p:sp>
        <p:nvSpPr>
          <p:cNvPr id="12" name="Shape 118">
            <a:extLst>
              <a:ext uri="{FF2B5EF4-FFF2-40B4-BE49-F238E27FC236}">
                <a16:creationId xmlns:a16="http://schemas.microsoft.com/office/drawing/2014/main" id="{0DC9170D-3020-684A-8BB0-64FAF09B9CC3}"/>
              </a:ext>
            </a:extLst>
          </p:cNvPr>
          <p:cNvSpPr/>
          <p:nvPr/>
        </p:nvSpPr>
        <p:spPr>
          <a:xfrm>
            <a:off x="1584406" y="2127134"/>
            <a:ext cx="1520042" cy="4794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She</a:t>
            </a:r>
          </a:p>
        </p:txBody>
      </p:sp>
      <p:sp>
        <p:nvSpPr>
          <p:cNvPr id="13" name="Shape 119">
            <a:extLst>
              <a:ext uri="{FF2B5EF4-FFF2-40B4-BE49-F238E27FC236}">
                <a16:creationId xmlns:a16="http://schemas.microsoft.com/office/drawing/2014/main" id="{ACBE1923-FDCD-1743-BC65-C76B41D0CDC2}"/>
              </a:ext>
            </a:extLst>
          </p:cNvPr>
          <p:cNvSpPr/>
          <p:nvPr/>
        </p:nvSpPr>
        <p:spPr>
          <a:xfrm>
            <a:off x="1576164" y="3955531"/>
            <a:ext cx="1520042" cy="4794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 dirty="0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We</a:t>
            </a:r>
          </a:p>
        </p:txBody>
      </p:sp>
      <p:sp>
        <p:nvSpPr>
          <p:cNvPr id="14" name="Shape 120">
            <a:extLst>
              <a:ext uri="{FF2B5EF4-FFF2-40B4-BE49-F238E27FC236}">
                <a16:creationId xmlns:a16="http://schemas.microsoft.com/office/drawing/2014/main" id="{A1B2D215-BF27-2546-BD4F-FAD3BD6C7A2A}"/>
              </a:ext>
            </a:extLst>
          </p:cNvPr>
          <p:cNvSpPr/>
          <p:nvPr/>
        </p:nvSpPr>
        <p:spPr>
          <a:xfrm>
            <a:off x="1583869" y="3359468"/>
            <a:ext cx="1520042" cy="4794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They</a:t>
            </a:r>
          </a:p>
        </p:txBody>
      </p:sp>
      <p:sp>
        <p:nvSpPr>
          <p:cNvPr id="15" name="Shape 121">
            <a:extLst>
              <a:ext uri="{FF2B5EF4-FFF2-40B4-BE49-F238E27FC236}">
                <a16:creationId xmlns:a16="http://schemas.microsoft.com/office/drawing/2014/main" id="{FCD16483-9543-FD4D-9F08-BA5C93A54C9D}"/>
              </a:ext>
            </a:extLst>
          </p:cNvPr>
          <p:cNvSpPr/>
          <p:nvPr/>
        </p:nvSpPr>
        <p:spPr>
          <a:xfrm>
            <a:off x="1576164" y="4587259"/>
            <a:ext cx="1520042" cy="4794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Who</a:t>
            </a:r>
          </a:p>
        </p:txBody>
      </p:sp>
      <p:sp>
        <p:nvSpPr>
          <p:cNvPr id="16" name="Shape 122">
            <a:extLst>
              <a:ext uri="{FF2B5EF4-FFF2-40B4-BE49-F238E27FC236}">
                <a16:creationId xmlns:a16="http://schemas.microsoft.com/office/drawing/2014/main" id="{C8A6AC2B-C8B1-2947-859D-2DA31E17252C}"/>
              </a:ext>
            </a:extLst>
          </p:cNvPr>
          <p:cNvSpPr/>
          <p:nvPr/>
        </p:nvSpPr>
        <p:spPr>
          <a:xfrm>
            <a:off x="3529613" y="596679"/>
            <a:ext cx="2089459" cy="62198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Objective</a:t>
            </a:r>
          </a:p>
        </p:txBody>
      </p:sp>
      <p:sp>
        <p:nvSpPr>
          <p:cNvPr id="17" name="Shape 123">
            <a:extLst>
              <a:ext uri="{FF2B5EF4-FFF2-40B4-BE49-F238E27FC236}">
                <a16:creationId xmlns:a16="http://schemas.microsoft.com/office/drawing/2014/main" id="{045BE9BC-C8A7-7142-825D-5D91D805571F}"/>
              </a:ext>
            </a:extLst>
          </p:cNvPr>
          <p:cNvSpPr/>
          <p:nvPr/>
        </p:nvSpPr>
        <p:spPr>
          <a:xfrm>
            <a:off x="3802573" y="1464471"/>
            <a:ext cx="1561089" cy="4794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Me</a:t>
            </a:r>
          </a:p>
        </p:txBody>
      </p:sp>
      <p:sp>
        <p:nvSpPr>
          <p:cNvPr id="18" name="Shape 124">
            <a:extLst>
              <a:ext uri="{FF2B5EF4-FFF2-40B4-BE49-F238E27FC236}">
                <a16:creationId xmlns:a16="http://schemas.microsoft.com/office/drawing/2014/main" id="{6859A8F2-B9A7-704C-9B18-FA23B406E8EB}"/>
              </a:ext>
            </a:extLst>
          </p:cNvPr>
          <p:cNvSpPr/>
          <p:nvPr/>
        </p:nvSpPr>
        <p:spPr>
          <a:xfrm>
            <a:off x="3797856" y="2760507"/>
            <a:ext cx="1561089" cy="4794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Him</a:t>
            </a:r>
          </a:p>
        </p:txBody>
      </p:sp>
      <p:sp>
        <p:nvSpPr>
          <p:cNvPr id="19" name="Shape 125">
            <a:extLst>
              <a:ext uri="{FF2B5EF4-FFF2-40B4-BE49-F238E27FC236}">
                <a16:creationId xmlns:a16="http://schemas.microsoft.com/office/drawing/2014/main" id="{C80FE557-CAE0-8345-ACD4-80A2C0008DAF}"/>
              </a:ext>
            </a:extLst>
          </p:cNvPr>
          <p:cNvSpPr/>
          <p:nvPr/>
        </p:nvSpPr>
        <p:spPr>
          <a:xfrm>
            <a:off x="3823156" y="2127134"/>
            <a:ext cx="1561089" cy="4794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Her</a:t>
            </a:r>
          </a:p>
        </p:txBody>
      </p:sp>
      <p:sp>
        <p:nvSpPr>
          <p:cNvPr id="20" name="Shape 126">
            <a:extLst>
              <a:ext uri="{FF2B5EF4-FFF2-40B4-BE49-F238E27FC236}">
                <a16:creationId xmlns:a16="http://schemas.microsoft.com/office/drawing/2014/main" id="{77969F08-D496-1D43-99BE-C7B05B57BACA}"/>
              </a:ext>
            </a:extLst>
          </p:cNvPr>
          <p:cNvSpPr/>
          <p:nvPr/>
        </p:nvSpPr>
        <p:spPr>
          <a:xfrm>
            <a:off x="3793796" y="3983225"/>
            <a:ext cx="1561089" cy="4794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Us</a:t>
            </a:r>
          </a:p>
        </p:txBody>
      </p:sp>
      <p:sp>
        <p:nvSpPr>
          <p:cNvPr id="21" name="Shape 127">
            <a:extLst>
              <a:ext uri="{FF2B5EF4-FFF2-40B4-BE49-F238E27FC236}">
                <a16:creationId xmlns:a16="http://schemas.microsoft.com/office/drawing/2014/main" id="{FD405301-B013-5A4F-9271-A36DA3A0504C}"/>
              </a:ext>
            </a:extLst>
          </p:cNvPr>
          <p:cNvSpPr/>
          <p:nvPr/>
        </p:nvSpPr>
        <p:spPr>
          <a:xfrm>
            <a:off x="3793797" y="3369138"/>
            <a:ext cx="1561089" cy="4794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Them</a:t>
            </a:r>
          </a:p>
        </p:txBody>
      </p:sp>
      <p:sp>
        <p:nvSpPr>
          <p:cNvPr id="22" name="Shape 128">
            <a:extLst>
              <a:ext uri="{FF2B5EF4-FFF2-40B4-BE49-F238E27FC236}">
                <a16:creationId xmlns:a16="http://schemas.microsoft.com/office/drawing/2014/main" id="{9C7EB520-ACE5-FD48-BADE-A99A1B7A50DE}"/>
              </a:ext>
            </a:extLst>
          </p:cNvPr>
          <p:cNvSpPr/>
          <p:nvPr/>
        </p:nvSpPr>
        <p:spPr>
          <a:xfrm>
            <a:off x="3823156" y="4603857"/>
            <a:ext cx="1561089" cy="4794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Whom</a:t>
            </a:r>
          </a:p>
        </p:txBody>
      </p:sp>
      <p:sp>
        <p:nvSpPr>
          <p:cNvPr id="23" name="Shape 129">
            <a:extLst>
              <a:ext uri="{FF2B5EF4-FFF2-40B4-BE49-F238E27FC236}">
                <a16:creationId xmlns:a16="http://schemas.microsoft.com/office/drawing/2014/main" id="{C6DF1A5D-8AA4-F343-A082-996A75469504}"/>
              </a:ext>
            </a:extLst>
          </p:cNvPr>
          <p:cNvSpPr/>
          <p:nvPr/>
        </p:nvSpPr>
        <p:spPr>
          <a:xfrm>
            <a:off x="5768363" y="596679"/>
            <a:ext cx="2092563" cy="62198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Reflexive</a:t>
            </a:r>
          </a:p>
        </p:txBody>
      </p:sp>
      <p:sp>
        <p:nvSpPr>
          <p:cNvPr id="24" name="Shape 130">
            <a:extLst>
              <a:ext uri="{FF2B5EF4-FFF2-40B4-BE49-F238E27FC236}">
                <a16:creationId xmlns:a16="http://schemas.microsoft.com/office/drawing/2014/main" id="{8A667C23-9CD8-5F42-AB33-F383F2296972}"/>
              </a:ext>
            </a:extLst>
          </p:cNvPr>
          <p:cNvSpPr/>
          <p:nvPr/>
        </p:nvSpPr>
        <p:spPr>
          <a:xfrm>
            <a:off x="6061413" y="1464471"/>
            <a:ext cx="1563409" cy="4794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 dirty="0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Myself</a:t>
            </a:r>
          </a:p>
        </p:txBody>
      </p:sp>
      <p:sp>
        <p:nvSpPr>
          <p:cNvPr id="25" name="Shape 131">
            <a:extLst>
              <a:ext uri="{FF2B5EF4-FFF2-40B4-BE49-F238E27FC236}">
                <a16:creationId xmlns:a16="http://schemas.microsoft.com/office/drawing/2014/main" id="{4E209FEB-6E58-4241-A82C-A914CC9BDC3B}"/>
              </a:ext>
            </a:extLst>
          </p:cNvPr>
          <p:cNvSpPr/>
          <p:nvPr/>
        </p:nvSpPr>
        <p:spPr>
          <a:xfrm>
            <a:off x="6061413" y="2744595"/>
            <a:ext cx="1563409" cy="4794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Himself</a:t>
            </a:r>
          </a:p>
        </p:txBody>
      </p:sp>
      <p:sp>
        <p:nvSpPr>
          <p:cNvPr id="26" name="Shape 132">
            <a:extLst>
              <a:ext uri="{FF2B5EF4-FFF2-40B4-BE49-F238E27FC236}">
                <a16:creationId xmlns:a16="http://schemas.microsoft.com/office/drawing/2014/main" id="{CDA948ED-4E11-0E4A-B18F-D5A075EDF7FD}"/>
              </a:ext>
            </a:extLst>
          </p:cNvPr>
          <p:cNvSpPr/>
          <p:nvPr/>
        </p:nvSpPr>
        <p:spPr>
          <a:xfrm>
            <a:off x="6061413" y="2127134"/>
            <a:ext cx="1563409" cy="4794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Herself</a:t>
            </a:r>
          </a:p>
        </p:txBody>
      </p:sp>
      <p:sp>
        <p:nvSpPr>
          <p:cNvPr id="27" name="Shape 133">
            <a:extLst>
              <a:ext uri="{FF2B5EF4-FFF2-40B4-BE49-F238E27FC236}">
                <a16:creationId xmlns:a16="http://schemas.microsoft.com/office/drawing/2014/main" id="{E5CA4F05-5DE6-324D-BAE9-F323DBE9065A}"/>
              </a:ext>
            </a:extLst>
          </p:cNvPr>
          <p:cNvSpPr/>
          <p:nvPr/>
        </p:nvSpPr>
        <p:spPr>
          <a:xfrm>
            <a:off x="6061413" y="3983225"/>
            <a:ext cx="1563409" cy="4794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300" b="1" i="0" u="none" strike="noStrike" cap="non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Ourselves</a:t>
            </a:r>
          </a:p>
        </p:txBody>
      </p:sp>
      <p:sp>
        <p:nvSpPr>
          <p:cNvPr id="28" name="Shape 134">
            <a:extLst>
              <a:ext uri="{FF2B5EF4-FFF2-40B4-BE49-F238E27FC236}">
                <a16:creationId xmlns:a16="http://schemas.microsoft.com/office/drawing/2014/main" id="{D9D0623E-5001-AD41-B998-CF3E134BD8A2}"/>
              </a:ext>
            </a:extLst>
          </p:cNvPr>
          <p:cNvSpPr/>
          <p:nvPr/>
        </p:nvSpPr>
        <p:spPr>
          <a:xfrm>
            <a:off x="6056768" y="3365764"/>
            <a:ext cx="1568056" cy="4794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b="1" i="0" u="none" strike="noStrike" cap="non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Themselves</a:t>
            </a:r>
          </a:p>
        </p:txBody>
      </p:sp>
      <p:sp>
        <p:nvSpPr>
          <p:cNvPr id="29" name="Shape 135">
            <a:extLst>
              <a:ext uri="{FF2B5EF4-FFF2-40B4-BE49-F238E27FC236}">
                <a16:creationId xmlns:a16="http://schemas.microsoft.com/office/drawing/2014/main" id="{8F1E0D68-5C20-BF4B-8102-E54422959BFD}"/>
              </a:ext>
            </a:extLst>
          </p:cNvPr>
          <p:cNvSpPr/>
          <p:nvPr/>
        </p:nvSpPr>
        <p:spPr>
          <a:xfrm>
            <a:off x="8258822" y="4583861"/>
            <a:ext cx="1563409" cy="4794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 dirty="0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---</a:t>
            </a:r>
          </a:p>
        </p:txBody>
      </p:sp>
      <p:sp>
        <p:nvSpPr>
          <p:cNvPr id="30" name="Shape 136">
            <a:extLst>
              <a:ext uri="{FF2B5EF4-FFF2-40B4-BE49-F238E27FC236}">
                <a16:creationId xmlns:a16="http://schemas.microsoft.com/office/drawing/2014/main" id="{EBDA4DBF-A01E-A342-8298-374768CADBF3}"/>
              </a:ext>
            </a:extLst>
          </p:cNvPr>
          <p:cNvSpPr/>
          <p:nvPr/>
        </p:nvSpPr>
        <p:spPr>
          <a:xfrm>
            <a:off x="8026286" y="596679"/>
            <a:ext cx="2092563" cy="62198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Possessive</a:t>
            </a:r>
          </a:p>
        </p:txBody>
      </p:sp>
      <p:sp>
        <p:nvSpPr>
          <p:cNvPr id="31" name="Shape 137">
            <a:extLst>
              <a:ext uri="{FF2B5EF4-FFF2-40B4-BE49-F238E27FC236}">
                <a16:creationId xmlns:a16="http://schemas.microsoft.com/office/drawing/2014/main" id="{1150A8E1-8B4D-9046-8EF7-9537935C5320}"/>
              </a:ext>
            </a:extLst>
          </p:cNvPr>
          <p:cNvSpPr/>
          <p:nvPr/>
        </p:nvSpPr>
        <p:spPr>
          <a:xfrm>
            <a:off x="8302528" y="1504708"/>
            <a:ext cx="1563409" cy="4794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 dirty="0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Mine</a:t>
            </a:r>
          </a:p>
        </p:txBody>
      </p:sp>
      <p:sp>
        <p:nvSpPr>
          <p:cNvPr id="32" name="Shape 138">
            <a:extLst>
              <a:ext uri="{FF2B5EF4-FFF2-40B4-BE49-F238E27FC236}">
                <a16:creationId xmlns:a16="http://schemas.microsoft.com/office/drawing/2014/main" id="{4451AC79-911F-E34E-BCA3-E9B88EF79799}"/>
              </a:ext>
            </a:extLst>
          </p:cNvPr>
          <p:cNvSpPr/>
          <p:nvPr/>
        </p:nvSpPr>
        <p:spPr>
          <a:xfrm>
            <a:off x="8290864" y="2740691"/>
            <a:ext cx="1563409" cy="4794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His</a:t>
            </a:r>
          </a:p>
        </p:txBody>
      </p:sp>
      <p:sp>
        <p:nvSpPr>
          <p:cNvPr id="33" name="Shape 139">
            <a:extLst>
              <a:ext uri="{FF2B5EF4-FFF2-40B4-BE49-F238E27FC236}">
                <a16:creationId xmlns:a16="http://schemas.microsoft.com/office/drawing/2014/main" id="{4E222C25-8D5E-804E-9598-72F0E40B7B3B}"/>
              </a:ext>
            </a:extLst>
          </p:cNvPr>
          <p:cNvSpPr/>
          <p:nvPr/>
        </p:nvSpPr>
        <p:spPr>
          <a:xfrm>
            <a:off x="8290864" y="2127134"/>
            <a:ext cx="1563409" cy="4794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Her(s)</a:t>
            </a:r>
          </a:p>
        </p:txBody>
      </p:sp>
      <p:sp>
        <p:nvSpPr>
          <p:cNvPr id="34" name="Shape 140">
            <a:extLst>
              <a:ext uri="{FF2B5EF4-FFF2-40B4-BE49-F238E27FC236}">
                <a16:creationId xmlns:a16="http://schemas.microsoft.com/office/drawing/2014/main" id="{EF9E962D-5644-E449-B968-52B7DCB4FC90}"/>
              </a:ext>
            </a:extLst>
          </p:cNvPr>
          <p:cNvSpPr/>
          <p:nvPr/>
        </p:nvSpPr>
        <p:spPr>
          <a:xfrm>
            <a:off x="8258822" y="3987798"/>
            <a:ext cx="1563409" cy="4794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Our(s)</a:t>
            </a:r>
          </a:p>
        </p:txBody>
      </p:sp>
      <p:sp>
        <p:nvSpPr>
          <p:cNvPr id="35" name="Shape 141">
            <a:extLst>
              <a:ext uri="{FF2B5EF4-FFF2-40B4-BE49-F238E27FC236}">
                <a16:creationId xmlns:a16="http://schemas.microsoft.com/office/drawing/2014/main" id="{36594DC6-6D09-5A4C-9D69-0F79C53571AD}"/>
              </a:ext>
            </a:extLst>
          </p:cNvPr>
          <p:cNvSpPr/>
          <p:nvPr/>
        </p:nvSpPr>
        <p:spPr>
          <a:xfrm>
            <a:off x="8281192" y="3371986"/>
            <a:ext cx="1563409" cy="4794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Their(s)</a:t>
            </a:r>
          </a:p>
        </p:txBody>
      </p:sp>
      <p:sp>
        <p:nvSpPr>
          <p:cNvPr id="36" name="Shape 142">
            <a:extLst>
              <a:ext uri="{FF2B5EF4-FFF2-40B4-BE49-F238E27FC236}">
                <a16:creationId xmlns:a16="http://schemas.microsoft.com/office/drawing/2014/main" id="{C0CD684B-BCB8-5D4F-8C1D-AD6CFCCE2A31}"/>
              </a:ext>
            </a:extLst>
          </p:cNvPr>
          <p:cNvSpPr/>
          <p:nvPr/>
        </p:nvSpPr>
        <p:spPr>
          <a:xfrm>
            <a:off x="6061413" y="4587257"/>
            <a:ext cx="1563409" cy="4794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>
                <a:solidFill>
                  <a:schemeClr val="dk2"/>
                </a:solidFill>
                <a:latin typeface="Book Antiqua"/>
                <a:ea typeface="Book Antiqua"/>
                <a:cs typeface="Book Antiqua"/>
                <a:sym typeface="Book Antiqua"/>
              </a:rPr>
              <a:t>Whose</a:t>
            </a:r>
          </a:p>
        </p:txBody>
      </p:sp>
    </p:spTree>
    <p:extLst>
      <p:ext uri="{BB962C8B-B14F-4D97-AF65-F5344CB8AC3E}">
        <p14:creationId xmlns:p14="http://schemas.microsoft.com/office/powerpoint/2010/main" val="469184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8A825-0B7E-064A-BDE7-2465B89A9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4443"/>
            <a:ext cx="10515600" cy="111210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69AA"/>
                </a:solidFill>
              </a:rPr>
              <a:t>TIP/TRICK 1: </a:t>
            </a:r>
            <a:r>
              <a:rPr lang="en-US" sz="3600" b="1" i="1" dirty="0">
                <a:solidFill>
                  <a:srgbClr val="0069AA"/>
                </a:solidFill>
              </a:rPr>
              <a:t>Who</a:t>
            </a:r>
            <a:r>
              <a:rPr lang="en-US" sz="3600" b="1" dirty="0">
                <a:solidFill>
                  <a:srgbClr val="0069AA"/>
                </a:solidFill>
              </a:rPr>
              <a:t> versus </a:t>
            </a:r>
            <a:r>
              <a:rPr lang="en-US" sz="3600" b="1" i="1" dirty="0" smtClean="0">
                <a:solidFill>
                  <a:srgbClr val="0069AA"/>
                </a:solidFill>
              </a:rPr>
              <a:t>Whom. </a:t>
            </a:r>
            <a:r>
              <a:rPr lang="en-US" sz="3600" b="1" dirty="0" smtClean="0">
                <a:solidFill>
                  <a:srgbClr val="0069AA"/>
                </a:solidFill>
              </a:rPr>
              <a:t>Substitute </a:t>
            </a:r>
            <a:r>
              <a:rPr lang="en-US" sz="3600" b="1" i="1" dirty="0">
                <a:solidFill>
                  <a:srgbClr val="0069AA"/>
                </a:solidFill>
              </a:rPr>
              <a:t>he</a:t>
            </a:r>
            <a:r>
              <a:rPr lang="en-US" sz="3600" b="1" dirty="0">
                <a:solidFill>
                  <a:srgbClr val="0069AA"/>
                </a:solidFill>
              </a:rPr>
              <a:t> for </a:t>
            </a:r>
            <a:r>
              <a:rPr lang="en-US" sz="3600" b="1" i="1" dirty="0">
                <a:solidFill>
                  <a:srgbClr val="0069AA"/>
                </a:solidFill>
              </a:rPr>
              <a:t>who</a:t>
            </a:r>
            <a:r>
              <a:rPr lang="en-US" sz="3600" b="1" dirty="0">
                <a:solidFill>
                  <a:srgbClr val="0069AA"/>
                </a:solidFill>
              </a:rPr>
              <a:t> and </a:t>
            </a:r>
            <a:r>
              <a:rPr lang="en-US" sz="3600" b="1" i="1" dirty="0">
                <a:solidFill>
                  <a:srgbClr val="0069AA"/>
                </a:solidFill>
              </a:rPr>
              <a:t>him</a:t>
            </a:r>
            <a:r>
              <a:rPr lang="en-US" sz="3600" b="1" dirty="0">
                <a:solidFill>
                  <a:srgbClr val="0069AA"/>
                </a:solidFill>
              </a:rPr>
              <a:t> for </a:t>
            </a:r>
            <a:r>
              <a:rPr lang="en-US" sz="3600" b="1" i="1" dirty="0">
                <a:solidFill>
                  <a:srgbClr val="0069AA"/>
                </a:solidFill>
              </a:rPr>
              <a:t>whom.</a:t>
            </a:r>
            <a:br>
              <a:rPr lang="en-US" sz="3600" b="1" i="1" dirty="0">
                <a:solidFill>
                  <a:srgbClr val="0069AA"/>
                </a:solidFill>
              </a:rPr>
            </a:br>
            <a:r>
              <a:rPr lang="en-US" sz="3600" b="1" i="1" dirty="0" smtClean="0">
                <a:solidFill>
                  <a:srgbClr val="0069AA"/>
                </a:solidFill>
              </a:rPr>
              <a:t/>
            </a:r>
            <a:br>
              <a:rPr lang="en-US" sz="3600" b="1" i="1" dirty="0" smtClean="0">
                <a:solidFill>
                  <a:srgbClr val="0069AA"/>
                </a:solidFill>
              </a:rPr>
            </a:br>
            <a:endParaRPr lang="en-US" sz="3600" b="1" i="1" dirty="0">
              <a:solidFill>
                <a:srgbClr val="0069AA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D02D5-D7D7-FD40-98C4-97E56963A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08664"/>
            <a:ext cx="10985205" cy="4351338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buClr>
                <a:schemeClr val="accent1"/>
              </a:buClr>
              <a:buSzPct val="25000"/>
              <a:buNone/>
            </a:pPr>
            <a:r>
              <a:rPr lang="en-US" b="1" dirty="0">
                <a:solidFill>
                  <a:srgbClr val="0069AA"/>
                </a:solidFill>
                <a:ea typeface="Book Antiqua"/>
                <a:cs typeface="Book Antiqua"/>
                <a:sym typeface="Book Antiqua"/>
              </a:rPr>
              <a:t>Who/whoever = he, they, she</a:t>
            </a:r>
          </a:p>
          <a:p>
            <a:pPr marL="0" lvl="0" indent="0">
              <a:spcBef>
                <a:spcPts val="2000"/>
              </a:spcBef>
              <a:buClr>
                <a:schemeClr val="lt1"/>
              </a:buClr>
              <a:buSzPct val="25000"/>
              <a:buNone/>
            </a:pPr>
            <a:r>
              <a:rPr lang="en-US" dirty="0">
                <a:ea typeface="Book Antiqua"/>
                <a:cs typeface="Book Antiqua"/>
                <a:sym typeface="Book Antiqua"/>
              </a:rPr>
              <a:t>He is the candidate </a:t>
            </a:r>
            <a:r>
              <a:rPr lang="en-US" u="sng" dirty="0">
                <a:ea typeface="Book Antiqua"/>
                <a:cs typeface="Book Antiqua"/>
                <a:sym typeface="Book Antiqua"/>
              </a:rPr>
              <a:t>who</a:t>
            </a:r>
            <a:r>
              <a:rPr lang="en-US" dirty="0">
                <a:ea typeface="Book Antiqua"/>
                <a:cs typeface="Book Antiqua"/>
                <a:sym typeface="Book Antiqua"/>
              </a:rPr>
              <a:t> should win. </a:t>
            </a:r>
            <a:r>
              <a:rPr lang="en-US" dirty="0">
                <a:solidFill>
                  <a:srgbClr val="0069AA"/>
                </a:solidFill>
                <a:ea typeface="Book Antiqua"/>
                <a:cs typeface="Book Antiqua"/>
                <a:sym typeface="Book Antiqua"/>
              </a:rPr>
              <a:t>(</a:t>
            </a:r>
            <a:r>
              <a:rPr lang="en-US" u="sng" dirty="0">
                <a:solidFill>
                  <a:srgbClr val="0069AA"/>
                </a:solidFill>
                <a:ea typeface="Book Antiqua"/>
                <a:cs typeface="Book Antiqua"/>
                <a:sym typeface="Book Antiqua"/>
              </a:rPr>
              <a:t>He</a:t>
            </a:r>
            <a:r>
              <a:rPr lang="en-US" dirty="0">
                <a:solidFill>
                  <a:srgbClr val="0069AA"/>
                </a:solidFill>
                <a:ea typeface="Book Antiqua"/>
                <a:cs typeface="Book Antiqua"/>
                <a:sym typeface="Book Antiqua"/>
              </a:rPr>
              <a:t> should win.)</a:t>
            </a:r>
          </a:p>
          <a:p>
            <a:pPr marL="0" lvl="0" indent="0">
              <a:spcBef>
                <a:spcPts val="2000"/>
              </a:spcBef>
              <a:buClr>
                <a:srgbClr val="FFFFFF"/>
              </a:buClr>
              <a:buSzPct val="25000"/>
              <a:buNone/>
            </a:pPr>
            <a:r>
              <a:rPr lang="en-US" dirty="0">
                <a:ea typeface="Book Antiqua"/>
                <a:cs typeface="Book Antiqua"/>
                <a:sym typeface="Book Antiqua"/>
              </a:rPr>
              <a:t>Give the money to </a:t>
            </a:r>
            <a:r>
              <a:rPr lang="en-US" u="sng" dirty="0">
                <a:ea typeface="Book Antiqua"/>
                <a:cs typeface="Book Antiqua"/>
                <a:sym typeface="Book Antiqua"/>
              </a:rPr>
              <a:t>whoever</a:t>
            </a:r>
            <a:r>
              <a:rPr lang="en-US" i="1" dirty="0">
                <a:ea typeface="Book Antiqua"/>
                <a:cs typeface="Book Antiqua"/>
                <a:sym typeface="Book Antiqua"/>
              </a:rPr>
              <a:t> </a:t>
            </a:r>
            <a:r>
              <a:rPr lang="en-US" dirty="0">
                <a:ea typeface="Book Antiqua"/>
                <a:cs typeface="Book Antiqua"/>
                <a:sym typeface="Book Antiqua"/>
              </a:rPr>
              <a:t>wins. </a:t>
            </a:r>
            <a:r>
              <a:rPr lang="en-US" dirty="0">
                <a:solidFill>
                  <a:srgbClr val="0069AA"/>
                </a:solidFill>
                <a:ea typeface="Book Antiqua"/>
                <a:cs typeface="Book Antiqua"/>
                <a:sym typeface="Book Antiqua"/>
              </a:rPr>
              <a:t>(</a:t>
            </a:r>
            <a:r>
              <a:rPr lang="en-US" u="sng" dirty="0">
                <a:solidFill>
                  <a:srgbClr val="0069AA"/>
                </a:solidFill>
                <a:ea typeface="Book Antiqua"/>
                <a:cs typeface="Book Antiqua"/>
                <a:sym typeface="Book Antiqua"/>
              </a:rPr>
              <a:t>He</a:t>
            </a:r>
            <a:r>
              <a:rPr lang="en-US" dirty="0">
                <a:solidFill>
                  <a:srgbClr val="0069AA"/>
                </a:solidFill>
                <a:ea typeface="Book Antiqua"/>
                <a:cs typeface="Book Antiqua"/>
                <a:sym typeface="Book Antiqua"/>
              </a:rPr>
              <a:t> wins.) </a:t>
            </a:r>
          </a:p>
          <a:p>
            <a:pPr marL="0" lvl="0" indent="0" algn="ctr">
              <a:spcBef>
                <a:spcPts val="2000"/>
              </a:spcBef>
              <a:buClr>
                <a:srgbClr val="F8C000"/>
              </a:buClr>
              <a:buSzPct val="25000"/>
              <a:buNone/>
            </a:pPr>
            <a:r>
              <a:rPr lang="en-US" b="1" dirty="0">
                <a:solidFill>
                  <a:srgbClr val="0069AA"/>
                </a:solidFill>
                <a:ea typeface="Book Antiqua"/>
                <a:cs typeface="Book Antiqua"/>
                <a:sym typeface="Book Antiqua"/>
              </a:rPr>
              <a:t>Whom/whomever = him, them, her </a:t>
            </a:r>
          </a:p>
          <a:p>
            <a:pPr marL="0" lvl="0" indent="0">
              <a:spcBef>
                <a:spcPts val="2000"/>
              </a:spcBef>
              <a:buClr>
                <a:srgbClr val="FFFFFF"/>
              </a:buClr>
              <a:buSzPct val="25000"/>
              <a:buNone/>
            </a:pPr>
            <a:r>
              <a:rPr lang="en-US" dirty="0">
                <a:ea typeface="Book Antiqua"/>
                <a:cs typeface="Book Antiqua"/>
                <a:sym typeface="Book Antiqua"/>
              </a:rPr>
              <a:t>He is a candidate </a:t>
            </a:r>
            <a:r>
              <a:rPr lang="en-US" u="sng" dirty="0">
                <a:ea typeface="Book Antiqua"/>
                <a:cs typeface="Book Antiqua"/>
                <a:sym typeface="Book Antiqua"/>
              </a:rPr>
              <a:t>whom</a:t>
            </a:r>
            <a:r>
              <a:rPr lang="en-US" dirty="0">
                <a:ea typeface="Book Antiqua"/>
                <a:cs typeface="Book Antiqua"/>
                <a:sym typeface="Book Antiqua"/>
              </a:rPr>
              <a:t> we can trust. </a:t>
            </a:r>
            <a:r>
              <a:rPr lang="en-US" dirty="0">
                <a:solidFill>
                  <a:srgbClr val="0069AA"/>
                </a:solidFill>
                <a:ea typeface="Book Antiqua"/>
                <a:cs typeface="Book Antiqua"/>
                <a:sym typeface="Book Antiqua"/>
              </a:rPr>
              <a:t>(We can trust </a:t>
            </a:r>
            <a:r>
              <a:rPr lang="en-US" u="sng" dirty="0">
                <a:solidFill>
                  <a:srgbClr val="0069AA"/>
                </a:solidFill>
                <a:ea typeface="Book Antiqua"/>
                <a:cs typeface="Book Antiqua"/>
                <a:sym typeface="Book Antiqua"/>
              </a:rPr>
              <a:t>him</a:t>
            </a:r>
            <a:r>
              <a:rPr lang="en-US" dirty="0">
                <a:solidFill>
                  <a:srgbClr val="0069AA"/>
                </a:solidFill>
                <a:ea typeface="Book Antiqua"/>
                <a:cs typeface="Book Antiqua"/>
                <a:sym typeface="Book Antiqua"/>
              </a:rPr>
              <a:t>.)</a:t>
            </a:r>
          </a:p>
          <a:p>
            <a:pPr marL="0" lvl="0" indent="0">
              <a:spcBef>
                <a:spcPts val="2000"/>
              </a:spcBef>
              <a:buClr>
                <a:srgbClr val="FFFFFF"/>
              </a:buClr>
              <a:buSzPct val="25000"/>
              <a:buNone/>
            </a:pPr>
            <a:r>
              <a:rPr lang="en-US" dirty="0">
                <a:ea typeface="Book Antiqua"/>
                <a:cs typeface="Book Antiqua"/>
                <a:sym typeface="Book Antiqua"/>
              </a:rPr>
              <a:t>Give the money to </a:t>
            </a:r>
            <a:r>
              <a:rPr lang="en-US" u="sng" dirty="0">
                <a:ea typeface="Book Antiqua"/>
                <a:cs typeface="Book Antiqua"/>
                <a:sym typeface="Book Antiqua"/>
              </a:rPr>
              <a:t>whomever</a:t>
            </a:r>
            <a:r>
              <a:rPr lang="en-US" dirty="0">
                <a:ea typeface="Book Antiqua"/>
                <a:cs typeface="Book Antiqua"/>
                <a:sym typeface="Book Antiqua"/>
              </a:rPr>
              <a:t> the team </a:t>
            </a:r>
            <a:r>
              <a:rPr lang="en-US" dirty="0" smtClean="0">
                <a:ea typeface="Book Antiqua"/>
                <a:cs typeface="Book Antiqua"/>
                <a:sym typeface="Book Antiqua"/>
              </a:rPr>
              <a:t>                                                             	chooses</a:t>
            </a:r>
            <a:r>
              <a:rPr lang="en-US" dirty="0">
                <a:ea typeface="Book Antiqua"/>
                <a:cs typeface="Book Antiqua"/>
                <a:sym typeface="Book Antiqua"/>
              </a:rPr>
              <a:t>. </a:t>
            </a:r>
            <a:r>
              <a:rPr lang="en-US" dirty="0">
                <a:solidFill>
                  <a:srgbClr val="0069AA"/>
                </a:solidFill>
                <a:ea typeface="Book Antiqua"/>
                <a:cs typeface="Book Antiqua"/>
                <a:sym typeface="Book Antiqua"/>
              </a:rPr>
              <a:t>(The team chooses </a:t>
            </a:r>
            <a:r>
              <a:rPr lang="en-US" u="sng" dirty="0">
                <a:solidFill>
                  <a:srgbClr val="0069AA"/>
                </a:solidFill>
                <a:ea typeface="Book Antiqua"/>
                <a:cs typeface="Book Antiqua"/>
                <a:sym typeface="Book Antiqua"/>
              </a:rPr>
              <a:t>him</a:t>
            </a:r>
            <a:r>
              <a:rPr lang="en-US" dirty="0">
                <a:solidFill>
                  <a:srgbClr val="0069AA"/>
                </a:solidFill>
                <a:ea typeface="Book Antiqua"/>
                <a:cs typeface="Book Antiqua"/>
                <a:sym typeface="Book Antiqua"/>
              </a:rPr>
              <a:t>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645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7BB94-2358-644A-B302-96F0D1742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9AA"/>
                </a:solidFill>
              </a:rPr>
              <a:t>TIP/TRICK 2: Remove extra information.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21ADB-535E-1B48-B95E-D012822AC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8373" y="1690688"/>
            <a:ext cx="9006016" cy="4351338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>
                <a:srgbClr val="F8C000"/>
              </a:buClr>
              <a:buSzPct val="25000"/>
              <a:buNone/>
            </a:pPr>
            <a:r>
              <a:rPr lang="en-US" sz="2000" dirty="0">
                <a:ea typeface="Book Antiqua"/>
                <a:cs typeface="Book Antiqua"/>
                <a:sym typeface="Book Antiqua"/>
              </a:rPr>
              <a:t>With multiple parts of the sentence in which the pronoun is functioning, ignore/delete </a:t>
            </a:r>
            <a:r>
              <a:rPr lang="en-US" sz="2000" dirty="0" smtClean="0">
                <a:ea typeface="Book Antiqua"/>
                <a:cs typeface="Book Antiqua"/>
                <a:sym typeface="Book Antiqua"/>
              </a:rPr>
              <a:t>the word </a:t>
            </a:r>
            <a:r>
              <a:rPr lang="en-US" sz="2000" i="1" dirty="0" smtClean="0">
                <a:ea typeface="Book Antiqua"/>
                <a:cs typeface="Book Antiqua"/>
                <a:sym typeface="Book Antiqua"/>
              </a:rPr>
              <a:t>and</a:t>
            </a:r>
            <a:r>
              <a:rPr lang="en-US" sz="2000" dirty="0" smtClean="0">
                <a:ea typeface="Book Antiqua"/>
                <a:cs typeface="Book Antiqua"/>
                <a:sym typeface="Book Antiqua"/>
              </a:rPr>
              <a:t> </a:t>
            </a:r>
            <a:r>
              <a:rPr lang="en-US" sz="2000" dirty="0">
                <a:ea typeface="Book Antiqua"/>
                <a:cs typeface="Book Antiqua"/>
                <a:sym typeface="Book Antiqua"/>
              </a:rPr>
              <a:t>and the other person:</a:t>
            </a:r>
          </a:p>
          <a:p>
            <a:pPr marL="914400" lvl="2" indent="0">
              <a:spcBef>
                <a:spcPts val="2000"/>
              </a:spcBef>
              <a:buClr>
                <a:schemeClr val="lt1"/>
              </a:buClr>
              <a:buSzPct val="100000"/>
              <a:buNone/>
            </a:pPr>
            <a:r>
              <a:rPr lang="en-US" strike="sngStrike" dirty="0">
                <a:ea typeface="Book Antiqua"/>
                <a:cs typeface="Book Antiqua"/>
                <a:sym typeface="Book Antiqua"/>
              </a:rPr>
              <a:t>You and</a:t>
            </a:r>
            <a:r>
              <a:rPr lang="en-US" dirty="0">
                <a:ea typeface="Book Antiqua"/>
                <a:cs typeface="Book Antiqua"/>
                <a:sym typeface="Book Antiqua"/>
              </a:rPr>
              <a:t> I figured out the answer.</a:t>
            </a:r>
          </a:p>
          <a:p>
            <a:pPr marL="914400" lvl="2" indent="0">
              <a:spcBef>
                <a:spcPts val="2000"/>
              </a:spcBef>
              <a:buClr>
                <a:schemeClr val="lt1"/>
              </a:buClr>
              <a:buSzPct val="100000"/>
              <a:buNone/>
            </a:pPr>
            <a:r>
              <a:rPr lang="en-US" dirty="0">
                <a:ea typeface="Book Antiqua"/>
                <a:cs typeface="Book Antiqua"/>
                <a:sym typeface="Book Antiqua"/>
              </a:rPr>
              <a:t>The professor asked </a:t>
            </a:r>
            <a:r>
              <a:rPr lang="en-US" strike="sngStrike" dirty="0">
                <a:ea typeface="Book Antiqua"/>
                <a:cs typeface="Book Antiqua"/>
                <a:sym typeface="Book Antiqua"/>
              </a:rPr>
              <a:t>Imani and</a:t>
            </a:r>
            <a:r>
              <a:rPr lang="en-US" dirty="0">
                <a:ea typeface="Book Antiqua"/>
                <a:cs typeface="Book Antiqua"/>
                <a:sym typeface="Book Antiqua"/>
              </a:rPr>
              <a:t> me to read the text.</a:t>
            </a:r>
          </a:p>
          <a:p>
            <a:pPr marL="914400" lvl="2" indent="0">
              <a:spcBef>
                <a:spcPts val="2000"/>
              </a:spcBef>
              <a:buClr>
                <a:schemeClr val="lt1"/>
              </a:buClr>
              <a:buSzPct val="100000"/>
              <a:buNone/>
            </a:pPr>
            <a:r>
              <a:rPr lang="en-US" dirty="0">
                <a:ea typeface="Book Antiqua"/>
                <a:cs typeface="Book Antiqua"/>
                <a:sym typeface="Book Antiqua"/>
              </a:rPr>
              <a:t>Everyone except </a:t>
            </a:r>
            <a:r>
              <a:rPr lang="en-US" strike="sngStrike" dirty="0">
                <a:ea typeface="Book Antiqua"/>
                <a:cs typeface="Book Antiqua"/>
                <a:sym typeface="Book Antiqua"/>
              </a:rPr>
              <a:t>Nelly and  </a:t>
            </a:r>
            <a:r>
              <a:rPr lang="en-US" u="sng" dirty="0">
                <a:ea typeface="Book Antiqua"/>
                <a:cs typeface="Book Antiqua"/>
                <a:sym typeface="Book Antiqua"/>
              </a:rPr>
              <a:t>me</a:t>
            </a:r>
            <a:r>
              <a:rPr lang="en-US" dirty="0">
                <a:ea typeface="Book Antiqua"/>
                <a:cs typeface="Book Antiqua"/>
                <a:sym typeface="Book Antiqua"/>
              </a:rPr>
              <a:t> attended the meeting. </a:t>
            </a:r>
          </a:p>
          <a:p>
            <a:pPr marL="914400" lvl="2" indent="0">
              <a:spcBef>
                <a:spcPts val="2000"/>
              </a:spcBef>
              <a:buClr>
                <a:schemeClr val="lt1"/>
              </a:buClr>
              <a:buSzPct val="100000"/>
              <a:buNone/>
            </a:pPr>
            <a:endParaRPr lang="en-US" sz="800" dirty="0">
              <a:ea typeface="Book Antiqua"/>
              <a:cs typeface="Book Antiqua"/>
              <a:sym typeface="Book Antiqua"/>
            </a:endParaRPr>
          </a:p>
          <a:p>
            <a:pPr marL="0" lvl="0" indent="0">
              <a:spcBef>
                <a:spcPts val="0"/>
              </a:spcBef>
              <a:buClr>
                <a:srgbClr val="F8C000"/>
              </a:buClr>
              <a:buSzPct val="25000"/>
              <a:buNone/>
            </a:pPr>
            <a:r>
              <a:rPr lang="en-US" sz="2000" dirty="0">
                <a:ea typeface="Book Antiqua"/>
                <a:cs typeface="Book Antiqua"/>
                <a:sym typeface="Book Antiqua"/>
              </a:rPr>
              <a:t>With other pronouns accompanying nouns, ignore/delete the noun(s):</a:t>
            </a:r>
          </a:p>
          <a:p>
            <a:pPr marL="800100" lvl="1" indent="-34290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000" dirty="0">
                <a:ea typeface="Book Antiqua"/>
                <a:cs typeface="Book Antiqua"/>
                <a:sym typeface="Book Antiqua"/>
              </a:rPr>
              <a:t>We </a:t>
            </a:r>
            <a:r>
              <a:rPr lang="en-US" sz="2000" strike="sngStrike" dirty="0">
                <a:ea typeface="Book Antiqua"/>
                <a:cs typeface="Book Antiqua"/>
                <a:sym typeface="Book Antiqua"/>
              </a:rPr>
              <a:t>grammar nerds</a:t>
            </a:r>
            <a:r>
              <a:rPr lang="en-US" sz="2000" dirty="0">
                <a:ea typeface="Book Antiqua"/>
                <a:cs typeface="Book Antiqua"/>
                <a:sym typeface="Book Antiqua"/>
              </a:rPr>
              <a:t> must stick together. </a:t>
            </a:r>
          </a:p>
          <a:p>
            <a:pPr marL="800100" lvl="1" indent="-34290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000" dirty="0">
                <a:ea typeface="Book Antiqua"/>
                <a:cs typeface="Book Antiqua"/>
                <a:sym typeface="Book Antiqua"/>
              </a:rPr>
              <a:t>The instructor told us </a:t>
            </a:r>
            <a:r>
              <a:rPr lang="en-US" sz="2000" strike="sngStrike" dirty="0">
                <a:ea typeface="Book Antiqua"/>
                <a:cs typeface="Book Antiqua"/>
                <a:sym typeface="Book Antiqua"/>
              </a:rPr>
              <a:t>students</a:t>
            </a:r>
            <a:r>
              <a:rPr lang="en-US" sz="2000" dirty="0">
                <a:ea typeface="Book Antiqua"/>
                <a:cs typeface="Book Antiqua"/>
                <a:sym typeface="Book Antiqua"/>
              </a:rPr>
              <a:t> to sit down.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389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BF875-8C51-5B41-840A-4B87D42ED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0526"/>
            <a:ext cx="10515600" cy="84219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69AA"/>
                </a:solidFill>
              </a:rPr>
              <a:t>TIP/TRICK 3:</a:t>
            </a:r>
            <a:r>
              <a:rPr lang="en-US" b="1" i="1" dirty="0">
                <a:solidFill>
                  <a:srgbClr val="0069AA"/>
                </a:solidFill>
              </a:rPr>
              <a:t> </a:t>
            </a:r>
            <a:r>
              <a:rPr lang="en-US" b="1" dirty="0">
                <a:solidFill>
                  <a:srgbClr val="0069AA"/>
                </a:solidFill>
              </a:rPr>
              <a:t>Substitute </a:t>
            </a:r>
            <a:r>
              <a:rPr lang="en-US" b="1" i="1" dirty="0">
                <a:solidFill>
                  <a:srgbClr val="0069AA"/>
                </a:solidFill>
              </a:rPr>
              <a:t>we</a:t>
            </a:r>
            <a:r>
              <a:rPr lang="en-US" b="1" dirty="0">
                <a:solidFill>
                  <a:srgbClr val="0069AA"/>
                </a:solidFill>
              </a:rPr>
              <a:t> and </a:t>
            </a:r>
            <a:r>
              <a:rPr lang="en-US" b="1" i="1" dirty="0">
                <a:solidFill>
                  <a:srgbClr val="0069AA"/>
                </a:solidFill>
              </a:rPr>
              <a:t>us</a:t>
            </a:r>
            <a:r>
              <a:rPr lang="en-US" b="1" dirty="0">
                <a:solidFill>
                  <a:srgbClr val="0069AA"/>
                </a:solidFill>
              </a:rPr>
              <a:t> for your any pronoun after </a:t>
            </a:r>
            <a:r>
              <a:rPr lang="en-US" b="1" i="1" dirty="0">
                <a:solidFill>
                  <a:srgbClr val="0069AA"/>
                </a:solidFill>
              </a:rPr>
              <a:t>between</a:t>
            </a:r>
            <a:r>
              <a:rPr lang="en-US" b="1" dirty="0">
                <a:solidFill>
                  <a:srgbClr val="0069AA"/>
                </a:solidFill>
              </a:rPr>
              <a:t>. Which one works?</a:t>
            </a:r>
            <a:br>
              <a:rPr lang="en-US" b="1" dirty="0">
                <a:solidFill>
                  <a:srgbClr val="0069AA"/>
                </a:solidFill>
              </a:rPr>
            </a:br>
            <a:endParaRPr lang="en-US" b="1" dirty="0">
              <a:solidFill>
                <a:srgbClr val="0069AA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6F263-C708-B640-8C5C-8E9918AB6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0382"/>
            <a:ext cx="10515600" cy="358663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>
                <a:srgbClr val="F8C000"/>
              </a:buClr>
              <a:buSzPct val="25000"/>
              <a:buNone/>
            </a:pPr>
            <a:r>
              <a:rPr lang="en-US" b="1" dirty="0">
                <a:ea typeface="Book Antiqua"/>
                <a:cs typeface="Book Antiqua"/>
                <a:sym typeface="Book Antiqua"/>
              </a:rPr>
              <a:t>	</a:t>
            </a:r>
            <a:r>
              <a:rPr lang="en-US" dirty="0">
                <a:ea typeface="Book Antiqua"/>
                <a:cs typeface="Book Antiqua"/>
                <a:sym typeface="Book Antiqua"/>
              </a:rPr>
              <a:t>The debate was between </a:t>
            </a:r>
            <a:r>
              <a:rPr lang="en-US" u="sng" dirty="0">
                <a:ea typeface="Book Antiqua"/>
                <a:cs typeface="Book Antiqua"/>
                <a:sym typeface="Book Antiqua"/>
              </a:rPr>
              <a:t>him</a:t>
            </a:r>
            <a:r>
              <a:rPr lang="en-US" dirty="0">
                <a:ea typeface="Book Antiqua"/>
                <a:cs typeface="Book Antiqua"/>
                <a:sym typeface="Book Antiqua"/>
              </a:rPr>
              <a:t> and his opponent.</a:t>
            </a:r>
          </a:p>
          <a:p>
            <a:pPr marL="0" lvl="0" indent="0">
              <a:spcBef>
                <a:spcPts val="0"/>
              </a:spcBef>
              <a:buClr>
                <a:srgbClr val="F8C000"/>
              </a:buClr>
              <a:buSzPct val="25000"/>
              <a:buNone/>
            </a:pPr>
            <a:r>
              <a:rPr lang="en-US" dirty="0">
                <a:ea typeface="Book Antiqua"/>
                <a:cs typeface="Book Antiqua"/>
                <a:sym typeface="Book Antiqua"/>
              </a:rPr>
              <a:t>	The debate was between </a:t>
            </a:r>
            <a:r>
              <a:rPr lang="en-US" i="1" dirty="0">
                <a:ea typeface="Book Antiqua"/>
                <a:cs typeface="Book Antiqua"/>
                <a:sym typeface="Book Antiqua"/>
              </a:rPr>
              <a:t>we</a:t>
            </a:r>
            <a:r>
              <a:rPr lang="en-US" dirty="0">
                <a:ea typeface="Book Antiqua"/>
                <a:cs typeface="Book Antiqua"/>
                <a:sym typeface="Book Antiqua"/>
              </a:rPr>
              <a:t>. </a:t>
            </a:r>
            <a:r>
              <a:rPr lang="en-US" u="sng" dirty="0">
                <a:solidFill>
                  <a:srgbClr val="0069AA"/>
                </a:solidFill>
                <a:ea typeface="Book Antiqua"/>
                <a:cs typeface="Book Antiqua"/>
                <a:sym typeface="Book Antiqua"/>
              </a:rPr>
              <a:t>OR</a:t>
            </a:r>
            <a:r>
              <a:rPr lang="en-US" dirty="0">
                <a:ea typeface="Book Antiqua"/>
                <a:cs typeface="Book Antiqua"/>
                <a:sym typeface="Book Antiqua"/>
              </a:rPr>
              <a:t> The debate was between </a:t>
            </a:r>
            <a:r>
              <a:rPr lang="en-US" i="1" dirty="0">
                <a:ea typeface="Book Antiqua"/>
                <a:cs typeface="Book Antiqua"/>
                <a:sym typeface="Book Antiqua"/>
              </a:rPr>
              <a:t>us</a:t>
            </a:r>
            <a:r>
              <a:rPr lang="en-US" dirty="0">
                <a:ea typeface="Book Antiqua"/>
                <a:cs typeface="Book Antiqua"/>
                <a:sym typeface="Book Antiqua"/>
              </a:rPr>
              <a:t>.</a:t>
            </a:r>
          </a:p>
          <a:p>
            <a:pPr marL="0" lvl="0" indent="0">
              <a:spcBef>
                <a:spcPts val="0"/>
              </a:spcBef>
              <a:buClr>
                <a:srgbClr val="F8C000"/>
              </a:buClr>
              <a:buSzPct val="25000"/>
              <a:buNone/>
            </a:pPr>
            <a:endParaRPr lang="en-US" b="1" dirty="0">
              <a:ea typeface="Book Antiqua"/>
              <a:cs typeface="Book Antiqua"/>
              <a:sym typeface="Book Antiqua"/>
            </a:endParaRPr>
          </a:p>
          <a:p>
            <a:pPr marL="0" lvl="0" indent="0">
              <a:spcBef>
                <a:spcPts val="0"/>
              </a:spcBef>
              <a:buClr>
                <a:srgbClr val="F8C000"/>
              </a:buClr>
              <a:buSzPct val="25000"/>
              <a:buNone/>
            </a:pPr>
            <a:r>
              <a:rPr lang="en-US" dirty="0">
                <a:ea typeface="Book Antiqua"/>
                <a:cs typeface="Book Antiqua"/>
                <a:sym typeface="Book Antiqua"/>
              </a:rPr>
              <a:t>The </a:t>
            </a:r>
            <a:r>
              <a:rPr lang="en-US" i="1" dirty="0">
                <a:ea typeface="Book Antiqua"/>
                <a:cs typeface="Book Antiqua"/>
                <a:sym typeface="Book Antiqua"/>
              </a:rPr>
              <a:t>WE-</a:t>
            </a:r>
            <a:r>
              <a:rPr lang="en-US" dirty="0">
                <a:ea typeface="Book Antiqua"/>
                <a:cs typeface="Book Antiqua"/>
                <a:sym typeface="Book Antiqua"/>
              </a:rPr>
              <a:t>group (subject pronouns): </a:t>
            </a:r>
            <a:r>
              <a:rPr lang="en-US" i="1" dirty="0">
                <a:ea typeface="Book Antiqua"/>
                <a:cs typeface="Book Antiqua"/>
                <a:sym typeface="Book Antiqua"/>
              </a:rPr>
              <a:t>I, he, she, we, they, who</a:t>
            </a:r>
          </a:p>
          <a:p>
            <a:pPr marL="0" lvl="0" indent="0">
              <a:spcBef>
                <a:spcPts val="0"/>
              </a:spcBef>
              <a:buClr>
                <a:srgbClr val="F8C000"/>
              </a:buClr>
              <a:buSzPct val="25000"/>
              <a:buNone/>
            </a:pPr>
            <a:r>
              <a:rPr lang="en-US" dirty="0">
                <a:ea typeface="Book Antiqua"/>
                <a:cs typeface="Book Antiqua"/>
                <a:sym typeface="Book Antiqua"/>
              </a:rPr>
              <a:t>The </a:t>
            </a:r>
            <a:r>
              <a:rPr lang="en-US" i="1" dirty="0">
                <a:ea typeface="Book Antiqua"/>
                <a:cs typeface="Book Antiqua"/>
                <a:sym typeface="Book Antiqua"/>
              </a:rPr>
              <a:t>US-</a:t>
            </a:r>
            <a:r>
              <a:rPr lang="en-US" dirty="0">
                <a:ea typeface="Book Antiqua"/>
                <a:cs typeface="Book Antiqua"/>
                <a:sym typeface="Book Antiqua"/>
              </a:rPr>
              <a:t>group (object pronouns): </a:t>
            </a:r>
            <a:r>
              <a:rPr lang="en-US" i="1" dirty="0">
                <a:ea typeface="Book Antiqua"/>
                <a:cs typeface="Book Antiqua"/>
                <a:sym typeface="Book Antiqua"/>
              </a:rPr>
              <a:t>me, him, her, us, them, whom</a:t>
            </a:r>
            <a:endParaRPr lang="en-US" sz="2800" dirty="0">
              <a:ea typeface="Book Antiqua"/>
              <a:cs typeface="Book Antiqua"/>
              <a:sym typeface="Book Antiqua"/>
            </a:endParaRPr>
          </a:p>
          <a:p>
            <a:pPr marL="914400" lvl="2" indent="0">
              <a:spcBef>
                <a:spcPts val="2000"/>
              </a:spcBef>
              <a:buClr>
                <a:srgbClr val="FFFFFF"/>
              </a:buClr>
              <a:buSzPct val="25000"/>
              <a:buNone/>
            </a:pPr>
            <a:r>
              <a:rPr lang="en-US" sz="2800" dirty="0">
                <a:ea typeface="Book Antiqua"/>
                <a:cs typeface="Book Antiqua"/>
                <a:sym typeface="Book Antiqua"/>
              </a:rPr>
              <a:t>An argument broke out between </a:t>
            </a:r>
            <a:r>
              <a:rPr lang="en-US" sz="2800" u="sng" dirty="0">
                <a:ea typeface="Book Antiqua"/>
                <a:cs typeface="Book Antiqua"/>
                <a:sym typeface="Book Antiqua"/>
              </a:rPr>
              <a:t>her</a:t>
            </a:r>
            <a:r>
              <a:rPr lang="en-US" sz="2800" dirty="0">
                <a:ea typeface="Book Antiqua"/>
                <a:cs typeface="Book Antiqua"/>
                <a:sym typeface="Book Antiqua"/>
              </a:rPr>
              <a:t> and </a:t>
            </a:r>
            <a:r>
              <a:rPr lang="en-US" sz="2800" u="sng" dirty="0">
                <a:ea typeface="Book Antiqua"/>
                <a:cs typeface="Book Antiqua"/>
                <a:sym typeface="Book Antiqua"/>
              </a:rPr>
              <a:t>me</a:t>
            </a:r>
            <a:r>
              <a:rPr lang="en-US" sz="2800" dirty="0">
                <a:ea typeface="Book Antiqua"/>
                <a:cs typeface="Book Antiqua"/>
                <a:sym typeface="Book Antiqua"/>
              </a:rPr>
              <a:t>.</a:t>
            </a:r>
            <a:br>
              <a:rPr lang="en-US" sz="2800" dirty="0">
                <a:ea typeface="Book Antiqua"/>
                <a:cs typeface="Book Antiqua"/>
                <a:sym typeface="Book Antiqua"/>
              </a:rPr>
            </a:br>
            <a:r>
              <a:rPr lang="en-US" sz="2800" dirty="0">
                <a:ea typeface="Book Antiqua"/>
                <a:cs typeface="Book Antiqua"/>
                <a:sym typeface="Book Antiqua"/>
              </a:rPr>
              <a:t>An argument broke out between we. </a:t>
            </a:r>
            <a:r>
              <a:rPr lang="en-US" sz="2800" u="sng" dirty="0">
                <a:solidFill>
                  <a:srgbClr val="0069AA"/>
                </a:solidFill>
                <a:ea typeface="Book Antiqua"/>
                <a:cs typeface="Book Antiqua"/>
                <a:sym typeface="Book Antiqua"/>
              </a:rPr>
              <a:t>OR</a:t>
            </a:r>
            <a:r>
              <a:rPr lang="en-US" sz="2800" dirty="0">
                <a:ea typeface="Book Antiqua"/>
                <a:cs typeface="Book Antiqua"/>
                <a:sym typeface="Book Antiqua"/>
              </a:rPr>
              <a:t> An argument </a:t>
            </a:r>
            <a:r>
              <a:rPr lang="en-US" sz="2800" dirty="0" smtClean="0">
                <a:ea typeface="Book Antiqua"/>
                <a:cs typeface="Book Antiqua"/>
                <a:sym typeface="Book Antiqua"/>
              </a:rPr>
              <a:t>           broke </a:t>
            </a:r>
            <a:r>
              <a:rPr lang="en-US" sz="2800" dirty="0">
                <a:ea typeface="Book Antiqua"/>
                <a:cs typeface="Book Antiqua"/>
                <a:sym typeface="Book Antiqua"/>
              </a:rPr>
              <a:t>out between us.</a:t>
            </a:r>
          </a:p>
        </p:txBody>
      </p:sp>
    </p:spTree>
    <p:extLst>
      <p:ext uri="{BB962C8B-B14F-4D97-AF65-F5344CB8AC3E}">
        <p14:creationId xmlns:p14="http://schemas.microsoft.com/office/powerpoint/2010/main" val="1481892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23266-76D6-EE41-9B8C-C560443A7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9817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69AA"/>
                </a:solidFill>
              </a:rPr>
              <a:t>TIP/TRICK 4: Use a possessive pronoun</a:t>
            </a:r>
            <a:br>
              <a:rPr lang="en-US" b="1" dirty="0">
                <a:solidFill>
                  <a:srgbClr val="0069AA"/>
                </a:solidFill>
              </a:rPr>
            </a:br>
            <a:r>
              <a:rPr lang="en-US" b="1" dirty="0">
                <a:solidFill>
                  <a:srgbClr val="0069AA"/>
                </a:solidFill>
              </a:rPr>
              <a:t>preceding a gerund.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0C772-48AE-7843-97CF-6A77952BC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8577"/>
            <a:ext cx="7358449" cy="41468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3200" b="1" dirty="0"/>
          </a:p>
          <a:p>
            <a:pPr marL="914400" lvl="2" indent="0">
              <a:buNone/>
            </a:pPr>
            <a:r>
              <a:rPr lang="en-US" sz="2800" u="sng" dirty="0" smtClean="0"/>
              <a:t>My </a:t>
            </a:r>
            <a:r>
              <a:rPr lang="en-US" sz="2800" u="sng" dirty="0"/>
              <a:t>going </a:t>
            </a:r>
            <a:r>
              <a:rPr lang="en-US" sz="2800" dirty="0"/>
              <a:t>to the store was essential. </a:t>
            </a:r>
          </a:p>
          <a:p>
            <a:pPr marL="914400" lvl="2" indent="0">
              <a:buNone/>
            </a:pPr>
            <a:r>
              <a:rPr lang="en-US" sz="2800" u="sng" dirty="0"/>
              <a:t>My biking </a:t>
            </a:r>
            <a:r>
              <a:rPr lang="en-US" sz="2800" dirty="0"/>
              <a:t>improved my health.</a:t>
            </a:r>
          </a:p>
          <a:p>
            <a:pPr marL="914400" lvl="2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/>
              <a:t>Substitute a noun for your gerund: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“</a:t>
            </a:r>
            <a:r>
              <a:rPr lang="en-US" dirty="0"/>
              <a:t>My trip to the store.”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</a:t>
            </a:r>
            <a:r>
              <a:rPr lang="en-US" dirty="0"/>
              <a:t>wouldn’t say, “Me trip to the store,” so don’t say, “Me going to the store” either. </a:t>
            </a:r>
          </a:p>
          <a:p>
            <a:endParaRPr lang="en-US" dirty="0"/>
          </a:p>
        </p:txBody>
      </p:sp>
      <p:sp>
        <p:nvSpPr>
          <p:cNvPr id="4" name="Shape 189">
            <a:extLst>
              <a:ext uri="{FF2B5EF4-FFF2-40B4-BE49-F238E27FC236}">
                <a16:creationId xmlns:a16="http://schemas.microsoft.com/office/drawing/2014/main" id="{07BEBC92-7E25-6046-8762-F46F41F0F990}"/>
              </a:ext>
            </a:extLst>
          </p:cNvPr>
          <p:cNvSpPr/>
          <p:nvPr/>
        </p:nvSpPr>
        <p:spPr>
          <a:xfrm>
            <a:off x="8789772" y="2304124"/>
            <a:ext cx="2077995" cy="187535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1" dirty="0">
                <a:solidFill>
                  <a:schemeClr val="bg1"/>
                </a:solidFill>
                <a:ea typeface="Book Antiqua"/>
                <a:cs typeface="Book Antiqua"/>
                <a:sym typeface="Book Antiqua"/>
              </a:rPr>
              <a:t>Gerund = an “-</a:t>
            </a:r>
            <a:r>
              <a:rPr lang="en-US" sz="2800" b="1" dirty="0" err="1">
                <a:solidFill>
                  <a:schemeClr val="bg1"/>
                </a:solidFill>
                <a:ea typeface="Book Antiqua"/>
                <a:cs typeface="Book Antiqua"/>
                <a:sym typeface="Book Antiqua"/>
              </a:rPr>
              <a:t>ing</a:t>
            </a:r>
            <a:r>
              <a:rPr lang="en-US" sz="2800" b="1" dirty="0">
                <a:solidFill>
                  <a:schemeClr val="bg1"/>
                </a:solidFill>
                <a:ea typeface="Book Antiqua"/>
                <a:cs typeface="Book Antiqua"/>
                <a:sym typeface="Book Antiqua"/>
              </a:rPr>
              <a:t>” verb acting as a noun.</a:t>
            </a:r>
          </a:p>
        </p:txBody>
      </p:sp>
    </p:spTree>
    <p:extLst>
      <p:ext uri="{BB962C8B-B14F-4D97-AF65-F5344CB8AC3E}">
        <p14:creationId xmlns:p14="http://schemas.microsoft.com/office/powerpoint/2010/main" val="1908419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D8533-73C1-D248-8780-7FABC9695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4639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69AA"/>
                </a:solidFill>
              </a:rPr>
              <a:t>TIP/TRICK 5: In comparisons, </a:t>
            </a:r>
            <a:r>
              <a:rPr lang="en-US" b="1" dirty="0" smtClean="0">
                <a:solidFill>
                  <a:srgbClr val="0069AA"/>
                </a:solidFill>
              </a:rPr>
              <a:t>add </a:t>
            </a:r>
            <a:r>
              <a:rPr lang="en-US" b="1" dirty="0">
                <a:solidFill>
                  <a:srgbClr val="0069AA"/>
                </a:solidFill>
              </a:rPr>
              <a:t>or mentally </a:t>
            </a:r>
            <a:r>
              <a:rPr lang="en-US" b="1" dirty="0" smtClean="0">
                <a:solidFill>
                  <a:srgbClr val="0069AA"/>
                </a:solidFill>
              </a:rPr>
              <a:t>insert </a:t>
            </a:r>
            <a:r>
              <a:rPr lang="en-US" b="1" dirty="0">
                <a:solidFill>
                  <a:srgbClr val="0069AA"/>
                </a:solidFill>
              </a:rPr>
              <a:t>the missing/elliptical words.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E219D-6B65-B646-BA5B-1A41E8AE4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9415"/>
            <a:ext cx="10515600" cy="4257547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My classmates are much older than </a:t>
            </a:r>
            <a:r>
              <a:rPr lang="en-US" sz="2800" dirty="0">
                <a:solidFill>
                  <a:srgbClr val="0069AA"/>
                </a:solidFill>
              </a:rPr>
              <a:t>(I / me)</a:t>
            </a:r>
            <a:r>
              <a:rPr lang="en-US" sz="2800" dirty="0"/>
              <a:t>. </a:t>
            </a:r>
          </a:p>
          <a:p>
            <a:pPr marL="457200" lvl="1" indent="0">
              <a:buNone/>
            </a:pPr>
            <a:r>
              <a:rPr lang="en-US" sz="2800" dirty="0"/>
              <a:t>My brother eats more than </a:t>
            </a:r>
            <a:r>
              <a:rPr lang="en-US" sz="2800" dirty="0">
                <a:solidFill>
                  <a:srgbClr val="0069AA"/>
                </a:solidFill>
              </a:rPr>
              <a:t>(I / me)</a:t>
            </a:r>
            <a:r>
              <a:rPr lang="en-US" sz="2800" dirty="0"/>
              <a:t>. </a:t>
            </a:r>
          </a:p>
          <a:p>
            <a:pPr marL="457200" lvl="1" indent="0">
              <a:buNone/>
            </a:pPr>
            <a:r>
              <a:rPr lang="en-US" sz="2800" dirty="0"/>
              <a:t>Carlos likes Tracy more than </a:t>
            </a:r>
            <a:r>
              <a:rPr lang="en-US" sz="2800" dirty="0">
                <a:solidFill>
                  <a:srgbClr val="0069AA"/>
                </a:solidFill>
              </a:rPr>
              <a:t>(I / me)</a:t>
            </a:r>
            <a:r>
              <a:rPr lang="en-US" sz="2800" dirty="0"/>
              <a:t>. </a:t>
            </a:r>
          </a:p>
          <a:p>
            <a:pPr marL="457200" lvl="1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3200" b="1" dirty="0"/>
              <a:t>Try inserting the implied words:</a:t>
            </a:r>
          </a:p>
          <a:p>
            <a:pPr marL="457200" lvl="1" indent="0">
              <a:buNone/>
            </a:pPr>
            <a:r>
              <a:rPr lang="en-US" sz="2800" dirty="0"/>
              <a:t>My classmates are much older than </a:t>
            </a:r>
            <a:r>
              <a:rPr lang="en-US" sz="2800" b="1" dirty="0">
                <a:solidFill>
                  <a:srgbClr val="0069AA"/>
                </a:solidFill>
              </a:rPr>
              <a:t>I</a:t>
            </a:r>
            <a:r>
              <a:rPr lang="en-US" sz="2800" dirty="0"/>
              <a:t> </a:t>
            </a:r>
            <a:r>
              <a:rPr lang="en-US" sz="2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am</a:t>
            </a:r>
            <a:r>
              <a:rPr lang="en-US" sz="2800" dirty="0"/>
              <a:t>. </a:t>
            </a:r>
          </a:p>
          <a:p>
            <a:pPr marL="457200" lvl="1" indent="0">
              <a:buNone/>
            </a:pPr>
            <a:r>
              <a:rPr lang="en-US" sz="2800" dirty="0"/>
              <a:t>My brother eats more than </a:t>
            </a:r>
            <a:r>
              <a:rPr lang="en-US" sz="2800" b="1" dirty="0">
                <a:solidFill>
                  <a:srgbClr val="0069AA"/>
                </a:solidFill>
              </a:rPr>
              <a:t>I</a:t>
            </a:r>
            <a:r>
              <a:rPr lang="en-US" sz="2800" dirty="0"/>
              <a:t> </a:t>
            </a:r>
            <a:r>
              <a:rPr lang="en-US" sz="2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</a:t>
            </a:r>
            <a:r>
              <a:rPr lang="en-US" sz="2800" dirty="0"/>
              <a:t>. </a:t>
            </a:r>
          </a:p>
          <a:p>
            <a:pPr marL="457200" lvl="1" indent="0">
              <a:buNone/>
            </a:pPr>
            <a:r>
              <a:rPr lang="en-US" sz="2800" dirty="0"/>
              <a:t>Carlos likes Tracy more than </a:t>
            </a:r>
            <a:r>
              <a:rPr lang="en-US" sz="2800" b="1" dirty="0">
                <a:solidFill>
                  <a:srgbClr val="0069AA"/>
                </a:solidFill>
              </a:rPr>
              <a:t>I</a:t>
            </a:r>
            <a:r>
              <a:rPr lang="en-US" sz="2800" dirty="0"/>
              <a:t> </a:t>
            </a:r>
            <a:r>
              <a:rPr lang="en-US" sz="2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</a:t>
            </a:r>
            <a:r>
              <a:rPr lang="en-US" sz="2800" dirty="0"/>
              <a:t>.</a:t>
            </a:r>
          </a:p>
          <a:p>
            <a:pPr marL="914400" lvl="2" indent="0">
              <a:buNone/>
            </a:pPr>
            <a:r>
              <a:rPr lang="en-US" sz="2400" i="1" dirty="0"/>
              <a:t>Or: </a:t>
            </a:r>
            <a:r>
              <a:rPr lang="en-US" sz="2400" dirty="0"/>
              <a:t>Carlos likes Tracy more than </a:t>
            </a:r>
            <a:r>
              <a:rPr lang="en-US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he likes </a:t>
            </a:r>
            <a:r>
              <a:rPr lang="en-US" sz="2400" b="1" dirty="0">
                <a:solidFill>
                  <a:srgbClr val="0069AA"/>
                </a:solidFill>
              </a:rPr>
              <a:t>me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50797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464</Words>
  <Application>Microsoft Office PowerPoint</Application>
  <PresentationFormat>Widescreen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Book Antiqua</vt:lpstr>
      <vt:lpstr>Calibri</vt:lpstr>
      <vt:lpstr>Calibri Light</vt:lpstr>
      <vt:lpstr>Noto Sans Symbols</vt:lpstr>
      <vt:lpstr>Office Theme</vt:lpstr>
      <vt:lpstr>1_Office Theme</vt:lpstr>
      <vt:lpstr>Pronoun Case</vt:lpstr>
      <vt:lpstr>Knock, knock.                           Who’s there?  To.                                    To who?  To whom!</vt:lpstr>
      <vt:lpstr>What is Pronoun Case?</vt:lpstr>
      <vt:lpstr>PowerPoint Presentation</vt:lpstr>
      <vt:lpstr>TIP/TRICK 1: Who versus Whom. Substitute he for who and him for whom.  </vt:lpstr>
      <vt:lpstr>TIP/TRICK 2: Remove extra information.</vt:lpstr>
      <vt:lpstr>TIP/TRICK 3: Substitute we and us for your any pronoun after between. Which one works? </vt:lpstr>
      <vt:lpstr>TIP/TRICK 4: Use a possessive pronoun preceding a gerund.</vt:lpstr>
      <vt:lpstr>TIP/TRICK 5: In comparisons, add or mentally insert the missing/elliptical words.</vt:lpstr>
      <vt:lpstr>TIP/TRICK 6: Use the We Group (subject pronouns) after Be-verbs.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Rustian Phelps</cp:lastModifiedBy>
  <cp:revision>55</cp:revision>
  <dcterms:created xsi:type="dcterms:W3CDTF">2018-05-29T16:49:48Z</dcterms:created>
  <dcterms:modified xsi:type="dcterms:W3CDTF">2019-10-15T16:56:43Z</dcterms:modified>
</cp:coreProperties>
</file>