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56" r:id="rId4"/>
    <p:sldId id="258" r:id="rId5"/>
    <p:sldId id="259" r:id="rId6"/>
    <p:sldId id="261" r:id="rId7"/>
    <p:sldId id="260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1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5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6906" y="4905091"/>
            <a:ext cx="10289407" cy="706437"/>
          </a:xfrm>
          <a:prstGeom prst="rect">
            <a:avLst/>
          </a:prstGeom>
        </p:spPr>
        <p:txBody>
          <a:bodyPr anchor="b"/>
          <a:lstStyle>
            <a:lvl1pPr algn="ctr">
              <a:defRPr sz="4000" b="1" i="0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08" y="5786973"/>
            <a:ext cx="9144000" cy="4116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1">
                <a:solidFill>
                  <a:srgbClr val="0069AA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5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9067800" y="5200333"/>
            <a:ext cx="22860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956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7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1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3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6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4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Faulty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0" dirty="0"/>
              <a:t>Adapted from </a:t>
            </a:r>
            <a:r>
              <a:rPr lang="en-US" dirty="0"/>
              <a:t>Real Good Grammar, Too </a:t>
            </a:r>
            <a:r>
              <a:rPr lang="en-US" i="0" dirty="0"/>
              <a:t>by Mamie Webb Hixon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6117"/>
            <a:ext cx="10515600" cy="192152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Ambiguous comparisons occur when elliptical words (those omitted) create for the reader more than one interpretation of the sentence.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8385"/>
            <a:ext cx="10515600" cy="35034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I like Nancy better than you.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What comparison are we making here? Is it a comparison between how much I like Nancy and how much I like you, or is it a comparison between how much I like Nancy and how much you like Nancy? Let’s clarify what we are comparing.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Revised version 1: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Roboto"/>
              </a:rPr>
              <a:t>	I like Nancy better than I like you.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Revised version 2: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Roboto"/>
              </a:rPr>
              <a:t>	I like Nancy better than you do.</a:t>
            </a:r>
          </a:p>
          <a:p>
            <a:pPr marL="63500" lvl="0" indent="0">
              <a:lnSpc>
                <a:spcPct val="100000"/>
              </a:lnSpc>
              <a:spcBef>
                <a:spcPts val="480"/>
              </a:spcBef>
              <a:buSzPct val="76000"/>
              <a:buNone/>
            </a:pPr>
            <a:endParaRPr lang="en-US" dirty="0"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689209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702"/>
            <a:ext cx="10515600" cy="18533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Incomplete comparisons occur when the basis of the comparison (the two categories being compared) is not explicitly stated.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8879"/>
            <a:ext cx="10515600" cy="3748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Watching television is more interesting.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Watching television is more interesting than what? We need to complete the comparison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Revision: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Roboto"/>
              </a:rPr>
              <a:t>	Watching television is more interesting            	than watching paint dry.</a:t>
            </a:r>
          </a:p>
          <a:p>
            <a:pPr marL="63500" lvl="0" indent="0">
              <a:lnSpc>
                <a:spcPct val="100000"/>
              </a:lnSpc>
              <a:spcBef>
                <a:spcPts val="480"/>
              </a:spcBef>
              <a:buSzPct val="76000"/>
              <a:buNone/>
            </a:pPr>
            <a:endParaRPr lang="en-US" dirty="0"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04155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085" y="596870"/>
            <a:ext cx="10309167" cy="20778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Do not omit the words </a:t>
            </a:r>
            <a:r>
              <a:rPr lang="en-US" sz="3600" b="1" i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other</a:t>
            </a:r>
            <a:r>
              <a:rPr lang="en-US" sz="36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, </a:t>
            </a:r>
            <a:r>
              <a:rPr lang="en-US" sz="3600" b="1" i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any</a:t>
            </a:r>
            <a:r>
              <a:rPr lang="en-US" sz="36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, or </a:t>
            </a:r>
            <a:r>
              <a:rPr lang="en-US" sz="3600" b="1" i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else</a:t>
            </a:r>
            <a:r>
              <a:rPr lang="en-US" sz="36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 when comparing one thing or person with a group of which it/he is a part.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D9F281-8598-4B65-A304-D293E5566BB0}"/>
              </a:ext>
            </a:extLst>
          </p:cNvPr>
          <p:cNvSpPr/>
          <p:nvPr/>
        </p:nvSpPr>
        <p:spPr>
          <a:xfrm>
            <a:off x="1030085" y="2674676"/>
            <a:ext cx="1000921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Roboto"/>
              </a:rPr>
              <a:t>Joanna writes better than any student in her class. </a:t>
            </a:r>
          </a:p>
          <a:p>
            <a:r>
              <a:rPr lang="en-US" sz="2400" dirty="0">
                <a:solidFill>
                  <a:srgbClr val="0069AA"/>
                </a:solidFill>
                <a:latin typeface="Roboto"/>
              </a:rPr>
              <a:t>Joanna is a student in the class. Does she write better than herself? We need to add language to show that Joanna is being compared to other students in a group in which Joanna is included.</a:t>
            </a:r>
          </a:p>
          <a:p>
            <a:r>
              <a:rPr lang="en-US" sz="24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r>
              <a:rPr lang="en-US" sz="2400" dirty="0">
                <a:solidFill>
                  <a:srgbClr val="000000"/>
                </a:solidFill>
                <a:latin typeface="Roboto"/>
              </a:rPr>
              <a:t>	Joanna writes better than any other student in her class.</a:t>
            </a:r>
          </a:p>
          <a:p>
            <a:r>
              <a:rPr lang="en-US" sz="2400" dirty="0">
                <a:solidFill>
                  <a:srgbClr val="0069AA"/>
                </a:solidFill>
                <a:latin typeface="Roboto"/>
              </a:rPr>
              <a:t>If the superlative is intended, revise the sentence this way:</a:t>
            </a:r>
          </a:p>
          <a:p>
            <a:r>
              <a:rPr lang="en-US" sz="2400" dirty="0">
                <a:solidFill>
                  <a:srgbClr val="000000"/>
                </a:solidFill>
                <a:latin typeface="Roboto"/>
              </a:rPr>
              <a:t>	Joanna is the best writer in her class.</a:t>
            </a:r>
          </a:p>
        </p:txBody>
      </p:sp>
    </p:spTree>
    <p:extLst>
      <p:ext uri="{BB962C8B-B14F-4D97-AF65-F5344CB8AC3E}">
        <p14:creationId xmlns:p14="http://schemas.microsoft.com/office/powerpoint/2010/main" val="263489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3B00-FE5F-4204-830F-0741C511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4384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Do not omit as when making a point of equal or superior comparison using as . . . as.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2261A-EAB1-40D8-A7FF-EE3068BCB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9821"/>
            <a:ext cx="10515600" cy="3669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The University of West Florida is as large or larger 	than the University of North Florida.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To complete the comparison, we need the second </a:t>
            </a:r>
            <a:r>
              <a:rPr lang="en-US" sz="3200" i="1" dirty="0">
                <a:solidFill>
                  <a:srgbClr val="0069AA"/>
                </a:solidFill>
                <a:latin typeface="Roboto"/>
              </a:rPr>
              <a:t>as</a:t>
            </a:r>
            <a:r>
              <a:rPr lang="en-US" sz="3200" dirty="0">
                <a:solidFill>
                  <a:srgbClr val="0069AA"/>
                </a:solidFill>
                <a:latin typeface="Roboto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Roboto"/>
              </a:rPr>
              <a:t>	The University of West Florida is </a:t>
            </a:r>
            <a:r>
              <a:rPr lang="en-US" sz="3200" u="sng" dirty="0">
                <a:solidFill>
                  <a:srgbClr val="000000"/>
                </a:solidFill>
                <a:latin typeface="Roboto"/>
              </a:rPr>
              <a:t>as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 large </a:t>
            </a:r>
            <a:r>
              <a:rPr lang="en-US" sz="3200" u="sng" dirty="0">
                <a:solidFill>
                  <a:srgbClr val="000000"/>
                </a:solidFill>
                <a:latin typeface="Roboto"/>
              </a:rPr>
              <a:t>as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 or 	larger than the 	University of North Florida.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7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3B00-FE5F-4204-830F-0741C511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1939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When using the words one of to make a comparison, be sure to get the number of things being compared right.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2261A-EAB1-40D8-A7FF-EE3068BCB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9949"/>
            <a:ext cx="10515600" cy="34670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This is one of the best, if not the best, hamburger joint in 	this country. </a:t>
            </a:r>
          </a:p>
          <a:p>
            <a:pPr marL="0" indent="0">
              <a:buNone/>
            </a:pPr>
            <a:r>
              <a:rPr lang="en-US" dirty="0">
                <a:solidFill>
                  <a:srgbClr val="0069AA"/>
                </a:solidFill>
                <a:latin typeface="Roboto"/>
              </a:rPr>
              <a:t>The problem is that only one hamburger joint seems to be the object of comparison. </a:t>
            </a:r>
            <a:r>
              <a:rPr lang="en-US" i="1" dirty="0">
                <a:solidFill>
                  <a:srgbClr val="0069AA"/>
                </a:solidFill>
                <a:latin typeface="Roboto"/>
              </a:rPr>
              <a:t>One of the best</a:t>
            </a:r>
            <a:r>
              <a:rPr lang="en-US" dirty="0">
                <a:solidFill>
                  <a:srgbClr val="0069AA"/>
                </a:solidFill>
                <a:latin typeface="Roboto"/>
              </a:rPr>
              <a:t> requires the plural </a:t>
            </a:r>
            <a:r>
              <a:rPr lang="en-US" i="1" dirty="0">
                <a:solidFill>
                  <a:srgbClr val="0069AA"/>
                </a:solidFill>
                <a:latin typeface="Roboto"/>
              </a:rPr>
              <a:t>hamburger joints</a:t>
            </a:r>
            <a:r>
              <a:rPr lang="en-US" dirty="0">
                <a:solidFill>
                  <a:srgbClr val="0069AA"/>
                </a:solidFill>
                <a:latin typeface="Roboto"/>
              </a:rPr>
              <a:t>, not the singular </a:t>
            </a:r>
            <a:r>
              <a:rPr lang="en-US" i="1" dirty="0">
                <a:solidFill>
                  <a:srgbClr val="0069AA"/>
                </a:solidFill>
                <a:latin typeface="Roboto"/>
              </a:rPr>
              <a:t>hamburger joint</a:t>
            </a:r>
            <a:r>
              <a:rPr lang="en-US" dirty="0">
                <a:solidFill>
                  <a:srgbClr val="0069AA"/>
                </a:solidFill>
                <a:latin typeface="Roboto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This is one of the best hamburger joints                               	in this country, if not the best.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7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516467"/>
            <a:ext cx="10515600" cy="778933"/>
          </a:xfrm>
        </p:spPr>
        <p:txBody>
          <a:bodyPr/>
          <a:lstStyle/>
          <a:p>
            <a:r>
              <a:rPr lang="en-US" dirty="0">
                <a:solidFill>
                  <a:srgbClr val="0069AA"/>
                </a:solidFill>
              </a:rPr>
              <a:t>Faulty Comparisons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55D997B7-8F7E-4EE1-949A-59CCD1E91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809096"/>
              </p:ext>
            </p:extLst>
          </p:nvPr>
        </p:nvGraphicFramePr>
        <p:xfrm>
          <a:off x="1105593" y="1825626"/>
          <a:ext cx="10188939" cy="336037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396313">
                  <a:extLst>
                    <a:ext uri="{9D8B030D-6E8A-4147-A177-3AD203B41FA5}">
                      <a16:colId xmlns:a16="http://schemas.microsoft.com/office/drawing/2014/main" val="3639813431"/>
                    </a:ext>
                  </a:extLst>
                </a:gridCol>
                <a:gridCol w="3396313">
                  <a:extLst>
                    <a:ext uri="{9D8B030D-6E8A-4147-A177-3AD203B41FA5}">
                      <a16:colId xmlns:a16="http://schemas.microsoft.com/office/drawing/2014/main" val="2092406543"/>
                    </a:ext>
                  </a:extLst>
                </a:gridCol>
                <a:gridCol w="3396313">
                  <a:extLst>
                    <a:ext uri="{9D8B030D-6E8A-4147-A177-3AD203B41FA5}">
                      <a16:colId xmlns:a16="http://schemas.microsoft.com/office/drawing/2014/main" val="3819303586"/>
                    </a:ext>
                  </a:extLst>
                </a:gridCol>
              </a:tblGrid>
              <a:tr h="407855">
                <a:tc gridSpan="3">
                  <a:txBody>
                    <a:bodyPr/>
                    <a:lstStyle/>
                    <a:p>
                      <a:pPr algn="ctr" rtl="0"/>
                      <a:r>
                        <a:rPr lang="en-US" sz="2800" dirty="0">
                          <a:effectLst/>
                          <a:highlight>
                            <a:srgbClr val="0069AA"/>
                          </a:highlight>
                        </a:rPr>
                        <a:t> </a:t>
                      </a: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69AA"/>
                          </a:highlight>
                        </a:rPr>
                        <a:t>DEGREES OF ADJECTIVES AND ADVERBS (MODIFIERS) 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69AA"/>
                          </a:highlight>
                        </a:rPr>
                        <a:t> 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highlight>
                          <a:srgbClr val="0069AA"/>
                        </a:highlight>
                        <a:latin typeface="Oswald"/>
                      </a:endParaRPr>
                    </a:p>
                  </a:txBody>
                  <a:tcPr marL="17714" marR="17714" marT="8857" marB="8857" anchor="ctr">
                    <a:solidFill>
                      <a:srgbClr val="0069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786461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POSITIVE</a:t>
                      </a:r>
                    </a:p>
                  </a:txBody>
                  <a:tcPr marL="17714" marR="17714" marT="8857" marB="8857" anchor="ctr">
                    <a:solidFill>
                      <a:srgbClr val="0069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COMPARATIVE</a:t>
                      </a:r>
                    </a:p>
                  </a:txBody>
                  <a:tcPr marL="17714" marR="17714" marT="8857" marB="8857" anchor="ctr">
                    <a:solidFill>
                      <a:srgbClr val="0069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 SUPERLATIVE</a:t>
                      </a:r>
                    </a:p>
                  </a:txBody>
                  <a:tcPr marL="17714" marR="17714" marT="8857" marB="8857" anchor="ctr">
                    <a:solidFill>
                      <a:srgbClr val="0069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0107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friendly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friendlier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friendliest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2191939037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lonely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lonelier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loneliest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2703778045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eager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more eager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most eager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138085490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efficient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more efficient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most efficient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1090661077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good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better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best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1558279029"/>
                  </a:ext>
                </a:extLst>
              </a:tr>
              <a:tr h="407855">
                <a:tc>
                  <a:txBody>
                    <a:bodyPr/>
                    <a:lstStyle/>
                    <a:p>
                      <a:pPr rtl="0"/>
                      <a:r>
                        <a:rPr lang="en-US" sz="2400">
                          <a:effectLst/>
                        </a:rPr>
                        <a:t> bad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worse</a:t>
                      </a:r>
                    </a:p>
                  </a:txBody>
                  <a:tcPr marL="17714" marR="17714" marT="8857" marB="8857" anchor="ctr"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dirty="0">
                          <a:effectLst/>
                        </a:rPr>
                        <a:t> worst</a:t>
                      </a:r>
                    </a:p>
                  </a:txBody>
                  <a:tcPr marL="17714" marR="17714" marT="8857" marB="8857" anchor="ctr"/>
                </a:tc>
                <a:extLst>
                  <a:ext uri="{0D108BD9-81ED-4DB2-BD59-A6C34878D82A}">
                    <a16:rowId xmlns:a16="http://schemas.microsoft.com/office/drawing/2014/main" val="285602016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27FB542-FA7D-4E66-B71E-4D76A702F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9705573" y="-129985"/>
            <a:ext cx="81897573" cy="717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2E2E2E"/>
                </a:solidFill>
                <a:effectLst/>
                <a:latin typeface="Oswald"/>
              </a:rPr>
              <a:t>Rules for Faulty Comparisons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6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FA39-92F4-40FA-B6D7-342F16962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719" y="1171460"/>
            <a:ext cx="9052561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Use </a:t>
            </a:r>
            <a:r>
              <a:rPr lang="en-US" sz="4000" b="1" i="1" dirty="0">
                <a:solidFill>
                  <a:srgbClr val="0069AA"/>
                </a:solidFill>
              </a:rPr>
              <a:t>-</a:t>
            </a:r>
            <a:r>
              <a:rPr lang="en-US" sz="4000" b="1" i="1" dirty="0" err="1">
                <a:solidFill>
                  <a:srgbClr val="0069AA"/>
                </a:solidFill>
              </a:rPr>
              <a:t>er</a:t>
            </a:r>
            <a:r>
              <a:rPr lang="en-US" sz="4000" b="1" dirty="0">
                <a:solidFill>
                  <a:srgbClr val="0069AA"/>
                </a:solidFill>
              </a:rPr>
              <a:t> or </a:t>
            </a:r>
            <a:r>
              <a:rPr lang="en-US" sz="4000" b="1" i="1" dirty="0">
                <a:solidFill>
                  <a:srgbClr val="0069AA"/>
                </a:solidFill>
              </a:rPr>
              <a:t>-</a:t>
            </a:r>
            <a:r>
              <a:rPr lang="en-US" sz="4000" b="1" i="1" dirty="0" err="1">
                <a:solidFill>
                  <a:srgbClr val="0069AA"/>
                </a:solidFill>
              </a:rPr>
              <a:t>est</a:t>
            </a:r>
            <a:r>
              <a:rPr lang="en-US" sz="4000" b="1" dirty="0">
                <a:solidFill>
                  <a:srgbClr val="0069AA"/>
                </a:solidFill>
              </a:rPr>
              <a:t> for most adjectives with one or two syllables.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D6F691-CC3C-4775-AC4D-8D7D1FF79831}"/>
              </a:ext>
            </a:extLst>
          </p:cNvPr>
          <p:cNvSpPr/>
          <p:nvPr/>
        </p:nvSpPr>
        <p:spPr>
          <a:xfrm>
            <a:off x="1569719" y="2740074"/>
            <a:ext cx="905256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Roboto"/>
              </a:rPr>
              <a:t>	I am more lonely than she is.</a:t>
            </a:r>
          </a:p>
          <a:p>
            <a:r>
              <a:rPr lang="en-US" sz="3200" i="1" dirty="0">
                <a:solidFill>
                  <a:srgbClr val="0069AA"/>
                </a:solidFill>
                <a:latin typeface="Roboto"/>
              </a:rPr>
              <a:t>Lonely</a:t>
            </a:r>
            <a:r>
              <a:rPr lang="en-US" sz="3200" dirty="0">
                <a:solidFill>
                  <a:srgbClr val="0069AA"/>
                </a:solidFill>
                <a:latin typeface="Roboto"/>
              </a:rPr>
              <a:t> has two syllables. Instead of saying more lonely, say </a:t>
            </a:r>
            <a:r>
              <a:rPr lang="en-US" sz="3200" i="1" dirty="0">
                <a:solidFill>
                  <a:srgbClr val="0069AA"/>
                </a:solidFill>
                <a:latin typeface="Roboto"/>
              </a:rPr>
              <a:t>lonelier</a:t>
            </a:r>
            <a:r>
              <a:rPr lang="en-US" sz="3200" dirty="0">
                <a:solidFill>
                  <a:srgbClr val="0069AA"/>
                </a:solidFill>
                <a:latin typeface="Roboto"/>
              </a:rPr>
              <a:t>. </a:t>
            </a:r>
          </a:p>
          <a:p>
            <a:r>
              <a:rPr lang="en-US" sz="3200" dirty="0">
                <a:solidFill>
                  <a:srgbClr val="0069AA"/>
                </a:solidFill>
                <a:latin typeface="Roboto"/>
              </a:rPr>
              <a:t>Revised:  </a:t>
            </a:r>
          </a:p>
          <a:p>
            <a:r>
              <a:rPr lang="en-US" sz="3200" dirty="0">
                <a:solidFill>
                  <a:srgbClr val="000000"/>
                </a:solidFill>
                <a:latin typeface="Roboto"/>
              </a:rPr>
              <a:t>	I am lonelier than she is.</a:t>
            </a:r>
          </a:p>
        </p:txBody>
      </p:sp>
    </p:spTree>
    <p:extLst>
      <p:ext uri="{BB962C8B-B14F-4D97-AF65-F5344CB8AC3E}">
        <p14:creationId xmlns:p14="http://schemas.microsoft.com/office/powerpoint/2010/main" val="423885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8B43-3DA8-4263-BF58-14BC31CA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137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Use more or most for most adjectives with more than two syllables.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6E1D-20EC-4068-8BF5-90FD99AF0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00192"/>
            <a:ext cx="10400607" cy="33448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Benny is the </a:t>
            </a:r>
            <a:r>
              <a:rPr lang="en-US" sz="3500" dirty="0" err="1">
                <a:solidFill>
                  <a:srgbClr val="000000"/>
                </a:solidFill>
                <a:latin typeface="Roboto"/>
              </a:rPr>
              <a:t>enthusiasticest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 student Dr. 	Johnson 	has.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Yuck!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Enthusiastic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has five syllables. As you can tell, adding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–</a:t>
            </a:r>
            <a:r>
              <a:rPr lang="en-US" sz="3500" i="1" dirty="0" err="1">
                <a:solidFill>
                  <a:srgbClr val="0069AA"/>
                </a:solidFill>
                <a:latin typeface="Roboto"/>
              </a:rPr>
              <a:t>est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 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to a word that long doesn’t even sound right.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Revised: 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Roboto"/>
              </a:rPr>
              <a:t>	Benny is the most enthusiastic student Dr. 	Johnson has.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64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8B43-3DA8-4263-BF58-14BC31CA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389" y="564632"/>
            <a:ext cx="10515600" cy="19374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Double comparisons occur when the degree of the modifier is changed incorrectly by adding both -</a:t>
            </a:r>
            <a:r>
              <a:rPr lang="en-US" sz="4000" b="1" dirty="0" err="1">
                <a:solidFill>
                  <a:srgbClr val="0069AA"/>
                </a:solidFill>
              </a:rPr>
              <a:t>er</a:t>
            </a:r>
            <a:r>
              <a:rPr lang="en-US" sz="4000" b="1" dirty="0">
                <a:solidFill>
                  <a:srgbClr val="0069AA"/>
                </a:solidFill>
              </a:rPr>
              <a:t> and more or -</a:t>
            </a:r>
            <a:r>
              <a:rPr lang="en-US" sz="4000" b="1" dirty="0" err="1">
                <a:solidFill>
                  <a:srgbClr val="0069AA"/>
                </a:solidFill>
              </a:rPr>
              <a:t>est</a:t>
            </a:r>
            <a:r>
              <a:rPr lang="en-US" sz="4000" b="1" dirty="0">
                <a:solidFill>
                  <a:srgbClr val="0069AA"/>
                </a:solidFill>
              </a:rPr>
              <a:t> and most.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D6E1D-20EC-4068-8BF5-90FD99AF0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389" y="2594202"/>
            <a:ext cx="10515600" cy="36991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8000" dirty="0">
                <a:solidFill>
                  <a:srgbClr val="000000"/>
                </a:solidFill>
                <a:latin typeface="Roboto"/>
              </a:rPr>
              <a:t>Michael is more friendlier than his sister.</a:t>
            </a:r>
          </a:p>
          <a:p>
            <a:pPr marL="0" indent="0">
              <a:buNone/>
            </a:pPr>
            <a:r>
              <a:rPr lang="en-US" sz="8000" i="1" dirty="0">
                <a:solidFill>
                  <a:srgbClr val="0069AA"/>
                </a:solidFill>
                <a:latin typeface="Roboto"/>
              </a:rPr>
              <a:t>More</a:t>
            </a:r>
            <a:r>
              <a:rPr lang="en-US" sz="8000" dirty="0">
                <a:solidFill>
                  <a:srgbClr val="0069AA"/>
                </a:solidFill>
                <a:latin typeface="Roboto"/>
              </a:rPr>
              <a:t> is a comparison word; adding –</a:t>
            </a:r>
            <a:r>
              <a:rPr lang="en-US" sz="8000" i="1" dirty="0" err="1">
                <a:solidFill>
                  <a:srgbClr val="0069AA"/>
                </a:solidFill>
                <a:latin typeface="Roboto"/>
              </a:rPr>
              <a:t>er</a:t>
            </a:r>
            <a:r>
              <a:rPr lang="en-US" sz="8000" dirty="0">
                <a:solidFill>
                  <a:srgbClr val="0069AA"/>
                </a:solidFill>
                <a:latin typeface="Roboto"/>
              </a:rPr>
              <a:t> to the end of a word also signals a comparison. We’re making only one comparison here – the comparison between Michael’s level of friendliness and his sister’s level of friendliness. Just use one comparison word.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0000"/>
                </a:solidFill>
                <a:latin typeface="Roboto"/>
              </a:rPr>
              <a:t>	Michael is friendlier than his sister.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3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841"/>
            <a:ext cx="10515600" cy="165423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Use the comparative form to compare two things or people.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2912"/>
            <a:ext cx="10515600" cy="2747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Of the two textbooks, the oldest edition is the best.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There are only two things in this comparison. Instead of using the superlatives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oldest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and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best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to compare them, use the comparatives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older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and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better.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Roboto"/>
              </a:rPr>
              <a:t>	Of the two textbooks, the older edition is better.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6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706"/>
            <a:ext cx="10515600" cy="15918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Use the superlative form to compare three or more things or people.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8566"/>
            <a:ext cx="10515600" cy="28969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500" dirty="0">
                <a:solidFill>
                  <a:srgbClr val="000000"/>
                </a:solidFill>
                <a:latin typeface="Roboto"/>
              </a:rPr>
              <a:t>Of the four textbooks, the older edition is the better.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There four things in this comparison. Instead of using the comparatives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older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and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better 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to compare them, use the superlatives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oldest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and </a:t>
            </a:r>
            <a:r>
              <a:rPr lang="en-US" sz="3500" i="1" dirty="0">
                <a:solidFill>
                  <a:srgbClr val="0069AA"/>
                </a:solidFill>
                <a:latin typeface="Roboto"/>
              </a:rPr>
              <a:t>best.</a:t>
            </a:r>
            <a:r>
              <a:rPr lang="en-US" sz="3500" dirty="0">
                <a:solidFill>
                  <a:srgbClr val="0069AA"/>
                </a:solidFill>
                <a:latin typeface="Roboto"/>
              </a:rPr>
              <a:t>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sz="3500" dirty="0">
                <a:solidFill>
                  <a:srgbClr val="000000"/>
                </a:solidFill>
                <a:latin typeface="Roboto"/>
              </a:rPr>
              <a:t>	Of the four textbooks, the oldest edition is best.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3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953"/>
            <a:ext cx="10515600" cy="253084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69AA"/>
                </a:solidFill>
              </a:rPr>
              <a:t>The superlative is also used incorrectly when it is combined with </a:t>
            </a:r>
            <a:r>
              <a:rPr lang="en-US" sz="4000" b="1" i="1" dirty="0">
                <a:solidFill>
                  <a:srgbClr val="0069AA"/>
                </a:solidFill>
              </a:rPr>
              <a:t>any other</a:t>
            </a:r>
            <a:r>
              <a:rPr lang="en-US" sz="4000" b="1" dirty="0">
                <a:solidFill>
                  <a:srgbClr val="0069AA"/>
                </a:solidFill>
              </a:rPr>
              <a:t>, meaning "only one" or “with all the others,” thereby excluding the compared item from its category.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29871"/>
            <a:ext cx="10515600" cy="25308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3200" dirty="0">
                <a:solidFill>
                  <a:srgbClr val="000000"/>
                </a:solidFill>
                <a:latin typeface="Roboto"/>
              </a:rPr>
              <a:t>Montreal is the largest of any other city in Canada.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The use of </a:t>
            </a:r>
            <a:r>
              <a:rPr lang="en-US" sz="3200" i="1" dirty="0">
                <a:solidFill>
                  <a:srgbClr val="0069AA"/>
                </a:solidFill>
                <a:latin typeface="Roboto"/>
              </a:rPr>
              <a:t>any other </a:t>
            </a:r>
            <a:r>
              <a:rPr lang="en-US" sz="3200" dirty="0">
                <a:solidFill>
                  <a:srgbClr val="0069AA"/>
                </a:solidFill>
                <a:latin typeface="Roboto"/>
              </a:rPr>
              <a:t>in this sentence suggests that Montreal is the largest of one city.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69AA"/>
                </a:solidFill>
                <a:latin typeface="Roboto"/>
              </a:rPr>
              <a:t>Revised: 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Roboto"/>
              </a:rPr>
              <a:t>	Montreal is the largest of all the cities                           	in Canada.</a:t>
            </a:r>
          </a:p>
          <a:p>
            <a:pPr marL="63500" lvl="0" indent="0">
              <a:lnSpc>
                <a:spcPct val="100000"/>
              </a:lnSpc>
              <a:spcBef>
                <a:spcPts val="480"/>
              </a:spcBef>
              <a:buSzPct val="76000"/>
              <a:buNone/>
            </a:pPr>
            <a:endParaRPr lang="en-US" dirty="0"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167688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E0822-1F80-4805-BAB5-E95814F6D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878"/>
            <a:ext cx="10515600" cy="183525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ea typeface="Cabin"/>
                <a:cs typeface="Cabin"/>
                <a:sym typeface="Cabin"/>
              </a:rPr>
              <a:t>Illogical comparisons occur when there is an implied comparison between two things that are not actually being compared or that cannot logically be compared.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6180-199C-4AC3-8250-A364C313F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7604"/>
            <a:ext cx="10515600" cy="34165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Roboto"/>
              </a:rPr>
              <a:t>	</a:t>
            </a:r>
            <a:r>
              <a:rPr lang="en-US" sz="9600" dirty="0">
                <a:solidFill>
                  <a:srgbClr val="000000"/>
                </a:solidFill>
                <a:latin typeface="Roboto"/>
              </a:rPr>
              <a:t>The interest rate at a loan company is higher than a bank.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0069AA"/>
                </a:solidFill>
                <a:latin typeface="Roboto"/>
              </a:rPr>
              <a:t>How high is a bank? Let’s guess the bank in question is about 30 feet tall. This comparison would mean the interest rate at a loan company is more than 30 feet tall. That comparison doesn’t make sense. We need to compare the interest rate at a loan company with the interest rate at a bank.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0069AA"/>
                </a:solidFill>
                <a:latin typeface="Roboto"/>
              </a:rPr>
              <a:t>Revised version 1: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000000"/>
                </a:solidFill>
                <a:latin typeface="Roboto"/>
              </a:rPr>
              <a:t>	The interest at a loan company is higher than that at a bank.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0069AA"/>
                </a:solidFill>
                <a:latin typeface="Roboto"/>
              </a:rPr>
              <a:t>Revised version 2: </a:t>
            </a:r>
          </a:p>
          <a:p>
            <a:pPr marL="0" indent="0">
              <a:buNone/>
            </a:pPr>
            <a:r>
              <a:rPr lang="en-US" sz="9600" dirty="0">
                <a:solidFill>
                  <a:srgbClr val="000000"/>
                </a:solidFill>
                <a:latin typeface="Roboto"/>
              </a:rPr>
              <a:t>	The interest at a loan company is                                                   	higher than a bank's.</a:t>
            </a:r>
          </a:p>
          <a:p>
            <a:pPr marL="63500" lvl="0" indent="0">
              <a:lnSpc>
                <a:spcPct val="100000"/>
              </a:lnSpc>
              <a:spcBef>
                <a:spcPts val="480"/>
              </a:spcBef>
              <a:buSzPct val="76000"/>
              <a:buNone/>
            </a:pPr>
            <a:endParaRPr lang="en-US" dirty="0"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35257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170</Words>
  <Application>Microsoft Office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Oswald</vt:lpstr>
      <vt:lpstr>Roboto</vt:lpstr>
      <vt:lpstr>Office Theme</vt:lpstr>
      <vt:lpstr>1_Office Theme</vt:lpstr>
      <vt:lpstr>Faulty Comparisons</vt:lpstr>
      <vt:lpstr>Faulty Comparisons</vt:lpstr>
      <vt:lpstr>Use -er or -est for most adjectives with one or two syllables.</vt:lpstr>
      <vt:lpstr>Use more or most for most adjectives with more than two syllables.</vt:lpstr>
      <vt:lpstr>Double comparisons occur when the degree of the modifier is changed incorrectly by adding both -er and more or -est and most.</vt:lpstr>
      <vt:lpstr>Use the comparative form to compare two things or people.</vt:lpstr>
      <vt:lpstr>Use the superlative form to compare three or more things or people.</vt:lpstr>
      <vt:lpstr>The superlative is also used incorrectly when it is combined with any other, meaning "only one" or “with all the others,” thereby excluding the compared item from its category. </vt:lpstr>
      <vt:lpstr>Illogical comparisons occur when there is an implied comparison between two things that are not actually being compared or that cannot logically be compared.</vt:lpstr>
      <vt:lpstr>Ambiguous comparisons occur when elliptical words (those omitted) create for the reader more than one interpretation of the sentence.</vt:lpstr>
      <vt:lpstr>Incomplete comparisons occur when the basis of the comparison (the two categories being compared) is not explicitly stated.</vt:lpstr>
      <vt:lpstr>Do not omit the words other, any, or else when comparing one thing or person with a group of which it/he is a part.</vt:lpstr>
      <vt:lpstr>Do not omit as when making a point of equal or superior comparison using as . . . as.</vt:lpstr>
      <vt:lpstr>When using the words one of to make a comparison, be sure to get the number of things being compared right.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Rus Phelps</cp:lastModifiedBy>
  <cp:revision>37</cp:revision>
  <dcterms:created xsi:type="dcterms:W3CDTF">2018-05-29T16:49:48Z</dcterms:created>
  <dcterms:modified xsi:type="dcterms:W3CDTF">2019-09-15T18:55:22Z</dcterms:modified>
</cp:coreProperties>
</file>