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6" r:id="rId3"/>
  </p:sldMasterIdLst>
  <p:notesMasterIdLst>
    <p:notesMasterId r:id="rId44"/>
  </p:notesMasterIdLst>
  <p:sldIdLst>
    <p:sldId id="256" r:id="rId4"/>
    <p:sldId id="356" r:id="rId5"/>
    <p:sldId id="362" r:id="rId6"/>
    <p:sldId id="357" r:id="rId7"/>
    <p:sldId id="359" r:id="rId8"/>
    <p:sldId id="358" r:id="rId9"/>
    <p:sldId id="363" r:id="rId10"/>
    <p:sldId id="375" r:id="rId11"/>
    <p:sldId id="365" r:id="rId12"/>
    <p:sldId id="368" r:id="rId13"/>
    <p:sldId id="360" r:id="rId14"/>
    <p:sldId id="369" r:id="rId15"/>
    <p:sldId id="372" r:id="rId16"/>
    <p:sldId id="371" r:id="rId17"/>
    <p:sldId id="373" r:id="rId18"/>
    <p:sldId id="285" r:id="rId19"/>
    <p:sldId id="376" r:id="rId20"/>
    <p:sldId id="377" r:id="rId21"/>
    <p:sldId id="291" r:id="rId22"/>
    <p:sldId id="378" r:id="rId23"/>
    <p:sldId id="293" r:id="rId24"/>
    <p:sldId id="384" r:id="rId25"/>
    <p:sldId id="386" r:id="rId26"/>
    <p:sldId id="307" r:id="rId27"/>
    <p:sldId id="390" r:id="rId28"/>
    <p:sldId id="389" r:id="rId29"/>
    <p:sldId id="388" r:id="rId30"/>
    <p:sldId id="317" r:id="rId31"/>
    <p:sldId id="391" r:id="rId32"/>
    <p:sldId id="319" r:id="rId33"/>
    <p:sldId id="303" r:id="rId34"/>
    <p:sldId id="395" r:id="rId35"/>
    <p:sldId id="321" r:id="rId36"/>
    <p:sldId id="399" r:id="rId37"/>
    <p:sldId id="408" r:id="rId38"/>
    <p:sldId id="401" r:id="rId39"/>
    <p:sldId id="403" r:id="rId40"/>
    <p:sldId id="405" r:id="rId41"/>
    <p:sldId id="404" r:id="rId42"/>
    <p:sldId id="40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50000" autoAdjust="0"/>
  </p:normalViewPr>
  <p:slideViewPr>
    <p:cSldViewPr snapToGrid="0" snapToObjects="1">
      <p:cViewPr varScale="1">
        <p:scale>
          <a:sx n="131" d="100"/>
          <a:sy n="131" d="100"/>
        </p:scale>
        <p:origin x="104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DEE99-AF6E-452E-920F-F312B24766E6}" type="datetimeFigureOut">
              <a:rPr lang="en-US" smtClean="0"/>
              <a:t>10/15/2019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F1B37-D805-4922-AD63-1B76867C27EF}" type="slidenum">
              <a:rPr lang="en-US" smtClean="0"/>
              <a:t>‹#›</a:t>
            </a:fld>
            <a:endParaRPr lang="en-US"/>
          </a:p>
        </p:txBody>
      </p:sp>
    </p:spTree>
    <p:extLst>
      <p:ext uri="{BB962C8B-B14F-4D97-AF65-F5344CB8AC3E}">
        <p14:creationId xmlns:p14="http://schemas.microsoft.com/office/powerpoint/2010/main" val="67567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PowerPoint presentation covers the Diction chapter of </a:t>
            </a:r>
            <a:r>
              <a:rPr lang="en-US" i="1" dirty="0"/>
              <a:t>Real</a:t>
            </a:r>
            <a:r>
              <a:rPr lang="en-US" i="1" baseline="0" dirty="0"/>
              <a:t> Good Grammar, Too. </a:t>
            </a:r>
            <a:r>
              <a:rPr lang="en-US" i="0" baseline="0" dirty="0"/>
              <a:t>Diction is the usage of words. The word </a:t>
            </a:r>
            <a:r>
              <a:rPr lang="en-US" i="1" baseline="0" dirty="0"/>
              <a:t>Diction </a:t>
            </a:r>
            <a:r>
              <a:rPr lang="en-US" i="0" baseline="0" dirty="0"/>
              <a:t>is a root word to </a:t>
            </a:r>
            <a:r>
              <a:rPr lang="en-US" i="1" baseline="0" dirty="0"/>
              <a:t>Dictionary. </a:t>
            </a:r>
            <a:r>
              <a:rPr lang="en-US" i="0" baseline="0" dirty="0"/>
              <a:t>The dictionary contains words and their definitions. Most diction mistakes result from a writer’s not understanding the definition of words. If you can learn the definition of words, you can use diction correctly. </a:t>
            </a:r>
            <a:endParaRPr lang="en-US" dirty="0"/>
          </a:p>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a:t>
            </a:fld>
            <a:endParaRPr lang="en-US"/>
          </a:p>
        </p:txBody>
      </p:sp>
    </p:spTree>
    <p:extLst>
      <p:ext uri="{BB962C8B-B14F-4D97-AF65-F5344CB8AC3E}">
        <p14:creationId xmlns:p14="http://schemas.microsoft.com/office/powerpoint/2010/main" val="1436085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10</a:t>
            </a:fld>
            <a:endParaRPr lang="en-US"/>
          </a:p>
        </p:txBody>
      </p:sp>
    </p:spTree>
    <p:extLst>
      <p:ext uri="{BB962C8B-B14F-4D97-AF65-F5344CB8AC3E}">
        <p14:creationId xmlns:p14="http://schemas.microsoft.com/office/powerpoint/2010/main" val="2129173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11</a:t>
            </a:fld>
            <a:endParaRPr lang="en-US"/>
          </a:p>
        </p:txBody>
      </p:sp>
    </p:spTree>
    <p:extLst>
      <p:ext uri="{BB962C8B-B14F-4D97-AF65-F5344CB8AC3E}">
        <p14:creationId xmlns:p14="http://schemas.microsoft.com/office/powerpoint/2010/main" val="1215722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12</a:t>
            </a:fld>
            <a:endParaRPr lang="en-US"/>
          </a:p>
        </p:txBody>
      </p:sp>
    </p:spTree>
    <p:extLst>
      <p:ext uri="{BB962C8B-B14F-4D97-AF65-F5344CB8AC3E}">
        <p14:creationId xmlns:p14="http://schemas.microsoft.com/office/powerpoint/2010/main" val="3969003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13</a:t>
            </a:fld>
            <a:endParaRPr lang="en-US"/>
          </a:p>
        </p:txBody>
      </p:sp>
    </p:spTree>
    <p:extLst>
      <p:ext uri="{BB962C8B-B14F-4D97-AF65-F5344CB8AC3E}">
        <p14:creationId xmlns:p14="http://schemas.microsoft.com/office/powerpoint/2010/main" val="2391087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14</a:t>
            </a:fld>
            <a:endParaRPr lang="en-US"/>
          </a:p>
        </p:txBody>
      </p:sp>
    </p:spTree>
    <p:extLst>
      <p:ext uri="{BB962C8B-B14F-4D97-AF65-F5344CB8AC3E}">
        <p14:creationId xmlns:p14="http://schemas.microsoft.com/office/powerpoint/2010/main" val="2935021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15</a:t>
            </a:fld>
            <a:endParaRPr lang="en-US"/>
          </a:p>
        </p:txBody>
      </p:sp>
    </p:spTree>
    <p:extLst>
      <p:ext uri="{BB962C8B-B14F-4D97-AF65-F5344CB8AC3E}">
        <p14:creationId xmlns:p14="http://schemas.microsoft.com/office/powerpoint/2010/main" val="4199857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53BF1B37-D805-4922-AD63-1B76867C27EF}" type="slidenum">
              <a:rPr lang="en-US" smtClean="0"/>
              <a:t>16</a:t>
            </a:fld>
            <a:endParaRPr lang="en-US"/>
          </a:p>
        </p:txBody>
      </p:sp>
    </p:spTree>
    <p:extLst>
      <p:ext uri="{BB962C8B-B14F-4D97-AF65-F5344CB8AC3E}">
        <p14:creationId xmlns:p14="http://schemas.microsoft.com/office/powerpoint/2010/main" val="653164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17</a:t>
            </a:fld>
            <a:endParaRPr lang="en-US"/>
          </a:p>
        </p:txBody>
      </p:sp>
    </p:spTree>
    <p:extLst>
      <p:ext uri="{BB962C8B-B14F-4D97-AF65-F5344CB8AC3E}">
        <p14:creationId xmlns:p14="http://schemas.microsoft.com/office/powerpoint/2010/main" val="1556826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18</a:t>
            </a:fld>
            <a:endParaRPr lang="en-US"/>
          </a:p>
        </p:txBody>
      </p:sp>
    </p:spTree>
    <p:extLst>
      <p:ext uri="{BB962C8B-B14F-4D97-AF65-F5344CB8AC3E}">
        <p14:creationId xmlns:p14="http://schemas.microsoft.com/office/powerpoint/2010/main" val="4073043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19</a:t>
            </a:fld>
            <a:endParaRPr lang="en-US"/>
          </a:p>
        </p:txBody>
      </p:sp>
    </p:spTree>
    <p:extLst>
      <p:ext uri="{BB962C8B-B14F-4D97-AF65-F5344CB8AC3E}">
        <p14:creationId xmlns:p14="http://schemas.microsoft.com/office/powerpoint/2010/main" val="246360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a:t>
            </a:fld>
            <a:endParaRPr lang="en-US"/>
          </a:p>
        </p:txBody>
      </p:sp>
    </p:spTree>
    <p:extLst>
      <p:ext uri="{BB962C8B-B14F-4D97-AF65-F5344CB8AC3E}">
        <p14:creationId xmlns:p14="http://schemas.microsoft.com/office/powerpoint/2010/main" val="762617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20</a:t>
            </a:fld>
            <a:endParaRPr lang="en-US"/>
          </a:p>
        </p:txBody>
      </p:sp>
    </p:spTree>
    <p:extLst>
      <p:ext uri="{BB962C8B-B14F-4D97-AF65-F5344CB8AC3E}">
        <p14:creationId xmlns:p14="http://schemas.microsoft.com/office/powerpoint/2010/main" val="3101167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21</a:t>
            </a:fld>
            <a:endParaRPr lang="en-US"/>
          </a:p>
        </p:txBody>
      </p:sp>
    </p:spTree>
    <p:extLst>
      <p:ext uri="{BB962C8B-B14F-4D97-AF65-F5344CB8AC3E}">
        <p14:creationId xmlns:p14="http://schemas.microsoft.com/office/powerpoint/2010/main" val="2777386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22</a:t>
            </a:fld>
            <a:endParaRPr lang="en-US"/>
          </a:p>
        </p:txBody>
      </p:sp>
    </p:spTree>
    <p:extLst>
      <p:ext uri="{BB962C8B-B14F-4D97-AF65-F5344CB8AC3E}">
        <p14:creationId xmlns:p14="http://schemas.microsoft.com/office/powerpoint/2010/main" val="2656068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23</a:t>
            </a:fld>
            <a:endParaRPr lang="en-US"/>
          </a:p>
        </p:txBody>
      </p:sp>
    </p:spTree>
    <p:extLst>
      <p:ext uri="{BB962C8B-B14F-4D97-AF65-F5344CB8AC3E}">
        <p14:creationId xmlns:p14="http://schemas.microsoft.com/office/powerpoint/2010/main" val="2545915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24</a:t>
            </a:fld>
            <a:endParaRPr lang="en-US"/>
          </a:p>
        </p:txBody>
      </p:sp>
    </p:spTree>
    <p:extLst>
      <p:ext uri="{BB962C8B-B14F-4D97-AF65-F5344CB8AC3E}">
        <p14:creationId xmlns:p14="http://schemas.microsoft.com/office/powerpoint/2010/main" val="603530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25</a:t>
            </a:fld>
            <a:endParaRPr lang="en-US"/>
          </a:p>
        </p:txBody>
      </p:sp>
    </p:spTree>
    <p:extLst>
      <p:ext uri="{BB962C8B-B14F-4D97-AF65-F5344CB8AC3E}">
        <p14:creationId xmlns:p14="http://schemas.microsoft.com/office/powerpoint/2010/main" val="2946353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26</a:t>
            </a:fld>
            <a:endParaRPr lang="en-US"/>
          </a:p>
        </p:txBody>
      </p:sp>
    </p:spTree>
    <p:extLst>
      <p:ext uri="{BB962C8B-B14F-4D97-AF65-F5344CB8AC3E}">
        <p14:creationId xmlns:p14="http://schemas.microsoft.com/office/powerpoint/2010/main" val="38389152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27</a:t>
            </a:fld>
            <a:endParaRPr lang="en-US"/>
          </a:p>
        </p:txBody>
      </p:sp>
    </p:spTree>
    <p:extLst>
      <p:ext uri="{BB962C8B-B14F-4D97-AF65-F5344CB8AC3E}">
        <p14:creationId xmlns:p14="http://schemas.microsoft.com/office/powerpoint/2010/main" val="3559105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29</a:t>
            </a:fld>
            <a:endParaRPr lang="en-US"/>
          </a:p>
        </p:txBody>
      </p:sp>
    </p:spTree>
    <p:extLst>
      <p:ext uri="{BB962C8B-B14F-4D97-AF65-F5344CB8AC3E}">
        <p14:creationId xmlns:p14="http://schemas.microsoft.com/office/powerpoint/2010/main" val="992197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32</a:t>
            </a:fld>
            <a:endParaRPr lang="en-US"/>
          </a:p>
        </p:txBody>
      </p:sp>
    </p:spTree>
    <p:extLst>
      <p:ext uri="{BB962C8B-B14F-4D97-AF65-F5344CB8AC3E}">
        <p14:creationId xmlns:p14="http://schemas.microsoft.com/office/powerpoint/2010/main" val="1056788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a:t>
            </a:fld>
            <a:endParaRPr lang="en-US"/>
          </a:p>
        </p:txBody>
      </p:sp>
    </p:spTree>
    <p:extLst>
      <p:ext uri="{BB962C8B-B14F-4D97-AF65-F5344CB8AC3E}">
        <p14:creationId xmlns:p14="http://schemas.microsoft.com/office/powerpoint/2010/main" val="695948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34</a:t>
            </a:fld>
            <a:endParaRPr lang="en-US"/>
          </a:p>
        </p:txBody>
      </p:sp>
    </p:spTree>
    <p:extLst>
      <p:ext uri="{BB962C8B-B14F-4D97-AF65-F5344CB8AC3E}">
        <p14:creationId xmlns:p14="http://schemas.microsoft.com/office/powerpoint/2010/main" val="507329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35</a:t>
            </a:fld>
            <a:endParaRPr lang="en-US"/>
          </a:p>
        </p:txBody>
      </p:sp>
    </p:spTree>
    <p:extLst>
      <p:ext uri="{BB962C8B-B14F-4D97-AF65-F5344CB8AC3E}">
        <p14:creationId xmlns:p14="http://schemas.microsoft.com/office/powerpoint/2010/main" val="1078985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36</a:t>
            </a:fld>
            <a:endParaRPr lang="en-US"/>
          </a:p>
        </p:txBody>
      </p:sp>
    </p:spTree>
    <p:extLst>
      <p:ext uri="{BB962C8B-B14F-4D97-AF65-F5344CB8AC3E}">
        <p14:creationId xmlns:p14="http://schemas.microsoft.com/office/powerpoint/2010/main" val="155250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37</a:t>
            </a:fld>
            <a:endParaRPr lang="en-US"/>
          </a:p>
        </p:txBody>
      </p:sp>
    </p:spTree>
    <p:extLst>
      <p:ext uri="{BB962C8B-B14F-4D97-AF65-F5344CB8AC3E}">
        <p14:creationId xmlns:p14="http://schemas.microsoft.com/office/powerpoint/2010/main" val="25780369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38</a:t>
            </a:fld>
            <a:endParaRPr lang="en-US"/>
          </a:p>
        </p:txBody>
      </p:sp>
    </p:spTree>
    <p:extLst>
      <p:ext uri="{BB962C8B-B14F-4D97-AF65-F5344CB8AC3E}">
        <p14:creationId xmlns:p14="http://schemas.microsoft.com/office/powerpoint/2010/main" val="29616179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39</a:t>
            </a:fld>
            <a:endParaRPr lang="en-US"/>
          </a:p>
        </p:txBody>
      </p:sp>
    </p:spTree>
    <p:extLst>
      <p:ext uri="{BB962C8B-B14F-4D97-AF65-F5344CB8AC3E}">
        <p14:creationId xmlns:p14="http://schemas.microsoft.com/office/powerpoint/2010/main" val="18628663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40</a:t>
            </a:fld>
            <a:endParaRPr lang="en-US"/>
          </a:p>
        </p:txBody>
      </p:sp>
    </p:spTree>
    <p:extLst>
      <p:ext uri="{BB962C8B-B14F-4D97-AF65-F5344CB8AC3E}">
        <p14:creationId xmlns:p14="http://schemas.microsoft.com/office/powerpoint/2010/main" val="121862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4</a:t>
            </a:fld>
            <a:endParaRPr lang="en-US"/>
          </a:p>
        </p:txBody>
      </p:sp>
    </p:spTree>
    <p:extLst>
      <p:ext uri="{BB962C8B-B14F-4D97-AF65-F5344CB8AC3E}">
        <p14:creationId xmlns:p14="http://schemas.microsoft.com/office/powerpoint/2010/main" val="565370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5</a:t>
            </a:fld>
            <a:endParaRPr lang="en-US"/>
          </a:p>
        </p:txBody>
      </p:sp>
    </p:spTree>
    <p:extLst>
      <p:ext uri="{BB962C8B-B14F-4D97-AF65-F5344CB8AC3E}">
        <p14:creationId xmlns:p14="http://schemas.microsoft.com/office/powerpoint/2010/main" val="4021568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6</a:t>
            </a:fld>
            <a:endParaRPr lang="en-US"/>
          </a:p>
        </p:txBody>
      </p:sp>
    </p:spTree>
    <p:extLst>
      <p:ext uri="{BB962C8B-B14F-4D97-AF65-F5344CB8AC3E}">
        <p14:creationId xmlns:p14="http://schemas.microsoft.com/office/powerpoint/2010/main" val="253578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7</a:t>
            </a:fld>
            <a:endParaRPr lang="en-US"/>
          </a:p>
        </p:txBody>
      </p:sp>
    </p:spTree>
    <p:extLst>
      <p:ext uri="{BB962C8B-B14F-4D97-AF65-F5344CB8AC3E}">
        <p14:creationId xmlns:p14="http://schemas.microsoft.com/office/powerpoint/2010/main" val="2614409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8</a:t>
            </a:fld>
            <a:endParaRPr lang="en-US"/>
          </a:p>
        </p:txBody>
      </p:sp>
    </p:spTree>
    <p:extLst>
      <p:ext uri="{BB962C8B-B14F-4D97-AF65-F5344CB8AC3E}">
        <p14:creationId xmlns:p14="http://schemas.microsoft.com/office/powerpoint/2010/main" val="320640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F1B37-D805-4922-AD63-1B76867C27EF}" type="slidenum">
              <a:rPr lang="en-US" smtClean="0"/>
              <a:t>9</a:t>
            </a:fld>
            <a:endParaRPr lang="en-US"/>
          </a:p>
        </p:txBody>
      </p:sp>
    </p:spTree>
    <p:extLst>
      <p:ext uri="{BB962C8B-B14F-4D97-AF65-F5344CB8AC3E}">
        <p14:creationId xmlns:p14="http://schemas.microsoft.com/office/powerpoint/2010/main" val="157427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00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72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35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918056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62646C7-2DFE-4DEE-83C2-FADC48C054B9}"/>
              </a:ext>
            </a:extLst>
          </p:cNvPr>
          <p:cNvSpPr>
            <a:spLocks noGrp="1"/>
          </p:cNvSpPr>
          <p:nvPr>
            <p:ph type="ctrTitle"/>
          </p:nvPr>
        </p:nvSpPr>
        <p:spPr>
          <a:xfrm>
            <a:off x="558581" y="4319751"/>
            <a:ext cx="8026838" cy="1671146"/>
          </a:xfrm>
        </p:spPr>
        <p:txBody>
          <a:bodyPr/>
          <a:lstStyle/>
          <a:p>
            <a:pPr marL="0" indent="0" algn="ctr">
              <a:buNone/>
            </a:pPr>
            <a:r>
              <a:rPr lang="en-US" altLang="en-US" sz="6000" b="1" dirty="0">
                <a:ea typeface="ＭＳ Ｐゴシック" panose="020B0600070205080204" pitchFamily="34" charset="-128"/>
              </a:rPr>
              <a:t>DICTION</a:t>
            </a:r>
            <a:r>
              <a:rPr lang="en-US" altLang="en-US" sz="1100" b="1" dirty="0">
                <a:ea typeface="ＭＳ Ｐゴシック" panose="020B0600070205080204" pitchFamily="34" charset="-128"/>
              </a:rPr>
              <a:t/>
            </a:r>
            <a:br>
              <a:rPr lang="en-US" altLang="en-US" sz="1100" b="1" dirty="0">
                <a:ea typeface="ＭＳ Ｐゴシック" panose="020B0600070205080204" pitchFamily="34" charset="-128"/>
              </a:rPr>
            </a:br>
            <a:endParaRPr lang="en-US" altLang="en-US" sz="1200" dirty="0">
              <a:ea typeface="ＭＳ Ｐゴシック" panose="020B0600070205080204" pitchFamily="34" charset="-128"/>
            </a:endParaRPr>
          </a:p>
          <a:p>
            <a:pPr marL="0" indent="0" algn="ctr">
              <a:buNone/>
            </a:pPr>
            <a:r>
              <a:rPr lang="en-US" altLang="en-US" sz="2000" dirty="0">
                <a:ea typeface="ＭＳ Ｐゴシック" panose="020B0600070205080204" pitchFamily="34" charset="-128"/>
              </a:rPr>
              <a:t>Adapted from G</a:t>
            </a:r>
            <a:r>
              <a:rPr lang="en-US" altLang="en-US" sz="2000" i="1" dirty="0">
                <a:ea typeface="ＭＳ Ｐゴシック" panose="020B0600070205080204" pitchFamily="34" charset="-128"/>
              </a:rPr>
              <a:t>rammar Shots</a:t>
            </a:r>
            <a:r>
              <a:rPr lang="en-US" altLang="en-US" sz="2000" dirty="0">
                <a:ea typeface="ＭＳ Ｐゴシック" panose="020B0600070205080204" pitchFamily="34" charset="-128"/>
              </a:rPr>
              <a:t> by Mamie Webb Hixon</a:t>
            </a:r>
          </a:p>
        </p:txBody>
      </p:sp>
    </p:spTree>
    <p:extLst>
      <p:ext uri="{BB962C8B-B14F-4D97-AF65-F5344CB8AC3E}">
        <p14:creationId xmlns:p14="http://schemas.microsoft.com/office/powerpoint/2010/main" val="95004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Ready and Already</a:t>
            </a:r>
          </a:p>
        </p:txBody>
      </p:sp>
      <p:sp>
        <p:nvSpPr>
          <p:cNvPr id="3" name="Content Placeholder 2"/>
          <p:cNvSpPr>
            <a:spLocks noGrp="1"/>
          </p:cNvSpPr>
          <p:nvPr>
            <p:ph idx="1"/>
          </p:nvPr>
        </p:nvSpPr>
        <p:spPr>
          <a:xfrm>
            <a:off x="1080266" y="1221962"/>
            <a:ext cx="6996100" cy="4483894"/>
          </a:xfrm>
        </p:spPr>
        <p:txBody>
          <a:bodyPr>
            <a:normAutofit/>
          </a:bodyPr>
          <a:lstStyle/>
          <a:p>
            <a:pPr marL="0" indent="0">
              <a:buNone/>
            </a:pPr>
            <a:r>
              <a:rPr lang="en-US" sz="2400" b="1" dirty="0"/>
              <a:t>All ready: </a:t>
            </a:r>
            <a:r>
              <a:rPr lang="en-US" sz="2400" dirty="0"/>
              <a:t>a pronoun + an adjective that means “everyone is ready”</a:t>
            </a:r>
          </a:p>
          <a:p>
            <a:pPr marL="0" indent="0">
              <a:buNone/>
            </a:pPr>
            <a:endParaRPr lang="en-US" sz="2400" dirty="0"/>
          </a:p>
          <a:p>
            <a:pPr marL="457200" lvl="1" indent="0">
              <a:buNone/>
            </a:pPr>
            <a:r>
              <a:rPr lang="en-US" dirty="0"/>
              <a:t>By the time our taxi arrived, we were all ready for our next big adventure. </a:t>
            </a:r>
          </a:p>
          <a:p>
            <a:pPr marL="0" indent="0">
              <a:buNone/>
            </a:pPr>
            <a:endParaRPr lang="en-US" sz="2400" dirty="0"/>
          </a:p>
          <a:p>
            <a:pPr marL="0" indent="0">
              <a:buNone/>
            </a:pPr>
            <a:r>
              <a:rPr lang="en-US" sz="2400" b="1" dirty="0"/>
              <a:t>Already:</a:t>
            </a:r>
            <a:r>
              <a:rPr lang="en-US" sz="2400" dirty="0"/>
              <a:t> an adverb that means “previously” or “by a particular time”</a:t>
            </a:r>
          </a:p>
          <a:p>
            <a:pPr marL="0" indent="0">
              <a:buNone/>
            </a:pPr>
            <a:endParaRPr lang="en-US" sz="2400" dirty="0"/>
          </a:p>
          <a:p>
            <a:pPr marL="457200" lvl="1" indent="0">
              <a:buNone/>
            </a:pPr>
            <a:r>
              <a:rPr lang="en-US" dirty="0"/>
              <a:t>By the time our taxi arrived, Phillip had already gone ahead of us. </a:t>
            </a:r>
          </a:p>
        </p:txBody>
      </p:sp>
    </p:spTree>
    <p:extLst>
      <p:ext uri="{BB962C8B-B14F-4D97-AF65-F5344CB8AC3E}">
        <p14:creationId xmlns:p14="http://schemas.microsoft.com/office/powerpoint/2010/main" val="119269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Alright, </a:t>
            </a:r>
            <a:r>
              <a:rPr lang="en-US" dirty="0" err="1"/>
              <a:t>Alot</a:t>
            </a:r>
            <a:endParaRPr lang="en-US" dirty="0"/>
          </a:p>
        </p:txBody>
      </p:sp>
      <p:sp>
        <p:nvSpPr>
          <p:cNvPr id="3" name="Content Placeholder 2"/>
          <p:cNvSpPr>
            <a:spLocks noGrp="1"/>
          </p:cNvSpPr>
          <p:nvPr>
            <p:ph idx="1"/>
          </p:nvPr>
        </p:nvSpPr>
        <p:spPr>
          <a:xfrm>
            <a:off x="902428" y="1456048"/>
            <a:ext cx="7351775" cy="4169342"/>
          </a:xfrm>
        </p:spPr>
        <p:txBody>
          <a:bodyPr>
            <a:normAutofit fontScale="77500" lnSpcReduction="20000"/>
          </a:bodyPr>
          <a:lstStyle/>
          <a:p>
            <a:pPr marL="0" indent="0" fontAlgn="base">
              <a:lnSpc>
                <a:spcPct val="100000"/>
              </a:lnSpc>
              <a:spcBef>
                <a:spcPct val="20000"/>
              </a:spcBef>
              <a:spcAft>
                <a:spcPct val="0"/>
              </a:spcAft>
              <a:buClr>
                <a:srgbClr val="00007D"/>
              </a:buClr>
              <a:buSzPct val="75000"/>
              <a:buNone/>
            </a:pPr>
            <a:r>
              <a:rPr lang="en-US" altLang="en-US" sz="3100" b="1" kern="0" dirty="0">
                <a:latin typeface="Arial"/>
                <a:ea typeface="ＭＳ Ｐゴシック" panose="020B0600070205080204" pitchFamily="34" charset="-128"/>
              </a:rPr>
              <a:t>Alright:</a:t>
            </a:r>
            <a:r>
              <a:rPr lang="en-US" altLang="en-US" sz="3100" kern="0" dirty="0">
                <a:latin typeface="Arial"/>
                <a:ea typeface="ＭＳ Ｐゴシック" panose="020B0600070205080204" pitchFamily="34" charset="-128"/>
              </a:rPr>
              <a:t> an incorrect spelling for “all right”</a:t>
            </a:r>
          </a:p>
          <a:p>
            <a:pPr marL="0" indent="0" fontAlgn="base">
              <a:lnSpc>
                <a:spcPct val="100000"/>
              </a:lnSpc>
              <a:spcBef>
                <a:spcPct val="20000"/>
              </a:spcBef>
              <a:spcAft>
                <a:spcPct val="0"/>
              </a:spcAft>
              <a:buClr>
                <a:srgbClr val="00007D"/>
              </a:buClr>
              <a:buSzPct val="75000"/>
              <a:buNone/>
            </a:pPr>
            <a:endParaRPr lang="en-US" altLang="en-US" sz="31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endParaRPr lang="en-US" altLang="en-US" sz="31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100" kern="0" dirty="0">
                <a:latin typeface="Arial"/>
                <a:ea typeface="ＭＳ Ｐゴシック" panose="020B0600070205080204" pitchFamily="34" charset="-128"/>
              </a:rPr>
              <a:t>Some people think it’s all right to write “alright,” but “alright” is not a real word.</a:t>
            </a:r>
          </a:p>
          <a:p>
            <a:pPr marL="0" lvl="0" indent="0" fontAlgn="base">
              <a:lnSpc>
                <a:spcPct val="100000"/>
              </a:lnSpc>
              <a:spcBef>
                <a:spcPct val="20000"/>
              </a:spcBef>
              <a:spcAft>
                <a:spcPct val="0"/>
              </a:spcAft>
              <a:buClr>
                <a:srgbClr val="00007D"/>
              </a:buClr>
              <a:buSzPct val="75000"/>
              <a:buNone/>
            </a:pPr>
            <a:endParaRPr lang="en-US" altLang="en-US" sz="31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endParaRPr lang="en-US" altLang="en-US" sz="31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3100" b="1" kern="0" dirty="0" err="1">
                <a:latin typeface="Arial"/>
                <a:ea typeface="ＭＳ Ｐゴシック" panose="020B0600070205080204" pitchFamily="34" charset="-128"/>
              </a:rPr>
              <a:t>Alot</a:t>
            </a:r>
            <a:r>
              <a:rPr lang="en-US" altLang="en-US" sz="3100" b="1" kern="0" dirty="0">
                <a:latin typeface="Arial"/>
                <a:ea typeface="ＭＳ Ｐゴシック" panose="020B0600070205080204" pitchFamily="34" charset="-128"/>
              </a:rPr>
              <a:t>:</a:t>
            </a:r>
            <a:r>
              <a:rPr lang="en-US" altLang="en-US" sz="3100" kern="0" dirty="0">
                <a:latin typeface="Arial"/>
                <a:ea typeface="ＭＳ Ｐゴシック" panose="020B0600070205080204" pitchFamily="34" charset="-128"/>
              </a:rPr>
              <a:t> an incorrect spelling for “a lot”</a:t>
            </a:r>
          </a:p>
          <a:p>
            <a:pPr marL="0" indent="0" fontAlgn="base">
              <a:lnSpc>
                <a:spcPct val="100000"/>
              </a:lnSpc>
              <a:spcBef>
                <a:spcPct val="20000"/>
              </a:spcBef>
              <a:spcAft>
                <a:spcPct val="0"/>
              </a:spcAft>
              <a:buClr>
                <a:srgbClr val="00007D"/>
              </a:buClr>
              <a:buSzPct val="75000"/>
              <a:buNone/>
            </a:pPr>
            <a:endParaRPr lang="en-US" altLang="en-US" sz="31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100" kern="0" dirty="0">
                <a:latin typeface="Arial"/>
                <a:ea typeface="ＭＳ Ｐゴシック" panose="020B0600070205080204" pitchFamily="34" charset="-128"/>
              </a:rPr>
              <a:t>There is a lot of confusion about the word “</a:t>
            </a:r>
            <a:r>
              <a:rPr lang="en-US" altLang="en-US" sz="3100" kern="0" dirty="0" err="1">
                <a:latin typeface="Arial"/>
                <a:ea typeface="ＭＳ Ｐゴシック" panose="020B0600070205080204" pitchFamily="34" charset="-128"/>
              </a:rPr>
              <a:t>alot</a:t>
            </a:r>
            <a:r>
              <a:rPr lang="en-US" altLang="en-US" sz="3100" kern="0" dirty="0">
                <a:latin typeface="Arial"/>
                <a:ea typeface="ＭＳ Ｐゴシック" panose="020B0600070205080204" pitchFamily="34" charset="-128"/>
              </a:rPr>
              <a:t>,” but “</a:t>
            </a:r>
            <a:r>
              <a:rPr lang="en-US" altLang="en-US" sz="3100" kern="0" dirty="0" err="1">
                <a:latin typeface="Arial"/>
                <a:ea typeface="ＭＳ Ｐゴシック" panose="020B0600070205080204" pitchFamily="34" charset="-128"/>
              </a:rPr>
              <a:t>alot</a:t>
            </a:r>
            <a:r>
              <a:rPr lang="en-US" altLang="en-US" sz="3100" kern="0" dirty="0">
                <a:latin typeface="Arial"/>
                <a:ea typeface="ＭＳ Ｐゴシック" panose="020B0600070205080204" pitchFamily="34" charset="-128"/>
              </a:rPr>
              <a:t>” is not a real word. </a:t>
            </a:r>
          </a:p>
          <a:p>
            <a:pPr marL="0" indent="0" fontAlgn="base">
              <a:lnSpc>
                <a:spcPct val="100000"/>
              </a:lnSpc>
              <a:spcBef>
                <a:spcPct val="20000"/>
              </a:spcBef>
              <a:spcAft>
                <a:spcPct val="0"/>
              </a:spcAft>
              <a:buClr>
                <a:srgbClr val="00007D"/>
              </a:buClr>
              <a:buSzPct val="75000"/>
              <a:buNone/>
            </a:pPr>
            <a:endParaRPr lang="en-US" altLang="en-US" i="1" kern="0" dirty="0">
              <a:solidFill>
                <a:srgbClr val="FF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endParaRPr lang="en-US" altLang="en-US" i="1" kern="0" dirty="0">
              <a:solidFill>
                <a:srgbClr val="FF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endParaRPr lang="en-US" altLang="en-US" i="1" kern="0" dirty="0">
              <a:solidFill>
                <a:srgbClr val="FF0000"/>
              </a:solidFill>
              <a:latin typeface="Arial"/>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385802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Together and Altogether</a:t>
            </a:r>
          </a:p>
        </p:txBody>
      </p:sp>
      <p:sp>
        <p:nvSpPr>
          <p:cNvPr id="3" name="Content Placeholder 2"/>
          <p:cNvSpPr>
            <a:spLocks noGrp="1"/>
          </p:cNvSpPr>
          <p:nvPr>
            <p:ph idx="1"/>
          </p:nvPr>
        </p:nvSpPr>
        <p:spPr>
          <a:xfrm>
            <a:off x="955522" y="1375581"/>
            <a:ext cx="7245587" cy="4220547"/>
          </a:xfrm>
        </p:spPr>
        <p:txBody>
          <a:bodyPr>
            <a:normAutofit/>
          </a:bodyPr>
          <a:lstStyle/>
          <a:p>
            <a:pPr marL="0" lvl="0" indent="0">
              <a:buNone/>
            </a:pPr>
            <a:r>
              <a:rPr lang="en-US" sz="2400" b="1" dirty="0">
                <a:solidFill>
                  <a:prstClr val="black"/>
                </a:solidFill>
              </a:rPr>
              <a:t>All together: </a:t>
            </a:r>
            <a:r>
              <a:rPr lang="en-US" sz="2400" dirty="0">
                <a:solidFill>
                  <a:prstClr val="black"/>
                </a:solidFill>
              </a:rPr>
              <a:t>a pronoun + an adjective that means “everyone in one place” or “everyone with a common belief or state of mind” </a:t>
            </a:r>
          </a:p>
          <a:p>
            <a:pPr marL="0" lvl="0" indent="0">
              <a:buNone/>
            </a:pPr>
            <a:endParaRPr lang="en-US" sz="2400" dirty="0">
              <a:solidFill>
                <a:prstClr val="black"/>
              </a:solidFill>
            </a:endParaRPr>
          </a:p>
          <a:p>
            <a:pPr marL="457200" lvl="1" indent="0">
              <a:buNone/>
            </a:pPr>
            <a:r>
              <a:rPr lang="en-US" dirty="0">
                <a:solidFill>
                  <a:prstClr val="black"/>
                </a:solidFill>
              </a:rPr>
              <a:t>The puppies were all together in the box.</a:t>
            </a:r>
          </a:p>
          <a:p>
            <a:pPr marL="0" lvl="0" indent="0">
              <a:buNone/>
            </a:pPr>
            <a:endParaRPr lang="en-US" sz="2400" dirty="0">
              <a:solidFill>
                <a:prstClr val="black"/>
              </a:solidFill>
            </a:endParaRPr>
          </a:p>
          <a:p>
            <a:pPr marL="0" lvl="0" indent="0">
              <a:buNone/>
            </a:pPr>
            <a:r>
              <a:rPr lang="en-US" sz="2400" b="1" dirty="0">
                <a:solidFill>
                  <a:prstClr val="black"/>
                </a:solidFill>
              </a:rPr>
              <a:t>Altogether:</a:t>
            </a:r>
            <a:r>
              <a:rPr lang="en-US" sz="2400" dirty="0">
                <a:solidFill>
                  <a:prstClr val="black"/>
                </a:solidFill>
              </a:rPr>
              <a:t> an adverb that means “entirely”</a:t>
            </a:r>
          </a:p>
          <a:p>
            <a:pPr marL="0" lvl="0" indent="0">
              <a:buNone/>
            </a:pPr>
            <a:endParaRPr lang="en-US" sz="2400" dirty="0">
              <a:solidFill>
                <a:prstClr val="black"/>
              </a:solidFill>
            </a:endParaRPr>
          </a:p>
          <a:p>
            <a:pPr marL="457200" lvl="1" indent="0">
              <a:buNone/>
            </a:pPr>
            <a:r>
              <a:rPr lang="en-US" dirty="0">
                <a:solidFill>
                  <a:prstClr val="black"/>
                </a:solidFill>
              </a:rPr>
              <a:t>I am altogether unwilling to go along with your plan. </a:t>
            </a:r>
          </a:p>
          <a:p>
            <a:pPr marL="0" indent="0">
              <a:buNone/>
            </a:pPr>
            <a:endParaRPr lang="en-US" dirty="0"/>
          </a:p>
        </p:txBody>
      </p:sp>
    </p:spTree>
    <p:extLst>
      <p:ext uri="{BB962C8B-B14F-4D97-AF65-F5344CB8AC3E}">
        <p14:creationId xmlns:p14="http://schemas.microsoft.com/office/powerpoint/2010/main" val="406643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Among and Between</a:t>
            </a:r>
          </a:p>
        </p:txBody>
      </p:sp>
      <p:sp>
        <p:nvSpPr>
          <p:cNvPr id="3" name="Content Placeholder 2"/>
          <p:cNvSpPr>
            <a:spLocks noGrp="1"/>
          </p:cNvSpPr>
          <p:nvPr>
            <p:ph idx="1"/>
          </p:nvPr>
        </p:nvSpPr>
        <p:spPr>
          <a:xfrm>
            <a:off x="955522" y="1309745"/>
            <a:ext cx="7245587" cy="4205917"/>
          </a:xfrm>
        </p:spPr>
        <p:txBody>
          <a:bodyPr>
            <a:normAutofit/>
          </a:bodyPr>
          <a:lstStyle/>
          <a:p>
            <a:pPr marL="0" lvl="0" indent="0" fontAlgn="base">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Among</a:t>
            </a:r>
            <a:r>
              <a:rPr lang="en-US" altLang="en-US" sz="2400" b="1" kern="0" dirty="0">
                <a:solidFill>
                  <a:srgbClr val="000000"/>
                </a:solidFill>
                <a:latin typeface="Arial"/>
                <a:ea typeface="ＭＳ Ｐゴシック" panose="020B0600070205080204" pitchFamily="34" charset="-128"/>
              </a:rPr>
              <a:t>:</a:t>
            </a:r>
            <a:r>
              <a:rPr lang="en-US" altLang="en-US" sz="2400" kern="0" dirty="0">
                <a:solidFill>
                  <a:srgbClr val="000000"/>
                </a:solidFill>
                <a:latin typeface="Arial"/>
                <a:ea typeface="ＭＳ Ｐゴシック" panose="020B0600070205080204" pitchFamily="34" charset="-128"/>
              </a:rPr>
              <a:t> used for relationships involving more than two people or things</a:t>
            </a:r>
          </a:p>
          <a:p>
            <a:pPr marL="0" lvl="0" indent="0" fontAlgn="base">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There is a silent closeness among all the family members.</a:t>
            </a:r>
          </a:p>
          <a:p>
            <a:pPr marL="0" lvl="0" indent="0" fontAlgn="base">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0" lvl="0" indent="0" fontAlgn="base">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Between</a:t>
            </a:r>
            <a:r>
              <a:rPr lang="en-US" altLang="en-US" sz="2400" b="1" kern="0" dirty="0">
                <a:solidFill>
                  <a:srgbClr val="000000"/>
                </a:solidFill>
                <a:latin typeface="Arial"/>
                <a:ea typeface="ＭＳ Ｐゴシック" panose="020B0600070205080204" pitchFamily="34" charset="-128"/>
              </a:rPr>
              <a:t>:</a:t>
            </a:r>
            <a:r>
              <a:rPr lang="en-US" altLang="en-US" sz="2400" kern="0" dirty="0">
                <a:solidFill>
                  <a:srgbClr val="000000"/>
                </a:solidFill>
                <a:latin typeface="Arial"/>
                <a:ea typeface="ＭＳ Ｐゴシック" panose="020B0600070205080204" pitchFamily="34" charset="-128"/>
              </a:rPr>
              <a:t> used for relationships involving only two people or things</a:t>
            </a:r>
          </a:p>
          <a:p>
            <a:pPr marL="0" lvl="0" indent="0" fontAlgn="base">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Lois and Hattie had only fifty cents between them.</a:t>
            </a:r>
          </a:p>
          <a:p>
            <a:pPr marL="0" lvl="0" indent="0" fontAlgn="base">
              <a:spcBef>
                <a:spcPct val="20000"/>
              </a:spcBef>
              <a:spcAft>
                <a:spcPct val="0"/>
              </a:spcAft>
              <a:buClr>
                <a:srgbClr val="00007D"/>
              </a:buClr>
              <a:buSzPct val="75000"/>
              <a:buNone/>
            </a:pPr>
            <a:endParaRPr lang="en-US" altLang="en-US" sz="3000" kern="0" dirty="0">
              <a:solidFill>
                <a:srgbClr val="000000"/>
              </a:solidFill>
              <a:latin typeface="Arial"/>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220569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Amount and Number</a:t>
            </a:r>
          </a:p>
        </p:txBody>
      </p:sp>
      <p:sp>
        <p:nvSpPr>
          <p:cNvPr id="3" name="Content Placeholder 2"/>
          <p:cNvSpPr>
            <a:spLocks noGrp="1"/>
          </p:cNvSpPr>
          <p:nvPr>
            <p:ph idx="1"/>
          </p:nvPr>
        </p:nvSpPr>
        <p:spPr>
          <a:xfrm>
            <a:off x="955522" y="1317060"/>
            <a:ext cx="7245587" cy="4257123"/>
          </a:xfrm>
        </p:spPr>
        <p:txBody>
          <a:bodyPr>
            <a:normAutofit/>
          </a:bodyPr>
          <a:lstStyle/>
          <a:p>
            <a:pPr marL="0" lvl="0" indent="0" fontAlgn="base">
              <a:lnSpc>
                <a:spcPct val="100000"/>
              </a:lnSpc>
              <a:spcBef>
                <a:spcPct val="20000"/>
              </a:spcBef>
              <a:spcAft>
                <a:spcPct val="0"/>
              </a:spcAft>
              <a:buClr>
                <a:srgbClr val="00007D"/>
              </a:buClr>
              <a:buSzPct val="75000"/>
              <a:buNone/>
            </a:pPr>
            <a:r>
              <a:rPr lang="en-US" altLang="en-US" sz="2600" b="1" kern="0" dirty="0">
                <a:latin typeface="Arial"/>
                <a:ea typeface="ＭＳ Ｐゴシック" panose="020B0600070205080204" pitchFamily="34" charset="-128"/>
              </a:rPr>
              <a:t>Amount</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used with singular (mass) nouns</a:t>
            </a:r>
          </a:p>
          <a:p>
            <a:pPr marL="0" lvl="0" indent="0" fontAlgn="base">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solidFill>
                  <a:srgbClr val="000000"/>
                </a:solidFill>
                <a:latin typeface="Arial"/>
                <a:ea typeface="ＭＳ Ｐゴシック" panose="020B0600070205080204" pitchFamily="34" charset="-128"/>
              </a:rPr>
              <a:t>The amount of pay we received was not worth the amount of work we did. </a:t>
            </a:r>
          </a:p>
          <a:p>
            <a:pPr marL="457200" lvl="1" indent="0" fontAlgn="base">
              <a:lnSpc>
                <a:spcPct val="100000"/>
              </a:lnSpc>
              <a:spcBef>
                <a:spcPct val="20000"/>
              </a:spcBef>
              <a:spcAft>
                <a:spcPct val="0"/>
              </a:spcAft>
              <a:buClr>
                <a:srgbClr val="9999CC"/>
              </a:buClr>
              <a:buSzPct val="80000"/>
              <a:buNone/>
            </a:pPr>
            <a:endParaRPr lang="en-US" altLang="en-US" sz="2600" kern="0" dirty="0">
              <a:solidFill>
                <a:srgbClr val="00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600" b="1" kern="0" dirty="0">
                <a:latin typeface="Arial"/>
                <a:ea typeface="ＭＳ Ｐゴシック" panose="020B0600070205080204" pitchFamily="34" charset="-128"/>
              </a:rPr>
              <a:t>Number</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used with plural (countable) nouns</a:t>
            </a:r>
          </a:p>
          <a:p>
            <a:pPr marL="0" lvl="0" indent="0" fontAlgn="base">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solidFill>
                  <a:srgbClr val="000000"/>
                </a:solidFill>
                <a:latin typeface="Arial"/>
                <a:ea typeface="ＭＳ Ｐゴシック" panose="020B0600070205080204" pitchFamily="34" charset="-128"/>
              </a:rPr>
              <a:t>I’ve dated a number of people, and I’ve made a number of mistakes.</a:t>
            </a:r>
          </a:p>
          <a:p>
            <a:pPr marL="0" indent="0">
              <a:buNone/>
            </a:pPr>
            <a:endParaRPr lang="en-US" dirty="0"/>
          </a:p>
        </p:txBody>
      </p:sp>
    </p:spTree>
    <p:extLst>
      <p:ext uri="{BB962C8B-B14F-4D97-AF65-F5344CB8AC3E}">
        <p14:creationId xmlns:p14="http://schemas.microsoft.com/office/powerpoint/2010/main" val="144102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and May</a:t>
            </a:r>
          </a:p>
        </p:txBody>
      </p:sp>
      <p:sp>
        <p:nvSpPr>
          <p:cNvPr id="3" name="Content Placeholder 2"/>
          <p:cNvSpPr>
            <a:spLocks noGrp="1"/>
          </p:cNvSpPr>
          <p:nvPr>
            <p:ph idx="1"/>
          </p:nvPr>
        </p:nvSpPr>
        <p:spPr>
          <a:xfrm>
            <a:off x="1222912" y="1726711"/>
            <a:ext cx="6710808" cy="3606070"/>
          </a:xfrm>
        </p:spPr>
        <p:txBody>
          <a:bodyPr>
            <a:normAutofit/>
          </a:bodyPr>
          <a:lstStyle/>
          <a:p>
            <a:pPr marL="0" lvl="0" indent="0">
              <a:buNone/>
            </a:pPr>
            <a:r>
              <a:rPr lang="en-US" b="1" dirty="0"/>
              <a:t>Can:</a:t>
            </a:r>
            <a:r>
              <a:rPr lang="en-US" dirty="0"/>
              <a:t> a verb that means “to be able to”</a:t>
            </a:r>
          </a:p>
          <a:p>
            <a:pPr marL="0" lvl="0" indent="0">
              <a:buNone/>
            </a:pPr>
            <a:r>
              <a:rPr lang="en-US" b="1" dirty="0"/>
              <a:t>May:</a:t>
            </a:r>
            <a:r>
              <a:rPr lang="en-US" dirty="0"/>
              <a:t> a verb that means “to have permission to”</a:t>
            </a:r>
          </a:p>
          <a:p>
            <a:pPr marL="0" lvl="0" indent="0">
              <a:buNone/>
            </a:pPr>
            <a:endParaRPr lang="en-US" dirty="0"/>
          </a:p>
          <a:p>
            <a:pPr marL="457200" lvl="1" indent="0">
              <a:buNone/>
            </a:pPr>
            <a:r>
              <a:rPr lang="en-US" sz="2800" dirty="0"/>
              <a:t>Just because you can open my locker, that doesn’t mean you may use my shampoo. </a:t>
            </a:r>
          </a:p>
          <a:p>
            <a:pPr marL="0" indent="0">
              <a:buNone/>
            </a:pPr>
            <a:endParaRPr lang="en-US" dirty="0">
              <a:solidFill>
                <a:srgbClr val="FF0000"/>
              </a:solidFill>
            </a:endParaRPr>
          </a:p>
        </p:txBody>
      </p:sp>
    </p:spTree>
    <p:extLst>
      <p:ext uri="{BB962C8B-B14F-4D97-AF65-F5344CB8AC3E}">
        <p14:creationId xmlns:p14="http://schemas.microsoft.com/office/powerpoint/2010/main" val="268064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153" y="1002506"/>
            <a:ext cx="7216326" cy="4835024"/>
          </a:xfrm>
        </p:spPr>
        <p:txBody>
          <a:bodyPr>
            <a:noAutofit/>
          </a:bodyPr>
          <a:lstStyle/>
          <a:p>
            <a:pPr marL="0" indent="0">
              <a:buNone/>
            </a:pPr>
            <a:r>
              <a:rPr lang="en-US" sz="2000" b="1" dirty="0"/>
              <a:t>Capital:</a:t>
            </a:r>
            <a:r>
              <a:rPr lang="en-US" sz="2000" dirty="0"/>
              <a:t> every use of “capital” except the capitol building</a:t>
            </a:r>
            <a:endParaRPr lang="en-US" sz="2000" i="1" dirty="0"/>
          </a:p>
          <a:p>
            <a:pPr marL="0" indent="0" fontAlgn="base">
              <a:lnSpc>
                <a:spcPct val="100000"/>
              </a:lnSpc>
              <a:spcBef>
                <a:spcPct val="20000"/>
              </a:spcBef>
              <a:spcAft>
                <a:spcPct val="0"/>
              </a:spcAft>
              <a:buClr>
                <a:srgbClr val="00007D"/>
              </a:buClr>
              <a:buSzPct val="75000"/>
              <a:buNone/>
            </a:pPr>
            <a:endParaRPr lang="en-US" altLang="en-US" sz="20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000" kern="0" dirty="0">
                <a:latin typeface="Arial"/>
                <a:ea typeface="ＭＳ Ｐゴシック" panose="020B0600070205080204" pitchFamily="34" charset="-128"/>
              </a:rPr>
              <a:t>In her latest volley of angry texts, Harmony yelled at me in all capital letters.</a:t>
            </a:r>
          </a:p>
          <a:p>
            <a:pPr marL="457200" lvl="1" indent="0" fontAlgn="base">
              <a:lnSpc>
                <a:spcPct val="100000"/>
              </a:lnSpc>
              <a:spcBef>
                <a:spcPct val="20000"/>
              </a:spcBef>
              <a:spcAft>
                <a:spcPct val="0"/>
              </a:spcAft>
              <a:buClr>
                <a:srgbClr val="00007D"/>
              </a:buClr>
              <a:buSzPct val="75000"/>
              <a:buNone/>
            </a:pPr>
            <a:endParaRPr lang="en-US" altLang="en-US" sz="20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000" kern="0" dirty="0">
                <a:latin typeface="Arial"/>
                <a:ea typeface="ＭＳ Ｐゴシック" panose="020B0600070205080204" pitchFamily="34" charset="-128"/>
              </a:rPr>
              <a:t>Armed kidnapping is a capital crime in the state of Florida. </a:t>
            </a:r>
          </a:p>
          <a:p>
            <a:pPr marL="457200" lvl="1" indent="0" fontAlgn="base">
              <a:lnSpc>
                <a:spcPct val="100000"/>
              </a:lnSpc>
              <a:spcBef>
                <a:spcPct val="20000"/>
              </a:spcBef>
              <a:spcAft>
                <a:spcPct val="0"/>
              </a:spcAft>
              <a:buClr>
                <a:srgbClr val="00007D"/>
              </a:buClr>
              <a:buSzPct val="75000"/>
              <a:buNone/>
            </a:pPr>
            <a:endParaRPr lang="en-US" altLang="en-US" sz="20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000" kern="0" dirty="0">
                <a:latin typeface="Arial"/>
                <a:ea typeface="ＭＳ Ｐゴシック" panose="020B0600070205080204" pitchFamily="34" charset="-128"/>
              </a:rPr>
              <a:t>Pensacola was the capital of Florida until 1824. </a:t>
            </a:r>
          </a:p>
          <a:p>
            <a:pPr marL="0" indent="0" fontAlgn="base">
              <a:lnSpc>
                <a:spcPct val="100000"/>
              </a:lnSpc>
              <a:spcBef>
                <a:spcPct val="20000"/>
              </a:spcBef>
              <a:spcAft>
                <a:spcPct val="0"/>
              </a:spcAft>
              <a:buClr>
                <a:srgbClr val="00007D"/>
              </a:buClr>
              <a:buSzPct val="75000"/>
              <a:buNone/>
            </a:pPr>
            <a:endParaRPr lang="en-US" altLang="en-US" sz="20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sz="2000" b="1" dirty="0"/>
              <a:t>Capitol:</a:t>
            </a:r>
            <a:r>
              <a:rPr lang="en-US" sz="2000" i="1" dirty="0"/>
              <a:t> </a:t>
            </a:r>
            <a:r>
              <a:rPr lang="en-US" sz="2000" dirty="0"/>
              <a:t>a capitol building</a:t>
            </a:r>
            <a:r>
              <a:rPr lang="en-US" sz="2000" i="1" dirty="0"/>
              <a:t> </a:t>
            </a:r>
          </a:p>
          <a:p>
            <a:pPr marL="0" indent="0" fontAlgn="base">
              <a:lnSpc>
                <a:spcPct val="100000"/>
              </a:lnSpc>
              <a:spcBef>
                <a:spcPct val="20000"/>
              </a:spcBef>
              <a:spcAft>
                <a:spcPct val="0"/>
              </a:spcAft>
              <a:buClr>
                <a:srgbClr val="00007D"/>
              </a:buClr>
              <a:buSzPct val="75000"/>
              <a:buNone/>
            </a:pPr>
            <a:endParaRPr lang="en-US" sz="2000" i="1" dirty="0"/>
          </a:p>
          <a:p>
            <a:pPr marL="457200" lvl="1" indent="0" fontAlgn="base">
              <a:lnSpc>
                <a:spcPct val="100000"/>
              </a:lnSpc>
              <a:spcBef>
                <a:spcPct val="20000"/>
              </a:spcBef>
              <a:spcAft>
                <a:spcPct val="0"/>
              </a:spcAft>
              <a:buClr>
                <a:srgbClr val="00007D"/>
              </a:buClr>
              <a:buSzPct val="75000"/>
              <a:buNone/>
            </a:pPr>
            <a:r>
              <a:rPr lang="en-US" altLang="en-US" sz="2000" kern="0" dirty="0">
                <a:latin typeface="Arial"/>
                <a:ea typeface="ＭＳ Ｐゴシック" panose="020B0600070205080204" pitchFamily="34" charset="-128"/>
              </a:rPr>
              <a:t>The children and their field-trip chaperones gathered on the steps of the capitol.</a:t>
            </a:r>
          </a:p>
        </p:txBody>
      </p:sp>
      <p:sp>
        <p:nvSpPr>
          <p:cNvPr id="4" name="Title 1"/>
          <p:cNvSpPr>
            <a:spLocks noGrp="1"/>
          </p:cNvSpPr>
          <p:nvPr>
            <p:ph type="title"/>
          </p:nvPr>
        </p:nvSpPr>
        <p:spPr>
          <a:xfrm>
            <a:off x="493896" y="268872"/>
            <a:ext cx="8168840" cy="460449"/>
          </a:xfrm>
        </p:spPr>
        <p:txBody>
          <a:bodyPr/>
          <a:lstStyle/>
          <a:p>
            <a:r>
              <a:rPr lang="en-US" dirty="0"/>
              <a:t>Capital and Capitol</a:t>
            </a:r>
          </a:p>
        </p:txBody>
      </p:sp>
    </p:spTree>
    <p:extLst>
      <p:ext uri="{BB962C8B-B14F-4D97-AF65-F5344CB8AC3E}">
        <p14:creationId xmlns:p14="http://schemas.microsoft.com/office/powerpoint/2010/main" val="22813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Couldn’t Care Less</a:t>
            </a:r>
          </a:p>
        </p:txBody>
      </p:sp>
      <p:sp>
        <p:nvSpPr>
          <p:cNvPr id="3" name="Content Placeholder 2"/>
          <p:cNvSpPr>
            <a:spLocks noGrp="1"/>
          </p:cNvSpPr>
          <p:nvPr>
            <p:ph idx="1"/>
          </p:nvPr>
        </p:nvSpPr>
        <p:spPr>
          <a:xfrm>
            <a:off x="1235088" y="1141495"/>
            <a:ext cx="6686455" cy="4622883"/>
          </a:xfrm>
        </p:spPr>
        <p:txBody>
          <a:bodyPr>
            <a:noAutofit/>
          </a:bodyPr>
          <a:lstStyle/>
          <a:p>
            <a:pPr marL="0" indent="0">
              <a:buNone/>
            </a:pPr>
            <a:r>
              <a:rPr lang="en-US" sz="2400" b="1" dirty="0"/>
              <a:t>Could care less: </a:t>
            </a:r>
            <a:r>
              <a:rPr lang="en-US" sz="2400" dirty="0"/>
              <a:t>a non-standard usage of the expression “</a:t>
            </a:r>
            <a:r>
              <a:rPr lang="en-US" sz="2400" b="1" dirty="0"/>
              <a:t>couldn’t care less</a:t>
            </a:r>
            <a:r>
              <a:rPr lang="en-US" sz="2400" dirty="0"/>
              <a:t>,” meaning “There is no way I could possibly care any less than I do now.” If you could care less, then you can conceive of a situation in which you actually could care even less than you already do, in which case, you feel more ambivalent about the situation than someone who couldn’t care less. </a:t>
            </a:r>
          </a:p>
          <a:p>
            <a:pPr marL="0" indent="0">
              <a:buNone/>
            </a:pPr>
            <a:endParaRPr lang="en-US" sz="2400" dirty="0"/>
          </a:p>
          <a:p>
            <a:pPr marL="457200" lvl="1" indent="0">
              <a:buNone/>
            </a:pPr>
            <a:r>
              <a:rPr lang="en-US" dirty="0"/>
              <a:t>Jay is not very friendly toward me, so I couldn’t care less whether he shows up to the block party.  </a:t>
            </a:r>
          </a:p>
        </p:txBody>
      </p:sp>
    </p:spTree>
    <p:extLst>
      <p:ext uri="{BB962C8B-B14F-4D97-AF65-F5344CB8AC3E}">
        <p14:creationId xmlns:p14="http://schemas.microsoft.com/office/powerpoint/2010/main" val="369368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a:t>
            </a:r>
          </a:p>
        </p:txBody>
      </p:sp>
      <p:sp>
        <p:nvSpPr>
          <p:cNvPr id="3" name="Content Placeholder 2"/>
          <p:cNvSpPr>
            <a:spLocks noGrp="1"/>
          </p:cNvSpPr>
          <p:nvPr>
            <p:ph idx="1"/>
          </p:nvPr>
        </p:nvSpPr>
        <p:spPr>
          <a:xfrm>
            <a:off x="1116842" y="1287799"/>
            <a:ext cx="6922948" cy="4198601"/>
          </a:xfrm>
        </p:spPr>
        <p:txBody>
          <a:bodyPr>
            <a:normAutofit/>
          </a:bodyPr>
          <a:lstStyle/>
          <a:p>
            <a:pPr marL="0" indent="0">
              <a:buNone/>
            </a:pPr>
            <a:r>
              <a:rPr lang="en-US" sz="2400" b="1" dirty="0"/>
              <a:t>Criterion:</a:t>
            </a:r>
            <a:r>
              <a:rPr lang="en-US" sz="2400" dirty="0"/>
              <a:t> a singular noun that means “a standard or measure for testing or assessment” </a:t>
            </a:r>
          </a:p>
          <a:p>
            <a:pPr marL="0" indent="0">
              <a:buNone/>
            </a:pPr>
            <a:endParaRPr lang="en-US" sz="2400" dirty="0"/>
          </a:p>
          <a:p>
            <a:pPr marL="457200" lvl="1" indent="0">
              <a:buNone/>
            </a:pPr>
            <a:r>
              <a:rPr lang="en-US" dirty="0"/>
              <a:t>One criterion is that the applicant have a bachelor’s degree.</a:t>
            </a:r>
          </a:p>
          <a:p>
            <a:pPr marL="0" indent="0">
              <a:buNone/>
            </a:pPr>
            <a:endParaRPr lang="en-US" sz="2400" dirty="0"/>
          </a:p>
          <a:p>
            <a:pPr marL="0" indent="0">
              <a:buNone/>
            </a:pPr>
            <a:r>
              <a:rPr lang="en-US" sz="2400" b="1" dirty="0"/>
              <a:t>Criteria:</a:t>
            </a:r>
            <a:r>
              <a:rPr lang="en-US" sz="2400" dirty="0"/>
              <a:t> a plural noun that means “a set of standards or measures for testing or assessment” </a:t>
            </a:r>
          </a:p>
          <a:p>
            <a:pPr marL="0" indent="0">
              <a:buNone/>
            </a:pPr>
            <a:endParaRPr lang="en-US" sz="2400" dirty="0"/>
          </a:p>
          <a:p>
            <a:pPr marL="457200" lvl="1" indent="0">
              <a:buNone/>
            </a:pPr>
            <a:r>
              <a:rPr lang="en-US" dirty="0"/>
              <a:t>Several criteria for the position exist. </a:t>
            </a:r>
          </a:p>
          <a:p>
            <a:pPr marL="0" indent="0">
              <a:buNone/>
            </a:pPr>
            <a:endParaRPr lang="en-US" dirty="0">
              <a:solidFill>
                <a:srgbClr val="FF0000"/>
              </a:solidFill>
            </a:endParaRPr>
          </a:p>
        </p:txBody>
      </p:sp>
    </p:spTree>
    <p:extLst>
      <p:ext uri="{BB962C8B-B14F-4D97-AF65-F5344CB8AC3E}">
        <p14:creationId xmlns:p14="http://schemas.microsoft.com/office/powerpoint/2010/main" val="360836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sp>
        <p:nvSpPr>
          <p:cNvPr id="3" name="Content Placeholder 2"/>
          <p:cNvSpPr>
            <a:spLocks noGrp="1"/>
          </p:cNvSpPr>
          <p:nvPr>
            <p:ph idx="1"/>
          </p:nvPr>
        </p:nvSpPr>
        <p:spPr>
          <a:xfrm>
            <a:off x="1101826" y="1382896"/>
            <a:ext cx="6952979" cy="5080660"/>
          </a:xfrm>
        </p:spPr>
        <p:txBody>
          <a:bodyPr>
            <a:normAutofit/>
          </a:bodyPr>
          <a:lstStyle/>
          <a:p>
            <a:pPr marL="0" indent="0">
              <a:buNone/>
            </a:pPr>
            <a:r>
              <a:rPr lang="en-US" sz="2400" b="1" dirty="0"/>
              <a:t>Datum:</a:t>
            </a:r>
            <a:r>
              <a:rPr lang="en-US" sz="2400" dirty="0"/>
              <a:t> a singular noun that means “a piece of information”</a:t>
            </a:r>
          </a:p>
          <a:p>
            <a:pPr marL="0" indent="0">
              <a:buNone/>
            </a:pPr>
            <a:endParaRPr lang="en-US" sz="2400" dirty="0"/>
          </a:p>
          <a:p>
            <a:pPr marL="457200" lvl="1" indent="0">
              <a:buNone/>
            </a:pPr>
            <a:r>
              <a:rPr lang="en-US" dirty="0"/>
              <a:t>One datum is a statistic about health care.</a:t>
            </a:r>
          </a:p>
          <a:p>
            <a:pPr marL="0" indent="0">
              <a:buNone/>
            </a:pPr>
            <a:endParaRPr lang="en-US" sz="2400" dirty="0"/>
          </a:p>
          <a:p>
            <a:pPr marL="0" indent="0">
              <a:buNone/>
            </a:pPr>
            <a:r>
              <a:rPr lang="en-US" sz="2400" b="1" dirty="0"/>
              <a:t>Data:</a:t>
            </a:r>
            <a:r>
              <a:rPr lang="en-US" sz="2400" dirty="0"/>
              <a:t> a plural noun that means “several pieces of information” </a:t>
            </a:r>
          </a:p>
          <a:p>
            <a:pPr marL="0" indent="0">
              <a:buNone/>
            </a:pPr>
            <a:endParaRPr lang="en-US" sz="2400" dirty="0"/>
          </a:p>
          <a:p>
            <a:pPr marL="457200" lvl="1" indent="0">
              <a:buNone/>
            </a:pPr>
            <a:r>
              <a:rPr lang="en-US" dirty="0"/>
              <a:t>The data from the study suggest that certain diseases are increasing. </a:t>
            </a:r>
          </a:p>
        </p:txBody>
      </p:sp>
    </p:spTree>
    <p:extLst>
      <p:ext uri="{BB962C8B-B14F-4D97-AF65-F5344CB8AC3E}">
        <p14:creationId xmlns:p14="http://schemas.microsoft.com/office/powerpoint/2010/main" val="17800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Colloquialisms?</a:t>
            </a:r>
          </a:p>
        </p:txBody>
      </p:sp>
      <p:sp>
        <p:nvSpPr>
          <p:cNvPr id="3" name="Content Placeholder 2"/>
          <p:cNvSpPr>
            <a:spLocks noGrp="1"/>
          </p:cNvSpPr>
          <p:nvPr>
            <p:ph idx="1"/>
          </p:nvPr>
        </p:nvSpPr>
        <p:spPr>
          <a:xfrm>
            <a:off x="943394" y="1441419"/>
            <a:ext cx="7269843" cy="4118134"/>
          </a:xfrm>
        </p:spPr>
        <p:txBody>
          <a:bodyPr>
            <a:normAutofit fontScale="92500"/>
          </a:bodyPr>
          <a:lstStyle/>
          <a:p>
            <a:pPr marL="0" indent="0">
              <a:buNone/>
            </a:pPr>
            <a:r>
              <a:rPr lang="en-US" dirty="0"/>
              <a:t>Colloquialisms are expressions common to informal spoken language. The language that people use to speak to their friends is often quite different from the language they use in formal writing. We might “hang out” with “a bunch” of our friends, but we might “engage in productive dialogue” with “several” of our professors. On the next couple of pages, we’re </a:t>
            </a:r>
            <a:r>
              <a:rPr lang="en-US" dirty="0" err="1"/>
              <a:t>fixin</a:t>
            </a:r>
            <a:r>
              <a:rPr lang="en-US" dirty="0"/>
              <a:t>’ to clue you in on some colloquialisms, </a:t>
            </a:r>
            <a:r>
              <a:rPr lang="en-US" dirty="0" err="1"/>
              <a:t>y’all</a:t>
            </a:r>
            <a:r>
              <a:rPr lang="en-US" dirty="0"/>
              <a:t>, so pay extra special attention and keep away from this kind of stuff in your academic writing.  </a:t>
            </a:r>
          </a:p>
        </p:txBody>
      </p:sp>
    </p:spTree>
    <p:extLst>
      <p:ext uri="{BB962C8B-B14F-4D97-AF65-F5344CB8AC3E}">
        <p14:creationId xmlns:p14="http://schemas.microsoft.com/office/powerpoint/2010/main" val="1276820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Different Than and Different From</a:t>
            </a:r>
          </a:p>
        </p:txBody>
      </p:sp>
      <p:sp>
        <p:nvSpPr>
          <p:cNvPr id="3" name="Content Placeholder 2"/>
          <p:cNvSpPr>
            <a:spLocks noGrp="1"/>
          </p:cNvSpPr>
          <p:nvPr>
            <p:ph idx="1"/>
          </p:nvPr>
        </p:nvSpPr>
        <p:spPr>
          <a:xfrm>
            <a:off x="1314352" y="1082973"/>
            <a:ext cx="6527928" cy="5080660"/>
          </a:xfrm>
        </p:spPr>
        <p:txBody>
          <a:bodyPr>
            <a:normAutofit fontScale="92500" lnSpcReduction="20000"/>
          </a:bodyPr>
          <a:lstStyle/>
          <a:p>
            <a:pPr marL="0" lvl="0" indent="0" fontAlgn="base">
              <a:lnSpc>
                <a:spcPct val="100000"/>
              </a:lnSpc>
              <a:spcBef>
                <a:spcPct val="20000"/>
              </a:spcBef>
              <a:spcAft>
                <a:spcPct val="0"/>
              </a:spcAft>
              <a:buClr>
                <a:srgbClr val="00007D"/>
              </a:buClr>
              <a:buSzPct val="75000"/>
              <a:buNone/>
            </a:pPr>
            <a:r>
              <a:rPr lang="en-US" altLang="en-US" sz="2600" b="1" kern="0" dirty="0">
                <a:latin typeface="Arial"/>
                <a:ea typeface="ＭＳ Ｐゴシック" panose="020B0600070205080204" pitchFamily="34" charset="-128"/>
              </a:rPr>
              <a:t>Different Than: </a:t>
            </a:r>
            <a:r>
              <a:rPr lang="en-US" altLang="en-US" sz="2600" kern="0" dirty="0">
                <a:latin typeface="Arial"/>
                <a:ea typeface="ＭＳ Ｐゴシック" panose="020B0600070205080204" pitchFamily="34" charset="-128"/>
              </a:rPr>
              <a:t>used only when a clause (a complete sentence) follows</a:t>
            </a:r>
          </a:p>
          <a:p>
            <a:pPr marL="0" lvl="0" indent="0" fontAlgn="base">
              <a:lnSpc>
                <a:spcPct val="100000"/>
              </a:lnSpc>
              <a:spcBef>
                <a:spcPct val="20000"/>
              </a:spcBef>
              <a:spcAft>
                <a:spcPct val="0"/>
              </a:spcAft>
              <a:buClr>
                <a:srgbClr val="00007D"/>
              </a:buClr>
              <a:buSzPct val="75000"/>
              <a:buNone/>
            </a:pPr>
            <a:endParaRPr lang="en-US" altLang="en-US" sz="2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latin typeface="Arial"/>
                <a:ea typeface="ＭＳ Ｐゴシック" panose="020B0600070205080204" pitchFamily="34" charset="-128"/>
              </a:rPr>
              <a:t>My old school is different than it used to be.</a:t>
            </a:r>
          </a:p>
          <a:p>
            <a:pPr marL="457200" lvl="1" indent="0" fontAlgn="base">
              <a:lnSpc>
                <a:spcPct val="100000"/>
              </a:lnSpc>
              <a:spcBef>
                <a:spcPct val="20000"/>
              </a:spcBef>
              <a:spcAft>
                <a:spcPct val="0"/>
              </a:spcAft>
              <a:buClr>
                <a:srgbClr val="00007D"/>
              </a:buClr>
              <a:buSzPct val="75000"/>
              <a:buNone/>
            </a:pPr>
            <a:endParaRPr lang="en-US" altLang="en-US" sz="26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2600" kern="0" dirty="0">
                <a:latin typeface="Arial"/>
                <a:ea typeface="ＭＳ Ｐゴシック" panose="020B0600070205080204" pitchFamily="34" charset="-128"/>
              </a:rPr>
              <a:t>“It used to be” is a complete sentence.</a:t>
            </a:r>
          </a:p>
          <a:p>
            <a:pPr marL="457200" lvl="1" indent="0" fontAlgn="base">
              <a:lnSpc>
                <a:spcPct val="100000"/>
              </a:lnSpc>
              <a:spcBef>
                <a:spcPct val="20000"/>
              </a:spcBef>
              <a:spcAft>
                <a:spcPct val="0"/>
              </a:spcAft>
              <a:buClr>
                <a:srgbClr val="00007D"/>
              </a:buClr>
              <a:buSzPct val="75000"/>
              <a:buNone/>
            </a:pPr>
            <a:endParaRPr lang="en-US" altLang="en-US" sz="2600"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600" b="1" kern="0" dirty="0">
                <a:latin typeface="Arial"/>
                <a:ea typeface="ＭＳ Ｐゴシック" panose="020B0600070205080204" pitchFamily="34" charset="-128"/>
              </a:rPr>
              <a:t>Different From: </a:t>
            </a:r>
            <a:r>
              <a:rPr lang="en-US" altLang="en-US" sz="2600" kern="0" dirty="0">
                <a:latin typeface="Arial"/>
                <a:ea typeface="ＭＳ Ｐゴシック" panose="020B0600070205080204" pitchFamily="34" charset="-128"/>
              </a:rPr>
              <a:t>used any time except when a clause follows</a:t>
            </a:r>
          </a:p>
          <a:p>
            <a:pPr marL="0" lvl="0" indent="0" fontAlgn="base">
              <a:lnSpc>
                <a:spcPct val="100000"/>
              </a:lnSpc>
              <a:spcBef>
                <a:spcPct val="20000"/>
              </a:spcBef>
              <a:spcAft>
                <a:spcPct val="0"/>
              </a:spcAft>
              <a:buClr>
                <a:srgbClr val="00007D"/>
              </a:buClr>
              <a:buSzPct val="75000"/>
              <a:buNone/>
            </a:pPr>
            <a:endParaRPr lang="en-US" altLang="en-US" sz="2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latin typeface="Arial"/>
                <a:ea typeface="ＭＳ Ｐゴシック" panose="020B0600070205080204" pitchFamily="34" charset="-128"/>
              </a:rPr>
              <a:t>His hairdo is different from yours.</a:t>
            </a:r>
          </a:p>
          <a:p>
            <a:pPr marL="457200" lvl="1" indent="0" fontAlgn="base">
              <a:lnSpc>
                <a:spcPct val="100000"/>
              </a:lnSpc>
              <a:spcBef>
                <a:spcPct val="20000"/>
              </a:spcBef>
              <a:spcAft>
                <a:spcPct val="0"/>
              </a:spcAft>
              <a:buClr>
                <a:srgbClr val="00007D"/>
              </a:buClr>
              <a:buSzPct val="75000"/>
              <a:buNone/>
            </a:pPr>
            <a:endParaRPr lang="en-US" altLang="en-US" sz="26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2600" kern="0" dirty="0">
                <a:latin typeface="Arial"/>
                <a:ea typeface="ＭＳ Ｐゴシック" panose="020B0600070205080204" pitchFamily="34" charset="-128"/>
              </a:rPr>
              <a:t>“From yours” is not a complete sentence. </a:t>
            </a:r>
          </a:p>
          <a:p>
            <a:pPr marL="0" indent="0">
              <a:buNone/>
            </a:pPr>
            <a:endParaRPr lang="en-US" dirty="0"/>
          </a:p>
        </p:txBody>
      </p:sp>
    </p:spTree>
    <p:extLst>
      <p:ext uri="{BB962C8B-B14F-4D97-AF65-F5344CB8AC3E}">
        <p14:creationId xmlns:p14="http://schemas.microsoft.com/office/powerpoint/2010/main" val="22738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Disinterested and Uninterested</a:t>
            </a:r>
          </a:p>
        </p:txBody>
      </p:sp>
      <p:sp>
        <p:nvSpPr>
          <p:cNvPr id="3" name="Content Placeholder 2"/>
          <p:cNvSpPr>
            <a:spLocks noGrp="1"/>
          </p:cNvSpPr>
          <p:nvPr>
            <p:ph idx="1"/>
          </p:nvPr>
        </p:nvSpPr>
        <p:spPr>
          <a:xfrm>
            <a:off x="955522" y="1229277"/>
            <a:ext cx="7245587" cy="4586307"/>
          </a:xfrm>
        </p:spPr>
        <p:txBody>
          <a:bodyPr>
            <a:normAutofit/>
          </a:bodyPr>
          <a:lstStyle/>
          <a:p>
            <a:pPr marL="0" indent="0">
              <a:buNone/>
            </a:pPr>
            <a:r>
              <a:rPr lang="en-US" sz="2000" b="1" dirty="0"/>
              <a:t>Disinterested:</a:t>
            </a:r>
            <a:r>
              <a:rPr lang="en-US" sz="2000" dirty="0"/>
              <a:t> an adjective that means “unbiased” or “impartial”</a:t>
            </a:r>
          </a:p>
          <a:p>
            <a:pPr marL="0" indent="0">
              <a:buNone/>
            </a:pPr>
            <a:endParaRPr lang="en-US" sz="2000" dirty="0"/>
          </a:p>
          <a:p>
            <a:pPr marL="457200" lvl="1" indent="0">
              <a:buNone/>
            </a:pPr>
            <a:r>
              <a:rPr lang="en-US" sz="2000" dirty="0"/>
              <a:t>Members of a jury should be interested in the witnesses’ testimony but disinterested in the outcome of the trial. They should listen carefully without preconceived ideas about what the outcome will be.   </a:t>
            </a:r>
          </a:p>
          <a:p>
            <a:pPr marL="0" indent="0">
              <a:buNone/>
            </a:pPr>
            <a:endParaRPr lang="en-US" sz="2000" dirty="0"/>
          </a:p>
          <a:p>
            <a:pPr marL="0" indent="0">
              <a:buNone/>
            </a:pPr>
            <a:r>
              <a:rPr lang="en-US" sz="2000" b="1" dirty="0"/>
              <a:t>Uninterested:</a:t>
            </a:r>
            <a:r>
              <a:rPr lang="en-US" sz="2000" dirty="0"/>
              <a:t> an adjective that means “not interested” or “indifferent” </a:t>
            </a:r>
          </a:p>
          <a:p>
            <a:pPr marL="0" indent="0">
              <a:buNone/>
            </a:pPr>
            <a:endParaRPr lang="en-US" sz="2000" dirty="0"/>
          </a:p>
          <a:p>
            <a:pPr marL="457200" lvl="1" indent="0">
              <a:buNone/>
            </a:pPr>
            <a:r>
              <a:rPr lang="en-US" sz="2000" dirty="0"/>
              <a:t>I am uninterested in excuses; I don’t want to hear any more. </a:t>
            </a:r>
          </a:p>
        </p:txBody>
      </p:sp>
    </p:spTree>
    <p:extLst>
      <p:ext uri="{BB962C8B-B14F-4D97-AF65-F5344CB8AC3E}">
        <p14:creationId xmlns:p14="http://schemas.microsoft.com/office/powerpoint/2010/main" val="131698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To and Because Of</a:t>
            </a:r>
          </a:p>
        </p:txBody>
      </p:sp>
      <p:sp>
        <p:nvSpPr>
          <p:cNvPr id="3" name="Content Placeholder 2"/>
          <p:cNvSpPr>
            <a:spLocks noGrp="1"/>
          </p:cNvSpPr>
          <p:nvPr>
            <p:ph idx="1"/>
          </p:nvPr>
        </p:nvSpPr>
        <p:spPr>
          <a:xfrm>
            <a:off x="842522" y="1324375"/>
            <a:ext cx="7471588" cy="4359536"/>
          </a:xfrm>
        </p:spPr>
        <p:txBody>
          <a:bodyPr>
            <a:normAutofit fontScale="92500" lnSpcReduction="20000"/>
          </a:bodyPr>
          <a:lstStyle/>
          <a:p>
            <a:pPr marL="0" lv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Due to</a:t>
            </a:r>
            <a:r>
              <a:rPr lang="en-US" altLang="en-US" sz="2400" b="1" kern="0" dirty="0">
                <a:solidFill>
                  <a:srgbClr val="000000"/>
                </a:solidFill>
                <a:latin typeface="Arial"/>
                <a:ea typeface="ＭＳ Ｐゴシック" panose="020B0600070205080204" pitchFamily="34" charset="-128"/>
              </a:rPr>
              <a:t>: </a:t>
            </a:r>
            <a:r>
              <a:rPr lang="en-US" altLang="en-US" sz="2400" kern="0" dirty="0">
                <a:solidFill>
                  <a:srgbClr val="000000"/>
                </a:solidFill>
                <a:latin typeface="Arial"/>
                <a:ea typeface="ＭＳ Ｐゴシック" panose="020B0600070205080204" pitchFamily="34" charset="-128"/>
              </a:rPr>
              <a:t>means “caused by”; requires a “be” verb (</a:t>
            </a:r>
            <a:r>
              <a:rPr lang="en-US" altLang="en-US" sz="2400" i="1" kern="0" dirty="0">
                <a:solidFill>
                  <a:srgbClr val="000000"/>
                </a:solidFill>
                <a:latin typeface="Arial"/>
                <a:ea typeface="ＭＳ Ｐゴシック" panose="020B0600070205080204" pitchFamily="34" charset="-128"/>
              </a:rPr>
              <a:t>is, am, are, was, were, will be</a:t>
            </a:r>
            <a:r>
              <a:rPr lang="en-US" altLang="en-US" sz="2400" kern="0" dirty="0">
                <a:solidFill>
                  <a:srgbClr val="000000"/>
                </a:solidFill>
                <a:latin typeface="Arial"/>
                <a:ea typeface="ＭＳ Ｐゴシック" panose="020B0600070205080204" pitchFamily="34" charset="-128"/>
              </a:rPr>
              <a:t>, etc.)</a:t>
            </a:r>
          </a:p>
          <a:p>
            <a:pPr marL="0" lvl="0" indent="0" fontAlgn="base">
              <a:lnSpc>
                <a:spcPct val="10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His injuries were caused by his carelessness.</a:t>
            </a:r>
          </a:p>
          <a:p>
            <a:pPr marL="457200" lvl="1" indent="0" fontAlgn="base">
              <a:lnSpc>
                <a:spcPct val="100000"/>
              </a:lnSpc>
              <a:spcBef>
                <a:spcPct val="20000"/>
              </a:spcBef>
              <a:spcAft>
                <a:spcPct val="0"/>
              </a:spcAft>
              <a:buClr>
                <a:srgbClr val="00007D"/>
              </a:buClr>
              <a:buSzPct val="75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His injuries were due to his carelessness.</a:t>
            </a:r>
          </a:p>
          <a:p>
            <a:pPr marL="0" lvl="0" indent="0" fontAlgn="base">
              <a:lnSpc>
                <a:spcPct val="10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Because of</a:t>
            </a:r>
            <a:r>
              <a:rPr lang="en-US" altLang="en-US" sz="2400" b="1" kern="0" dirty="0">
                <a:solidFill>
                  <a:srgbClr val="000000"/>
                </a:solidFill>
                <a:latin typeface="Arial"/>
                <a:ea typeface="ＭＳ Ｐゴシック" panose="020B0600070205080204" pitchFamily="34" charset="-128"/>
              </a:rPr>
              <a:t>: </a:t>
            </a:r>
            <a:r>
              <a:rPr lang="en-US" altLang="en-US" sz="2400" kern="0" dirty="0">
                <a:solidFill>
                  <a:srgbClr val="000000"/>
                </a:solidFill>
                <a:latin typeface="Arial"/>
                <a:ea typeface="ＭＳ Ｐゴシック" panose="020B0600070205080204" pitchFamily="34" charset="-128"/>
              </a:rPr>
              <a:t>means “as a result of”; used without a “be” verb  </a:t>
            </a:r>
          </a:p>
          <a:p>
            <a:pPr marL="0" indent="0" fontAlgn="base">
              <a:lnSpc>
                <a:spcPct val="10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He was injured as a result of his carelessness. </a:t>
            </a:r>
          </a:p>
          <a:p>
            <a:pPr marL="457200" lvl="1" indent="0" fontAlgn="base">
              <a:lnSpc>
                <a:spcPct val="100000"/>
              </a:lnSpc>
              <a:spcBef>
                <a:spcPct val="20000"/>
              </a:spcBef>
              <a:spcAft>
                <a:spcPct val="0"/>
              </a:spcAft>
              <a:buClr>
                <a:srgbClr val="00007D"/>
              </a:buClr>
              <a:buSzPct val="75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He was injured because of his carelessness.</a:t>
            </a:r>
          </a:p>
          <a:p>
            <a:pPr marL="0" indent="0">
              <a:buNone/>
            </a:pPr>
            <a:endParaRPr lang="en-US" dirty="0"/>
          </a:p>
        </p:txBody>
      </p:sp>
    </p:spTree>
    <p:extLst>
      <p:ext uri="{BB962C8B-B14F-4D97-AF65-F5344CB8AC3E}">
        <p14:creationId xmlns:p14="http://schemas.microsoft.com/office/powerpoint/2010/main" val="1496324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Farther and Further</a:t>
            </a:r>
          </a:p>
        </p:txBody>
      </p:sp>
      <p:sp>
        <p:nvSpPr>
          <p:cNvPr id="3" name="Content Placeholder 2"/>
          <p:cNvSpPr>
            <a:spLocks noGrp="1"/>
          </p:cNvSpPr>
          <p:nvPr>
            <p:ph idx="1"/>
          </p:nvPr>
        </p:nvSpPr>
        <p:spPr>
          <a:xfrm>
            <a:off x="1091238" y="1295114"/>
            <a:ext cx="6974155" cy="4498524"/>
          </a:xfrm>
        </p:spPr>
        <p:txBody>
          <a:bodyPr>
            <a:normAutofit fontScale="62500" lnSpcReduction="20000"/>
          </a:bodyPr>
          <a:lstStyle/>
          <a:p>
            <a:pPr marL="0" lvl="0" indent="0" eaLnBrk="0" fontAlgn="base" hangingPunct="0">
              <a:lnSpc>
                <a:spcPct val="100000"/>
              </a:lnSpc>
              <a:spcBef>
                <a:spcPct val="20000"/>
              </a:spcBef>
              <a:spcAft>
                <a:spcPct val="0"/>
              </a:spcAft>
              <a:buClr>
                <a:srgbClr val="00007D"/>
              </a:buClr>
              <a:buSzPct val="75000"/>
              <a:buNone/>
            </a:pPr>
            <a:r>
              <a:rPr lang="en-US" altLang="en-US" sz="2600" b="1" kern="0" dirty="0">
                <a:latin typeface="Arial"/>
                <a:ea typeface="ＭＳ Ｐゴシック" panose="020B0600070205080204" pitchFamily="34" charset="-128"/>
              </a:rPr>
              <a:t>Farther</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an adverb used to refer to distance</a:t>
            </a:r>
            <a:endParaRPr lang="en-US" altLang="en-US" sz="2600" kern="0" dirty="0">
              <a:solidFill>
                <a:srgbClr val="666699"/>
              </a:solidFill>
              <a:latin typeface="Arial"/>
              <a:ea typeface="ＭＳ Ｐゴシック" panose="020B0600070205080204" pitchFamily="34" charset="-128"/>
            </a:endParaRPr>
          </a:p>
          <a:p>
            <a:pPr marL="0" lvl="0" indent="0" eaLnBrk="0" fontAlgn="base" hangingPunct="0">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457200" lvl="1" indent="0" eaLnBrk="0" fontAlgn="base" hangingPunct="0">
              <a:lnSpc>
                <a:spcPct val="100000"/>
              </a:lnSpc>
              <a:spcBef>
                <a:spcPct val="20000"/>
              </a:spcBef>
              <a:spcAft>
                <a:spcPct val="0"/>
              </a:spcAft>
              <a:buClr>
                <a:srgbClr val="00007D"/>
              </a:buClr>
              <a:buSzPct val="75000"/>
              <a:buNone/>
            </a:pPr>
            <a:r>
              <a:rPr lang="en-US" altLang="en-US" sz="2600" kern="0" dirty="0">
                <a:solidFill>
                  <a:srgbClr val="000000"/>
                </a:solidFill>
                <a:latin typeface="Arial"/>
                <a:ea typeface="ＭＳ Ｐゴシック" panose="020B0600070205080204" pitchFamily="34" charset="-128"/>
              </a:rPr>
              <a:t>Gene can run farther now than he could when he first joined the cross-country team. </a:t>
            </a:r>
          </a:p>
          <a:p>
            <a:pPr marL="457200" lvl="1" indent="0" eaLnBrk="0" fontAlgn="base" hangingPunct="0">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0" indent="0">
              <a:buNone/>
            </a:pPr>
            <a:r>
              <a:rPr lang="en-US" altLang="en-US" sz="2600" b="1" kern="0" dirty="0">
                <a:latin typeface="Arial"/>
                <a:ea typeface="ＭＳ Ｐゴシック" panose="020B0600070205080204" pitchFamily="34" charset="-128"/>
              </a:rPr>
              <a:t>Further</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an adjective that means “more”</a:t>
            </a:r>
          </a:p>
          <a:p>
            <a:pPr marL="0" indent="0">
              <a:buNone/>
            </a:pPr>
            <a:endParaRPr lang="en-US" sz="2600" kern="0" dirty="0">
              <a:solidFill>
                <a:srgbClr val="000000"/>
              </a:solidFill>
              <a:latin typeface="Arial"/>
              <a:ea typeface="ＭＳ Ｐゴシック" panose="020B0600070205080204" pitchFamily="34" charset="-128"/>
            </a:endParaRPr>
          </a:p>
          <a:p>
            <a:pPr marL="457200" lvl="1" indent="0">
              <a:buNone/>
            </a:pPr>
            <a:r>
              <a:rPr lang="en-US" sz="2600" dirty="0"/>
              <a:t>Stay tuned for further details. </a:t>
            </a:r>
          </a:p>
          <a:p>
            <a:pPr marL="457200" lvl="1" indent="0">
              <a:buNone/>
            </a:pPr>
            <a:endParaRPr lang="en-US" sz="2600" dirty="0"/>
          </a:p>
          <a:p>
            <a:pPr marL="0" indent="0">
              <a:buNone/>
            </a:pPr>
            <a:r>
              <a:rPr lang="en-US" altLang="en-US" sz="2600" b="1" kern="0" dirty="0">
                <a:latin typeface="Arial"/>
                <a:ea typeface="ＭＳ Ｐゴシック" panose="020B0600070205080204" pitchFamily="34" charset="-128"/>
              </a:rPr>
              <a:t>Further</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an adverb that means “to a greater extent”</a:t>
            </a:r>
          </a:p>
          <a:p>
            <a:pPr marL="0" indent="0">
              <a:buNone/>
            </a:pPr>
            <a:endParaRPr lang="en-US" altLang="en-US" sz="2600" kern="0" dirty="0">
              <a:solidFill>
                <a:srgbClr val="000000"/>
              </a:solidFill>
              <a:latin typeface="Arial"/>
              <a:ea typeface="ＭＳ Ｐゴシック" panose="020B0600070205080204" pitchFamily="34" charset="-128"/>
            </a:endParaRPr>
          </a:p>
          <a:p>
            <a:pPr marL="457200" lvl="1" indent="0">
              <a:buNone/>
            </a:pPr>
            <a:r>
              <a:rPr lang="en-US" altLang="en-US" sz="2600" kern="0" dirty="0">
                <a:solidFill>
                  <a:srgbClr val="000000"/>
                </a:solidFill>
                <a:latin typeface="Arial"/>
                <a:ea typeface="ＭＳ Ｐゴシック" panose="020B0600070205080204" pitchFamily="34" charset="-128"/>
              </a:rPr>
              <a:t>We’ll discuss your version of the story further when you feel better.  </a:t>
            </a:r>
          </a:p>
          <a:p>
            <a:pPr marL="0" indent="0">
              <a:buNone/>
            </a:pPr>
            <a:endParaRPr lang="en-US" altLang="en-US" sz="2600" b="1" kern="0" dirty="0">
              <a:latin typeface="Arial"/>
              <a:ea typeface="ＭＳ Ｐゴシック" panose="020B0600070205080204" pitchFamily="34" charset="-128"/>
            </a:endParaRPr>
          </a:p>
          <a:p>
            <a:pPr marL="0" indent="0">
              <a:buNone/>
            </a:pPr>
            <a:r>
              <a:rPr lang="en-US" altLang="en-US" sz="2600" b="1" kern="0" dirty="0">
                <a:latin typeface="Arial"/>
                <a:ea typeface="ＭＳ Ｐゴシック" panose="020B0600070205080204" pitchFamily="34" charset="-128"/>
              </a:rPr>
              <a:t>Further</a:t>
            </a:r>
            <a:r>
              <a:rPr lang="en-US" altLang="en-US" sz="2600" b="1" kern="0" dirty="0">
                <a:solidFill>
                  <a:srgbClr val="000000"/>
                </a:solidFill>
                <a:latin typeface="Arial"/>
                <a:ea typeface="ＭＳ Ｐゴシック" panose="020B0600070205080204" pitchFamily="34" charset="-128"/>
              </a:rPr>
              <a:t>:</a:t>
            </a:r>
            <a:r>
              <a:rPr lang="en-US" altLang="en-US" sz="2600" kern="0" dirty="0">
                <a:solidFill>
                  <a:srgbClr val="000000"/>
                </a:solidFill>
                <a:latin typeface="Arial"/>
                <a:ea typeface="ＭＳ Ｐゴシック" panose="020B0600070205080204" pitchFamily="34" charset="-128"/>
              </a:rPr>
              <a:t> a verb that means “to promote” or “to advance” </a:t>
            </a:r>
          </a:p>
          <a:p>
            <a:pPr marL="0" indent="0">
              <a:buNone/>
            </a:pPr>
            <a:endParaRPr lang="en-US" altLang="en-US" sz="2600" kern="0" dirty="0">
              <a:solidFill>
                <a:srgbClr val="000000"/>
              </a:solidFill>
              <a:latin typeface="Arial"/>
              <a:ea typeface="ＭＳ Ｐゴシック" panose="020B0600070205080204" pitchFamily="34" charset="-128"/>
            </a:endParaRPr>
          </a:p>
          <a:p>
            <a:pPr marL="457200" lvl="1" indent="0">
              <a:buNone/>
            </a:pPr>
            <a:r>
              <a:rPr lang="en-US" altLang="en-US" sz="2600" kern="0" dirty="0">
                <a:solidFill>
                  <a:srgbClr val="000000"/>
                </a:solidFill>
                <a:latin typeface="Arial"/>
                <a:ea typeface="ＭＳ Ｐゴシック" panose="020B0600070205080204" pitchFamily="34" charset="-128"/>
              </a:rPr>
              <a:t>Alice fraudulently used her charity work to further her own financial interests.</a:t>
            </a:r>
          </a:p>
          <a:p>
            <a:pPr marL="457200" lvl="1" indent="0">
              <a:buNone/>
            </a:pPr>
            <a:endParaRPr lang="en-US" dirty="0"/>
          </a:p>
          <a:p>
            <a:pPr marL="0" indent="0">
              <a:buNone/>
            </a:pPr>
            <a:endParaRPr lang="en-US" sz="2400" dirty="0"/>
          </a:p>
        </p:txBody>
      </p:sp>
    </p:spTree>
    <p:extLst>
      <p:ext uri="{BB962C8B-B14F-4D97-AF65-F5344CB8AC3E}">
        <p14:creationId xmlns:p14="http://schemas.microsoft.com/office/powerpoint/2010/main" val="4265004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Hopefully</a:t>
            </a:r>
          </a:p>
        </p:txBody>
      </p:sp>
      <p:sp>
        <p:nvSpPr>
          <p:cNvPr id="3" name="Content Placeholder 2"/>
          <p:cNvSpPr>
            <a:spLocks noGrp="1"/>
          </p:cNvSpPr>
          <p:nvPr>
            <p:ph idx="1"/>
          </p:nvPr>
        </p:nvSpPr>
        <p:spPr>
          <a:xfrm>
            <a:off x="776300" y="1221962"/>
            <a:ext cx="7604032" cy="4615568"/>
          </a:xfrm>
        </p:spPr>
        <p:txBody>
          <a:bodyPr>
            <a:normAutofit lnSpcReduction="10000"/>
          </a:bodyPr>
          <a:lstStyle/>
          <a:p>
            <a:pPr marL="0" lvl="0" indent="0" fontAlgn="base">
              <a:lnSpc>
                <a:spcPct val="100000"/>
              </a:lnSpc>
              <a:spcBef>
                <a:spcPct val="20000"/>
              </a:spcBef>
              <a:spcAft>
                <a:spcPct val="0"/>
              </a:spcAft>
              <a:buClr>
                <a:srgbClr val="00007D"/>
              </a:buClr>
              <a:buSzPct val="75000"/>
              <a:buNone/>
            </a:pPr>
            <a:r>
              <a:rPr lang="en-US" altLang="en-US" sz="2200" b="1" kern="0" dirty="0">
                <a:latin typeface="Arial"/>
                <a:ea typeface="ＭＳ Ｐゴシック" panose="020B0600070205080204" pitchFamily="34" charset="-128"/>
              </a:rPr>
              <a:t>Hopefully:</a:t>
            </a:r>
            <a:r>
              <a:rPr lang="en-US" altLang="en-US" sz="2200" kern="0" dirty="0">
                <a:latin typeface="Arial"/>
                <a:ea typeface="ＭＳ Ｐゴシック" panose="020B0600070205080204" pitchFamily="34" charset="-128"/>
              </a:rPr>
              <a:t> an adverb meaning “in a hopeful manner”</a:t>
            </a:r>
          </a:p>
          <a:p>
            <a:pPr marL="0" lvl="0" indent="0" fontAlgn="base">
              <a:lnSpc>
                <a:spcPct val="10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The children waited hopefully for the packages to arrive.</a:t>
            </a:r>
          </a:p>
          <a:p>
            <a:pPr marL="457200" lvl="1" indent="0" fontAlgn="base">
              <a:lnSpc>
                <a:spcPct val="10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“Hopefully” should not be used as a sentence modifier</a:t>
            </a:r>
          </a:p>
          <a:p>
            <a:pPr marL="457200" lvl="1" indent="0" fontAlgn="base">
              <a:lnSpc>
                <a:spcPct val="10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sz="2200" strike="sngStrike" kern="0" dirty="0">
                <a:latin typeface="Arial"/>
                <a:ea typeface="ＭＳ Ｐゴシック" panose="020B0600070205080204" pitchFamily="34" charset="-128"/>
              </a:rPr>
              <a:t>Hopefully</a:t>
            </a:r>
            <a:r>
              <a:rPr lang="en-US" altLang="en-US" sz="2200" kern="0" dirty="0">
                <a:latin typeface="Arial"/>
                <a:ea typeface="ＭＳ Ｐゴシック" panose="020B0600070205080204" pitchFamily="34" charset="-128"/>
              </a:rPr>
              <a:t>, the Argos will win.</a:t>
            </a:r>
          </a:p>
          <a:p>
            <a:pPr marL="457200" lvl="1" indent="0" fontAlgn="base">
              <a:lnSpc>
                <a:spcPct val="100000"/>
              </a:lnSpc>
              <a:spcBef>
                <a:spcPct val="20000"/>
              </a:spcBef>
              <a:spcAft>
                <a:spcPct val="0"/>
              </a:spcAft>
              <a:buClr>
                <a:srgbClr val="9999CC"/>
              </a:buClr>
              <a:buSzPct val="80000"/>
              <a:buNone/>
            </a:pPr>
            <a:endParaRPr lang="en-US" altLang="en-US" sz="2200" strike="sngStrike" kern="0" dirty="0">
              <a:latin typeface="Arial"/>
              <a:ea typeface="ＭＳ Ｐゴシック" panose="020B0600070205080204" pitchFamily="34" charset="-128"/>
            </a:endParaRPr>
          </a:p>
          <a:p>
            <a:pPr marL="0" indent="0" fontAlgn="base">
              <a:lnSpc>
                <a:spcPct val="10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The team will not win in a hopeful manner. This sentence should read as follows:</a:t>
            </a:r>
          </a:p>
          <a:p>
            <a:pPr marL="0" indent="0" fontAlgn="base">
              <a:lnSpc>
                <a:spcPct val="10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We hope the Argos will win. </a:t>
            </a:r>
          </a:p>
          <a:p>
            <a:endParaRPr lang="en-US" dirty="0"/>
          </a:p>
        </p:txBody>
      </p:sp>
    </p:spTree>
    <p:extLst>
      <p:ext uri="{BB962C8B-B14F-4D97-AF65-F5344CB8AC3E}">
        <p14:creationId xmlns:p14="http://schemas.microsoft.com/office/powerpoint/2010/main" val="2468415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Imply and Infer</a:t>
            </a:r>
          </a:p>
        </p:txBody>
      </p:sp>
      <p:sp>
        <p:nvSpPr>
          <p:cNvPr id="3" name="Content Placeholder 2"/>
          <p:cNvSpPr>
            <a:spLocks noGrp="1"/>
          </p:cNvSpPr>
          <p:nvPr>
            <p:ph idx="1"/>
          </p:nvPr>
        </p:nvSpPr>
        <p:spPr>
          <a:xfrm>
            <a:off x="782364" y="1148810"/>
            <a:ext cx="7591904" cy="5080660"/>
          </a:xfrm>
        </p:spPr>
        <p:txBody>
          <a:bodyPr>
            <a:normAutofit/>
          </a:bodyPr>
          <a:lstStyle/>
          <a:p>
            <a:pPr marL="0" indent="0">
              <a:buNone/>
            </a:pPr>
            <a:r>
              <a:rPr lang="en-US" sz="2400" b="1" dirty="0"/>
              <a:t>Imply:</a:t>
            </a:r>
            <a:r>
              <a:rPr lang="en-US" sz="2400" dirty="0"/>
              <a:t> a verb that means “to hint” or “to suggest”</a:t>
            </a:r>
          </a:p>
          <a:p>
            <a:pPr marL="457200" lvl="1" indent="0">
              <a:buNone/>
            </a:pPr>
            <a:r>
              <a:rPr lang="en-US" dirty="0"/>
              <a:t>I don’t mean to imply that your statistics are invalid. </a:t>
            </a:r>
          </a:p>
          <a:p>
            <a:pPr marL="457200" lvl="1" indent="0">
              <a:buNone/>
            </a:pPr>
            <a:endParaRPr lang="en-US" dirty="0"/>
          </a:p>
          <a:p>
            <a:pPr marL="0" indent="0">
              <a:buNone/>
            </a:pPr>
            <a:r>
              <a:rPr lang="en-US" sz="2400" b="1" dirty="0"/>
              <a:t>Infer:</a:t>
            </a:r>
            <a:r>
              <a:rPr lang="en-US" sz="2400" dirty="0"/>
              <a:t> a verb that means “ to reach a conclusion based on evidence” </a:t>
            </a:r>
          </a:p>
          <a:p>
            <a:pPr marL="0" indent="0">
              <a:buNone/>
            </a:pPr>
            <a:endParaRPr lang="en-US" sz="2400" dirty="0"/>
          </a:p>
          <a:p>
            <a:pPr marL="457200" lvl="1" indent="0">
              <a:buNone/>
            </a:pPr>
            <a:r>
              <a:rPr lang="en-US" dirty="0"/>
              <a:t>From the statistics you have provided us, we can infer that the rate of tobacco addiction is continuing to decrease.</a:t>
            </a:r>
          </a:p>
          <a:p>
            <a:pPr marL="457200" lvl="1" indent="0">
              <a:buNone/>
            </a:pPr>
            <a:endParaRPr lang="en-US" sz="1800" dirty="0"/>
          </a:p>
          <a:p>
            <a:pPr marL="0" indent="0">
              <a:buNone/>
            </a:pPr>
            <a:r>
              <a:rPr lang="en-US" sz="2400" b="1" dirty="0"/>
              <a:t>A speaker/writer </a:t>
            </a:r>
            <a:r>
              <a:rPr lang="en-US" sz="2400" b="1" i="1" u="sng" dirty="0" smtClean="0"/>
              <a:t>implies</a:t>
            </a:r>
            <a:r>
              <a:rPr lang="en-US" sz="2400" b="1" dirty="0" smtClean="0"/>
              <a:t>; </a:t>
            </a:r>
            <a:r>
              <a:rPr lang="en-US" sz="2400" b="1" dirty="0" smtClean="0"/>
              <a:t>a </a:t>
            </a:r>
            <a:r>
              <a:rPr lang="en-US" sz="2400" b="1" dirty="0"/>
              <a:t>listener/reader </a:t>
            </a:r>
            <a:r>
              <a:rPr lang="en-US" sz="2400" b="1" i="1" u="sng" dirty="0"/>
              <a:t>infers</a:t>
            </a:r>
            <a:r>
              <a:rPr lang="en-US" sz="2400" b="1" dirty="0"/>
              <a:t>.</a:t>
            </a:r>
          </a:p>
        </p:txBody>
      </p:sp>
    </p:spTree>
    <p:extLst>
      <p:ext uri="{BB962C8B-B14F-4D97-AF65-F5344CB8AC3E}">
        <p14:creationId xmlns:p14="http://schemas.microsoft.com/office/powerpoint/2010/main" val="2754994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522" y="1243908"/>
            <a:ext cx="7245587" cy="4469264"/>
          </a:xfrm>
        </p:spPr>
        <p:txBody>
          <a:bodyPr>
            <a:normAutofit/>
          </a:bodyPr>
          <a:lstStyle/>
          <a:p>
            <a:pPr marL="0" indent="0">
              <a:buNone/>
            </a:pPr>
            <a:r>
              <a:rPr lang="en-US" sz="2200" b="1" dirty="0"/>
              <a:t>Its: </a:t>
            </a:r>
            <a:r>
              <a:rPr lang="en-US" sz="2200" dirty="0"/>
              <a:t>the possessive form of “it”</a:t>
            </a:r>
          </a:p>
          <a:p>
            <a:pPr marL="0" indent="0">
              <a:buNone/>
            </a:pPr>
            <a:endParaRPr lang="en-US" sz="2200" b="1" dirty="0"/>
          </a:p>
          <a:p>
            <a:pPr marL="457200" lvl="1" indent="0">
              <a:buNone/>
            </a:pPr>
            <a:r>
              <a:rPr lang="en-US" sz="2200" dirty="0"/>
              <a:t>The car stopped running when its engine froze for lack of oil. </a:t>
            </a:r>
          </a:p>
          <a:p>
            <a:pPr marL="0" indent="0">
              <a:buNone/>
            </a:pPr>
            <a:endParaRPr lang="en-US" sz="2200" b="1" dirty="0"/>
          </a:p>
          <a:p>
            <a:pPr marL="0" indent="0">
              <a:buNone/>
            </a:pPr>
            <a:r>
              <a:rPr lang="en-US" sz="2200" b="1" dirty="0"/>
              <a:t>It’s: </a:t>
            </a:r>
            <a:r>
              <a:rPr lang="en-US" sz="2200" dirty="0"/>
              <a:t>a contraction meaning “it is”</a:t>
            </a:r>
          </a:p>
          <a:p>
            <a:pPr marL="0" indent="0">
              <a:buNone/>
            </a:pPr>
            <a:endParaRPr lang="en-US" sz="2200" b="1" dirty="0"/>
          </a:p>
          <a:p>
            <a:pPr marL="457200" lvl="1" indent="0">
              <a:buNone/>
            </a:pPr>
            <a:r>
              <a:rPr lang="en-US" sz="2200" dirty="0"/>
              <a:t>According the the forecast, it’s going to rain today.</a:t>
            </a:r>
          </a:p>
          <a:p>
            <a:pPr marL="0" indent="0">
              <a:buNone/>
            </a:pPr>
            <a:endParaRPr lang="en-US" sz="2200" b="1" dirty="0"/>
          </a:p>
          <a:p>
            <a:pPr marL="0" indent="0">
              <a:buNone/>
            </a:pPr>
            <a:r>
              <a:rPr lang="en-US" sz="2200" b="1" dirty="0"/>
              <a:t>Its’: </a:t>
            </a:r>
            <a:r>
              <a:rPr lang="en-US" sz="2200" dirty="0"/>
              <a:t>not a real word</a:t>
            </a:r>
          </a:p>
        </p:txBody>
      </p:sp>
      <p:sp>
        <p:nvSpPr>
          <p:cNvPr id="4" name="Title 1"/>
          <p:cNvSpPr>
            <a:spLocks noGrp="1"/>
          </p:cNvSpPr>
          <p:nvPr>
            <p:ph type="title"/>
          </p:nvPr>
        </p:nvSpPr>
        <p:spPr/>
        <p:txBody>
          <a:bodyPr/>
          <a:lstStyle/>
          <a:p>
            <a:r>
              <a:rPr lang="en-US" dirty="0"/>
              <a:t>Its, It’s, and Its’</a:t>
            </a:r>
          </a:p>
        </p:txBody>
      </p:sp>
    </p:spTree>
    <p:extLst>
      <p:ext uri="{BB962C8B-B14F-4D97-AF65-F5344CB8AC3E}">
        <p14:creationId xmlns:p14="http://schemas.microsoft.com/office/powerpoint/2010/main" val="4251642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 of and Sort of</a:t>
            </a:r>
          </a:p>
        </p:txBody>
      </p:sp>
      <p:sp>
        <p:nvSpPr>
          <p:cNvPr id="3" name="Content Placeholder 2"/>
          <p:cNvSpPr>
            <a:spLocks noGrp="1"/>
          </p:cNvSpPr>
          <p:nvPr>
            <p:ph idx="1"/>
          </p:nvPr>
        </p:nvSpPr>
        <p:spPr>
          <a:xfrm>
            <a:off x="1027423" y="1397527"/>
            <a:ext cx="7101785" cy="4308330"/>
          </a:xfrm>
        </p:spPr>
        <p:txBody>
          <a:bodyPr>
            <a:normAutofit fontScale="92500" lnSpcReduction="10000"/>
          </a:bodyPr>
          <a:lstStyle/>
          <a:p>
            <a:pPr marL="0" lvl="0" indent="0" fontAlgn="base">
              <a:lnSpc>
                <a:spcPct val="8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Kind of and Sort of</a:t>
            </a:r>
            <a:r>
              <a:rPr lang="en-US" altLang="en-US" sz="2400" kern="0" dirty="0">
                <a:solidFill>
                  <a:srgbClr val="000000"/>
                </a:solidFill>
                <a:latin typeface="Arial"/>
                <a:ea typeface="ＭＳ Ｐゴシック" panose="020B0600070205080204" pitchFamily="34" charset="-128"/>
              </a:rPr>
              <a:t>: “kind” and “sort” are nouns meaning “type” or “style</a:t>
            </a:r>
          </a:p>
          <a:p>
            <a:pPr marL="0" lvl="0" indent="0" fontAlgn="base">
              <a:lnSpc>
                <a:spcPct val="8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kern="0" dirty="0">
                <a:solidFill>
                  <a:srgbClr val="000000"/>
                </a:solidFill>
                <a:latin typeface="Arial"/>
                <a:ea typeface="ＭＳ Ｐゴシック" panose="020B0600070205080204" pitchFamily="34" charset="-128"/>
              </a:rPr>
              <a:t>I enjoy doing this </a:t>
            </a:r>
            <a:r>
              <a:rPr lang="en-US" altLang="en-US" i="1" kern="0" dirty="0">
                <a:solidFill>
                  <a:srgbClr val="000000"/>
                </a:solidFill>
                <a:latin typeface="Arial"/>
                <a:ea typeface="ＭＳ Ｐゴシック" panose="020B0600070205080204" pitchFamily="34" charset="-128"/>
              </a:rPr>
              <a:t>kind of</a:t>
            </a:r>
            <a:r>
              <a:rPr lang="en-US" altLang="en-US" kern="0" dirty="0">
                <a:solidFill>
                  <a:srgbClr val="000000"/>
                </a:solidFill>
                <a:latin typeface="Arial"/>
                <a:ea typeface="ＭＳ Ｐゴシック" panose="020B0600070205080204" pitchFamily="34" charset="-128"/>
              </a:rPr>
              <a:t> work.</a:t>
            </a:r>
          </a:p>
          <a:p>
            <a:pPr marL="457200" lvl="1" indent="0" fontAlgn="base">
              <a:lnSpc>
                <a:spcPct val="80000"/>
              </a:lnSpc>
              <a:spcBef>
                <a:spcPct val="20000"/>
              </a:spcBef>
              <a:spcAft>
                <a:spcPct val="0"/>
              </a:spcAft>
              <a:buClr>
                <a:srgbClr val="9999CC"/>
              </a:buClr>
              <a:buSzPct val="80000"/>
              <a:buNone/>
            </a:pPr>
            <a:endParaRPr lang="en-US" altLang="en-US" kern="0" dirty="0">
              <a:solidFill>
                <a:srgbClr val="000000"/>
              </a:solidFill>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400" kern="0" dirty="0">
                <a:solidFill>
                  <a:srgbClr val="000000"/>
                </a:solidFill>
                <a:latin typeface="Arial"/>
                <a:ea typeface="ＭＳ Ｐゴシック" panose="020B0600070205080204" pitchFamily="34" charset="-128"/>
              </a:rPr>
              <a:t>“Kind of” and “sort of” should not be used as adverbs to qualify adjectives. Instead, use “</a:t>
            </a:r>
            <a:r>
              <a:rPr lang="en-US" altLang="en-US" sz="2400" b="1" kern="0" dirty="0">
                <a:solidFill>
                  <a:srgbClr val="000000"/>
                </a:solidFill>
                <a:latin typeface="Arial"/>
                <a:ea typeface="ＭＳ Ｐゴシック" panose="020B0600070205080204" pitchFamily="34" charset="-128"/>
              </a:rPr>
              <a:t>rather</a:t>
            </a:r>
            <a:r>
              <a:rPr lang="en-US" altLang="en-US" sz="2400" kern="0" dirty="0">
                <a:solidFill>
                  <a:srgbClr val="000000"/>
                </a:solidFill>
                <a:latin typeface="Arial"/>
                <a:ea typeface="ＭＳ Ｐゴシック" panose="020B0600070205080204" pitchFamily="34" charset="-128"/>
              </a:rPr>
              <a:t>,” “</a:t>
            </a:r>
            <a:r>
              <a:rPr lang="en-US" altLang="en-US" sz="2400" b="1" kern="0" dirty="0">
                <a:solidFill>
                  <a:srgbClr val="000000"/>
                </a:solidFill>
                <a:latin typeface="Arial"/>
                <a:ea typeface="ＭＳ Ｐゴシック" panose="020B0600070205080204" pitchFamily="34" charset="-128"/>
              </a:rPr>
              <a:t>somewhat</a:t>
            </a:r>
            <a:r>
              <a:rPr lang="en-US" altLang="en-US" sz="2400" kern="0" dirty="0">
                <a:solidFill>
                  <a:srgbClr val="000000"/>
                </a:solidFill>
                <a:latin typeface="Arial"/>
                <a:ea typeface="ＭＳ Ｐゴシック" panose="020B0600070205080204" pitchFamily="34" charset="-128"/>
              </a:rPr>
              <a:t>,” “</a:t>
            </a:r>
            <a:r>
              <a:rPr lang="en-US" altLang="en-US" sz="2400" b="1" kern="0" dirty="0">
                <a:solidFill>
                  <a:srgbClr val="000000"/>
                </a:solidFill>
                <a:latin typeface="Arial"/>
                <a:ea typeface="ＭＳ Ｐゴシック" panose="020B0600070205080204" pitchFamily="34" charset="-128"/>
              </a:rPr>
              <a:t>almost</a:t>
            </a:r>
            <a:r>
              <a:rPr lang="en-US" altLang="en-US" sz="2400" kern="0" dirty="0">
                <a:solidFill>
                  <a:srgbClr val="000000"/>
                </a:solidFill>
                <a:latin typeface="Arial"/>
                <a:ea typeface="ＭＳ Ｐゴシック" panose="020B0600070205080204" pitchFamily="34" charset="-128"/>
              </a:rPr>
              <a:t>,” or “</a:t>
            </a:r>
            <a:r>
              <a:rPr lang="en-US" altLang="en-US" sz="2400" b="1" kern="0" dirty="0">
                <a:solidFill>
                  <a:srgbClr val="000000"/>
                </a:solidFill>
                <a:latin typeface="Arial"/>
                <a:ea typeface="ＭＳ Ｐゴシック" panose="020B0600070205080204" pitchFamily="34" charset="-128"/>
              </a:rPr>
              <a:t>nearly</a:t>
            </a:r>
            <a:r>
              <a:rPr lang="en-US" altLang="en-US" sz="2400" kern="0" dirty="0">
                <a:solidFill>
                  <a:srgbClr val="000000"/>
                </a:solidFill>
                <a:latin typeface="Arial"/>
                <a:ea typeface="ＭＳ Ｐゴシック" panose="020B0600070205080204" pitchFamily="34" charset="-128"/>
              </a:rPr>
              <a:t>.” </a:t>
            </a:r>
          </a:p>
          <a:p>
            <a:pPr marL="0" indent="0" fontAlgn="base">
              <a:lnSpc>
                <a:spcPct val="80000"/>
              </a:lnSpc>
              <a:spcBef>
                <a:spcPct val="20000"/>
              </a:spcBef>
              <a:spcAft>
                <a:spcPct val="0"/>
              </a:spcAft>
              <a:buClr>
                <a:srgbClr val="9999CC"/>
              </a:buClr>
              <a:buSzPct val="80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kern="0" dirty="0">
                <a:solidFill>
                  <a:srgbClr val="000000"/>
                </a:solidFill>
                <a:latin typeface="Arial"/>
                <a:ea typeface="ＭＳ Ｐゴシック" panose="020B0600070205080204" pitchFamily="34" charset="-128"/>
              </a:rPr>
              <a:t>The movie was </a:t>
            </a:r>
            <a:r>
              <a:rPr lang="en-US" altLang="en-US" i="1" kern="0" dirty="0">
                <a:solidFill>
                  <a:srgbClr val="000000"/>
                </a:solidFill>
                <a:latin typeface="Arial"/>
                <a:ea typeface="ＭＳ Ｐゴシック" panose="020B0600070205080204" pitchFamily="34" charset="-128"/>
              </a:rPr>
              <a:t>rather</a:t>
            </a:r>
            <a:r>
              <a:rPr lang="en-US" altLang="en-US" kern="0" dirty="0">
                <a:solidFill>
                  <a:srgbClr val="000000"/>
                </a:solidFill>
                <a:latin typeface="Arial"/>
                <a:ea typeface="ＭＳ Ｐゴシック" panose="020B0600070205080204" pitchFamily="34" charset="-128"/>
              </a:rPr>
              <a:t> boring.</a:t>
            </a:r>
          </a:p>
          <a:p>
            <a:pPr marL="457200" lvl="1" indent="0" fontAlgn="base">
              <a:lnSpc>
                <a:spcPct val="80000"/>
              </a:lnSpc>
              <a:spcBef>
                <a:spcPct val="20000"/>
              </a:spcBef>
              <a:spcAft>
                <a:spcPct val="0"/>
              </a:spcAft>
              <a:buClr>
                <a:srgbClr val="9999CC"/>
              </a:buClr>
              <a:buSzPct val="80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kern="0" dirty="0">
                <a:solidFill>
                  <a:srgbClr val="000000"/>
                </a:solidFill>
                <a:latin typeface="Arial"/>
                <a:ea typeface="ＭＳ Ｐゴシック" panose="020B0600070205080204" pitchFamily="34" charset="-128"/>
              </a:rPr>
              <a:t>I’m </a:t>
            </a:r>
            <a:r>
              <a:rPr lang="en-US" altLang="en-US" i="1" kern="0" dirty="0">
                <a:solidFill>
                  <a:srgbClr val="000000"/>
                </a:solidFill>
                <a:latin typeface="Arial"/>
                <a:ea typeface="ＭＳ Ｐゴシック" panose="020B0600070205080204" pitchFamily="34" charset="-128"/>
              </a:rPr>
              <a:t>almost</a:t>
            </a:r>
            <a:r>
              <a:rPr lang="en-US" altLang="en-US" kern="0" dirty="0">
                <a:solidFill>
                  <a:srgbClr val="000000"/>
                </a:solidFill>
                <a:latin typeface="Arial"/>
                <a:ea typeface="ＭＳ Ｐゴシック" panose="020B0600070205080204" pitchFamily="34" charset="-128"/>
              </a:rPr>
              <a:t> sorry I came.</a:t>
            </a:r>
          </a:p>
          <a:p>
            <a:pPr marL="457200" lvl="1" indent="0" fontAlgn="base">
              <a:lnSpc>
                <a:spcPct val="80000"/>
              </a:lnSpc>
              <a:spcBef>
                <a:spcPct val="20000"/>
              </a:spcBef>
              <a:spcAft>
                <a:spcPct val="0"/>
              </a:spcAft>
              <a:buClr>
                <a:srgbClr val="9999CC"/>
              </a:buClr>
              <a:buSzPct val="80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kern="0" dirty="0">
                <a:solidFill>
                  <a:srgbClr val="000000"/>
                </a:solidFill>
                <a:latin typeface="Arial"/>
                <a:ea typeface="ＭＳ Ｐゴシック" panose="020B0600070205080204" pitchFamily="34" charset="-128"/>
              </a:rPr>
              <a:t>I’m </a:t>
            </a:r>
            <a:r>
              <a:rPr lang="en-US" altLang="en-US" i="1" kern="0" dirty="0">
                <a:solidFill>
                  <a:srgbClr val="000000"/>
                </a:solidFill>
                <a:latin typeface="Arial"/>
                <a:ea typeface="ＭＳ Ｐゴシック" panose="020B0600070205080204" pitchFamily="34" charset="-128"/>
              </a:rPr>
              <a:t>somewhat</a:t>
            </a:r>
            <a:r>
              <a:rPr lang="en-US" altLang="en-US" kern="0" dirty="0">
                <a:solidFill>
                  <a:srgbClr val="000000"/>
                </a:solidFill>
                <a:latin typeface="Arial"/>
                <a:ea typeface="ＭＳ Ｐゴシック" panose="020B0600070205080204" pitchFamily="34" charset="-128"/>
              </a:rPr>
              <a:t> concerned about leaving Kara alone. </a:t>
            </a:r>
          </a:p>
          <a:p>
            <a:pPr marL="0" indent="0">
              <a:buNone/>
            </a:pPr>
            <a:endParaRPr lang="en-US" dirty="0"/>
          </a:p>
        </p:txBody>
      </p:sp>
    </p:spTree>
    <p:extLst>
      <p:ext uri="{BB962C8B-B14F-4D97-AF65-F5344CB8AC3E}">
        <p14:creationId xmlns:p14="http://schemas.microsoft.com/office/powerpoint/2010/main" val="3647383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 vs. Lie</a:t>
            </a:r>
          </a:p>
        </p:txBody>
      </p:sp>
      <p:sp>
        <p:nvSpPr>
          <p:cNvPr id="3" name="Content Placeholder 2"/>
          <p:cNvSpPr>
            <a:spLocks noGrp="1"/>
          </p:cNvSpPr>
          <p:nvPr>
            <p:ph idx="1"/>
          </p:nvPr>
        </p:nvSpPr>
        <p:spPr>
          <a:xfrm>
            <a:off x="1014814" y="1192701"/>
            <a:ext cx="7127003" cy="4783817"/>
          </a:xfrm>
        </p:spPr>
        <p:txBody>
          <a:bodyPr>
            <a:normAutofit fontScale="92500" lnSpcReduction="20000"/>
          </a:bodyPr>
          <a:lstStyle/>
          <a:p>
            <a:pPr marL="0" lvl="0" indent="0" fontAlgn="base">
              <a:lnSpc>
                <a:spcPct val="80000"/>
              </a:lnSpc>
              <a:spcBef>
                <a:spcPct val="20000"/>
              </a:spcBef>
              <a:spcAft>
                <a:spcPct val="0"/>
              </a:spcAft>
              <a:buClr>
                <a:srgbClr val="00007D"/>
              </a:buClr>
              <a:buSzPct val="75000"/>
              <a:buNone/>
            </a:pPr>
            <a:r>
              <a:rPr lang="en-US" altLang="en-US" sz="2200" b="1" kern="0" dirty="0">
                <a:latin typeface="Arial"/>
                <a:ea typeface="ＭＳ Ｐゴシック" panose="020B0600070205080204" pitchFamily="34" charset="-128"/>
              </a:rPr>
              <a:t>Lie:</a:t>
            </a:r>
            <a:r>
              <a:rPr lang="en-US" altLang="en-US" sz="2200" kern="0" dirty="0">
                <a:latin typeface="Arial"/>
                <a:ea typeface="ＭＳ Ｐゴシック" panose="020B0600070205080204" pitchFamily="34" charset="-128"/>
              </a:rPr>
              <a:t> a verb that means “to rest”; its forms are </a:t>
            </a:r>
            <a:r>
              <a:rPr lang="en-US" altLang="en-US" sz="2200" i="1" kern="0" dirty="0">
                <a:latin typeface="Arial"/>
                <a:ea typeface="ＭＳ Ｐゴシック" panose="020B0600070205080204" pitchFamily="34" charset="-128"/>
              </a:rPr>
              <a:t>lie, lies, lying, lay, (have) lain. </a:t>
            </a:r>
          </a:p>
          <a:p>
            <a:pPr marL="0" lvl="0"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I lie on the sofa when I want to take a nap.</a:t>
            </a:r>
          </a:p>
          <a:p>
            <a:pPr marL="457200" lvl="1"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I lay on the sofa and took a nap.</a:t>
            </a:r>
          </a:p>
          <a:p>
            <a:pPr marL="457200" lvl="1" indent="0" fontAlgn="base">
              <a:lnSpc>
                <a:spcPct val="8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If you hadn’t called, I would still be lying on the sofa.</a:t>
            </a:r>
          </a:p>
          <a:p>
            <a:pPr marL="457200" lvl="1" indent="0" fontAlgn="base">
              <a:lnSpc>
                <a:spcPct val="8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0" lvl="0" indent="0" fontAlgn="base">
              <a:lnSpc>
                <a:spcPct val="80000"/>
              </a:lnSpc>
              <a:spcBef>
                <a:spcPct val="20000"/>
              </a:spcBef>
              <a:spcAft>
                <a:spcPct val="0"/>
              </a:spcAft>
              <a:buClr>
                <a:srgbClr val="00007D"/>
              </a:buClr>
              <a:buSzPct val="75000"/>
              <a:buNone/>
            </a:pPr>
            <a:r>
              <a:rPr lang="en-US" altLang="en-US" sz="2200" b="1" kern="0" dirty="0">
                <a:latin typeface="Arial"/>
                <a:ea typeface="ＭＳ Ｐゴシック" panose="020B0600070205080204" pitchFamily="34" charset="-128"/>
              </a:rPr>
              <a:t>Lay:</a:t>
            </a:r>
            <a:r>
              <a:rPr lang="en-US" altLang="en-US" sz="2200" kern="0" dirty="0">
                <a:latin typeface="Arial"/>
                <a:ea typeface="ＭＳ Ｐゴシック" panose="020B0600070205080204" pitchFamily="34" charset="-128"/>
              </a:rPr>
              <a:t> a verb that means “to put”; its forms are </a:t>
            </a:r>
            <a:r>
              <a:rPr lang="en-US" altLang="en-US" sz="2200" i="1" kern="0" dirty="0">
                <a:latin typeface="Arial"/>
                <a:ea typeface="ＭＳ Ｐゴシック" panose="020B0600070205080204" pitchFamily="34" charset="-128"/>
              </a:rPr>
              <a:t>lay, lays, laying, laid, (have) laid. </a:t>
            </a:r>
          </a:p>
          <a:p>
            <a:pPr marL="0" lvl="0"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Where did I lay my keys?</a:t>
            </a:r>
          </a:p>
          <a:p>
            <a:pPr marL="457200" lvl="1"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I must have laid them down somewhere without thinking.</a:t>
            </a:r>
          </a:p>
          <a:p>
            <a:pPr marL="457200" lvl="1" indent="0" fontAlgn="base">
              <a:lnSpc>
                <a:spcPct val="80000"/>
              </a:lnSpc>
              <a:spcBef>
                <a:spcPct val="20000"/>
              </a:spcBef>
              <a:spcAft>
                <a:spcPct val="0"/>
              </a:spcAft>
              <a:buClr>
                <a:srgbClr val="9999CC"/>
              </a:buClr>
              <a:buSzPct val="80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200" kern="0" dirty="0">
                <a:latin typeface="Arial"/>
                <a:ea typeface="ＭＳ Ｐゴシック" panose="020B0600070205080204" pitchFamily="34" charset="-128"/>
              </a:rPr>
              <a:t>I’m always laying things down and forgetting where I laid them.</a:t>
            </a:r>
          </a:p>
        </p:txBody>
      </p:sp>
    </p:spTree>
    <p:extLst>
      <p:ext uri="{BB962C8B-B14F-4D97-AF65-F5344CB8AC3E}">
        <p14:creationId xmlns:p14="http://schemas.microsoft.com/office/powerpoint/2010/main" val="4284266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and Led</a:t>
            </a:r>
          </a:p>
        </p:txBody>
      </p:sp>
      <p:sp>
        <p:nvSpPr>
          <p:cNvPr id="3" name="Content Placeholder 2"/>
          <p:cNvSpPr>
            <a:spLocks noGrp="1"/>
          </p:cNvSpPr>
          <p:nvPr>
            <p:ph idx="1"/>
          </p:nvPr>
        </p:nvSpPr>
        <p:spPr>
          <a:xfrm>
            <a:off x="955522" y="1273169"/>
            <a:ext cx="7245587" cy="4498525"/>
          </a:xfrm>
        </p:spPr>
        <p:txBody>
          <a:bodyPr>
            <a:noAutofit/>
          </a:bodyPr>
          <a:lstStyle/>
          <a:p>
            <a:pPr marL="0" lvl="0" indent="0" fontAlgn="base">
              <a:spcBef>
                <a:spcPct val="20000"/>
              </a:spcBef>
              <a:spcAft>
                <a:spcPct val="0"/>
              </a:spcAft>
              <a:buClr>
                <a:srgbClr val="00007D"/>
              </a:buClr>
              <a:buSzPct val="75000"/>
              <a:buNone/>
            </a:pPr>
            <a:r>
              <a:rPr lang="en-US" altLang="en-US" sz="1800" b="1" kern="0" dirty="0">
                <a:latin typeface="Arial"/>
                <a:ea typeface="ＭＳ Ｐゴシック" panose="020B0600070205080204" pitchFamily="34" charset="-128"/>
              </a:rPr>
              <a:t>Lead: </a:t>
            </a:r>
            <a:r>
              <a:rPr lang="en-US" altLang="en-US" sz="1800" kern="0" dirty="0" smtClean="0">
                <a:latin typeface="Arial"/>
                <a:ea typeface="ＭＳ Ｐゴシック" panose="020B0600070205080204" pitchFamily="34" charset="-128"/>
              </a:rPr>
              <a:t>(rhymes with “</a:t>
            </a:r>
            <a:r>
              <a:rPr lang="en-US" altLang="en-US" sz="1800" kern="0" dirty="0">
                <a:latin typeface="Arial"/>
                <a:ea typeface="ＭＳ Ｐゴシック" panose="020B0600070205080204" pitchFamily="34" charset="-128"/>
              </a:rPr>
              <a:t>f</a:t>
            </a:r>
            <a:r>
              <a:rPr lang="en-US" altLang="en-US" sz="1800" kern="0" dirty="0" smtClean="0">
                <a:latin typeface="Arial"/>
                <a:ea typeface="ＭＳ Ｐゴシック" panose="020B0600070205080204" pitchFamily="34" charset="-128"/>
              </a:rPr>
              <a:t>eed</a:t>
            </a:r>
            <a:r>
              <a:rPr lang="en-US" altLang="en-US" sz="1800" kern="0" dirty="0">
                <a:latin typeface="Arial"/>
                <a:ea typeface="ＭＳ Ｐゴシック" panose="020B0600070205080204" pitchFamily="34" charset="-128"/>
              </a:rPr>
              <a:t>”) a verb that means “to go first”; its principal parts are </a:t>
            </a:r>
            <a:r>
              <a:rPr lang="en-US" altLang="en-US" sz="1800" i="1" kern="0" dirty="0">
                <a:latin typeface="Arial"/>
                <a:ea typeface="ＭＳ Ｐゴシック" panose="020B0600070205080204" pitchFamily="34" charset="-128"/>
              </a:rPr>
              <a:t>lead, leads, leading, led, (has) led</a:t>
            </a:r>
            <a:r>
              <a:rPr lang="en-US" altLang="en-US" sz="1800" kern="0" dirty="0">
                <a:latin typeface="Arial"/>
                <a:ea typeface="ＭＳ Ｐゴシック" panose="020B0600070205080204" pitchFamily="34" charset="-128"/>
              </a:rPr>
              <a:t>. </a:t>
            </a:r>
          </a:p>
          <a:p>
            <a:pPr marL="0" lvl="0" indent="0" fontAlgn="base">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457200" lvl="1" indent="0" fontAlgn="base">
              <a:spcBef>
                <a:spcPct val="20000"/>
              </a:spcBef>
              <a:spcAft>
                <a:spcPct val="0"/>
              </a:spcAft>
              <a:buClr>
                <a:srgbClr val="00007D"/>
              </a:buClr>
              <a:buSzPct val="75000"/>
              <a:buNone/>
            </a:pPr>
            <a:r>
              <a:rPr lang="en-US" altLang="en-US" sz="1800" kern="0" dirty="0">
                <a:latin typeface="Arial"/>
                <a:ea typeface="ＭＳ Ｐゴシック" panose="020B0600070205080204" pitchFamily="34" charset="-128"/>
              </a:rPr>
              <a:t>You lead and I’ll follow.</a:t>
            </a:r>
          </a:p>
          <a:p>
            <a:pPr marL="457200" lvl="1" indent="0" fontAlgn="base">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0" indent="0" fontAlgn="base">
              <a:spcBef>
                <a:spcPct val="20000"/>
              </a:spcBef>
              <a:spcAft>
                <a:spcPct val="0"/>
              </a:spcAft>
              <a:buClr>
                <a:srgbClr val="9999CC"/>
              </a:buClr>
              <a:buSzPct val="80000"/>
              <a:buNone/>
            </a:pPr>
            <a:r>
              <a:rPr lang="en-US" altLang="en-US" sz="1800" b="1" kern="0" dirty="0">
                <a:latin typeface="Arial"/>
                <a:ea typeface="ＭＳ Ｐゴシック" panose="020B0600070205080204" pitchFamily="34" charset="-128"/>
              </a:rPr>
              <a:t>Led: </a:t>
            </a:r>
            <a:r>
              <a:rPr lang="en-US" altLang="en-US" sz="1800" kern="0" dirty="0">
                <a:latin typeface="Arial"/>
                <a:ea typeface="ＭＳ Ｐゴシック" panose="020B0600070205080204" pitchFamily="34" charset="-128"/>
              </a:rPr>
              <a:t>(rhymes with “red”) the past tense of the verb “lead”</a:t>
            </a:r>
          </a:p>
          <a:p>
            <a:pPr marL="0" indent="0" fontAlgn="base">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457200" lvl="1" indent="0" fontAlgn="base">
              <a:spcBef>
                <a:spcPct val="20000"/>
              </a:spcBef>
              <a:spcAft>
                <a:spcPct val="0"/>
              </a:spcAft>
              <a:buClr>
                <a:srgbClr val="9999CC"/>
              </a:buClr>
              <a:buSzPct val="80000"/>
              <a:buNone/>
            </a:pPr>
            <a:r>
              <a:rPr lang="en-US" altLang="en-US" sz="1800" kern="0" dirty="0">
                <a:latin typeface="Arial"/>
                <a:ea typeface="ＭＳ Ｐゴシック" panose="020B0600070205080204" pitchFamily="34" charset="-128"/>
              </a:rPr>
              <a:t>You’ve never led me astray.</a:t>
            </a:r>
          </a:p>
          <a:p>
            <a:pPr marL="457200" lvl="1" indent="0" fontAlgn="base">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0" indent="0" fontAlgn="base">
              <a:spcBef>
                <a:spcPct val="20000"/>
              </a:spcBef>
              <a:spcAft>
                <a:spcPct val="0"/>
              </a:spcAft>
              <a:buClr>
                <a:srgbClr val="9999CC"/>
              </a:buClr>
              <a:buSzPct val="80000"/>
              <a:buNone/>
            </a:pPr>
            <a:r>
              <a:rPr lang="en-US" altLang="en-US" sz="1800" b="1" kern="0" dirty="0">
                <a:latin typeface="Arial"/>
                <a:ea typeface="ＭＳ Ｐゴシック" panose="020B0600070205080204" pitchFamily="34" charset="-128"/>
              </a:rPr>
              <a:t>Lead:</a:t>
            </a:r>
            <a:r>
              <a:rPr lang="en-US" altLang="en-US" sz="1800" kern="0" dirty="0">
                <a:latin typeface="Arial"/>
                <a:ea typeface="ＭＳ Ｐゴシック" panose="020B0600070205080204" pitchFamily="34" charset="-128"/>
              </a:rPr>
              <a:t> (rhymes with “red”) a noun that refers to the graphite in a pencil; a noun that refers to a heavy metal</a:t>
            </a:r>
          </a:p>
          <a:p>
            <a:pPr marL="0" indent="0" fontAlgn="base">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457200" lvl="1" indent="0" fontAlgn="base">
              <a:spcBef>
                <a:spcPct val="20000"/>
              </a:spcBef>
              <a:spcAft>
                <a:spcPct val="0"/>
              </a:spcAft>
              <a:buClr>
                <a:srgbClr val="9999CC"/>
              </a:buClr>
              <a:buSzPct val="80000"/>
              <a:buNone/>
            </a:pPr>
            <a:r>
              <a:rPr lang="en-US" altLang="en-US" sz="1800" kern="0" dirty="0">
                <a:latin typeface="Arial"/>
                <a:ea typeface="ＭＳ Ｐゴシック" panose="020B0600070205080204" pitchFamily="34" charset="-128"/>
              </a:rPr>
              <a:t>The lead in this pencil is broken.</a:t>
            </a:r>
          </a:p>
          <a:p>
            <a:pPr marL="457200" lvl="1" indent="0" fontAlgn="base">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457200" lvl="1" indent="0" fontAlgn="base">
              <a:spcBef>
                <a:spcPct val="20000"/>
              </a:spcBef>
              <a:spcAft>
                <a:spcPct val="0"/>
              </a:spcAft>
              <a:buClr>
                <a:srgbClr val="9999CC"/>
              </a:buClr>
              <a:buSzPct val="80000"/>
              <a:buNone/>
            </a:pPr>
            <a:r>
              <a:rPr lang="en-US" altLang="en-US" sz="1800" kern="0" dirty="0">
                <a:latin typeface="Arial"/>
                <a:ea typeface="ＭＳ Ｐゴシック" panose="020B0600070205080204" pitchFamily="34" charset="-128"/>
              </a:rPr>
              <a:t>Lead has not been used in paint since 1978. </a:t>
            </a:r>
          </a:p>
        </p:txBody>
      </p:sp>
    </p:spTree>
    <p:extLst>
      <p:ext uri="{BB962C8B-B14F-4D97-AF65-F5344CB8AC3E}">
        <p14:creationId xmlns:p14="http://schemas.microsoft.com/office/powerpoint/2010/main" val="356120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Colloquialisms</a:t>
            </a:r>
          </a:p>
        </p:txBody>
      </p:sp>
      <p:sp>
        <p:nvSpPr>
          <p:cNvPr id="3" name="Content Placeholder 2"/>
          <p:cNvSpPr>
            <a:spLocks noGrp="1"/>
          </p:cNvSpPr>
          <p:nvPr>
            <p:ph idx="1"/>
          </p:nvPr>
        </p:nvSpPr>
        <p:spPr>
          <a:xfrm>
            <a:off x="1215597" y="2268036"/>
            <a:ext cx="6725438" cy="2069878"/>
          </a:xfrm>
        </p:spPr>
        <p:txBody>
          <a:bodyPr>
            <a:normAutofit/>
          </a:bodyPr>
          <a:lstStyle/>
          <a:p>
            <a:pPr marL="0" lvl="0" indent="0">
              <a:buNone/>
            </a:pPr>
            <a:r>
              <a:rPr lang="en-US" b="1" i="1" dirty="0">
                <a:solidFill>
                  <a:prstClr val="black"/>
                </a:solidFill>
              </a:rPr>
              <a:t>Could of</a:t>
            </a:r>
            <a:r>
              <a:rPr lang="en-US" b="1" dirty="0">
                <a:solidFill>
                  <a:prstClr val="black"/>
                </a:solidFill>
              </a:rPr>
              <a:t>: </a:t>
            </a:r>
            <a:r>
              <a:rPr lang="en-US" dirty="0">
                <a:solidFill>
                  <a:prstClr val="black"/>
                </a:solidFill>
              </a:rPr>
              <a:t>colloquialism for </a:t>
            </a:r>
            <a:r>
              <a:rPr lang="en-US" i="1" dirty="0">
                <a:solidFill>
                  <a:prstClr val="black"/>
                </a:solidFill>
              </a:rPr>
              <a:t>could have</a:t>
            </a:r>
          </a:p>
          <a:p>
            <a:pPr marL="0" lvl="0" indent="0">
              <a:buNone/>
            </a:pPr>
            <a:r>
              <a:rPr lang="en-US" b="1" i="1" dirty="0">
                <a:solidFill>
                  <a:prstClr val="black"/>
                </a:solidFill>
              </a:rPr>
              <a:t>Should of: </a:t>
            </a:r>
            <a:r>
              <a:rPr lang="en-US" dirty="0">
                <a:solidFill>
                  <a:prstClr val="black"/>
                </a:solidFill>
              </a:rPr>
              <a:t>colloquialism for </a:t>
            </a:r>
            <a:r>
              <a:rPr lang="en-US" i="1" dirty="0">
                <a:solidFill>
                  <a:prstClr val="black"/>
                </a:solidFill>
              </a:rPr>
              <a:t>should have</a:t>
            </a:r>
          </a:p>
          <a:p>
            <a:pPr marL="0" lvl="0" indent="0">
              <a:buNone/>
            </a:pPr>
            <a:r>
              <a:rPr lang="en-US" b="1" i="1" dirty="0">
                <a:solidFill>
                  <a:prstClr val="black"/>
                </a:solidFill>
              </a:rPr>
              <a:t>Might of</a:t>
            </a:r>
            <a:r>
              <a:rPr lang="en-US" b="1" dirty="0">
                <a:solidFill>
                  <a:prstClr val="black"/>
                </a:solidFill>
              </a:rPr>
              <a:t>: </a:t>
            </a:r>
            <a:r>
              <a:rPr lang="en-US" dirty="0">
                <a:solidFill>
                  <a:prstClr val="black"/>
                </a:solidFill>
              </a:rPr>
              <a:t>colloquialism for </a:t>
            </a:r>
            <a:r>
              <a:rPr lang="en-US" i="1" dirty="0">
                <a:solidFill>
                  <a:prstClr val="black"/>
                </a:solidFill>
              </a:rPr>
              <a:t>might have</a:t>
            </a:r>
          </a:p>
          <a:p>
            <a:pPr marL="0" lvl="0" indent="0">
              <a:buNone/>
            </a:pPr>
            <a:r>
              <a:rPr lang="en-US" b="1" i="1" dirty="0">
                <a:solidFill>
                  <a:prstClr val="black"/>
                </a:solidFill>
              </a:rPr>
              <a:t>Would of: </a:t>
            </a:r>
            <a:r>
              <a:rPr lang="en-US" dirty="0">
                <a:solidFill>
                  <a:prstClr val="black"/>
                </a:solidFill>
              </a:rPr>
              <a:t>colloquialism for </a:t>
            </a:r>
            <a:r>
              <a:rPr lang="en-US" i="1" dirty="0">
                <a:solidFill>
                  <a:prstClr val="black"/>
                </a:solidFill>
              </a:rPr>
              <a:t>would have</a:t>
            </a:r>
            <a:endParaRPr lang="en-US" i="1" kern="0" dirty="0">
              <a:latin typeface="Arial"/>
              <a:ea typeface="ＭＳ Ｐゴシック" panose="020B0600070205080204" pitchFamily="34" charset="-128"/>
            </a:endParaRPr>
          </a:p>
          <a:p>
            <a:endParaRPr lang="en-US" dirty="0"/>
          </a:p>
        </p:txBody>
      </p:sp>
    </p:spTree>
    <p:extLst>
      <p:ext uri="{BB962C8B-B14F-4D97-AF65-F5344CB8AC3E}">
        <p14:creationId xmlns:p14="http://schemas.microsoft.com/office/powerpoint/2010/main" val="3012892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Lend vs. Loan</a:t>
            </a:r>
          </a:p>
        </p:txBody>
      </p:sp>
      <p:sp>
        <p:nvSpPr>
          <p:cNvPr id="3" name="Content Placeholder 2"/>
          <p:cNvSpPr>
            <a:spLocks noGrp="1"/>
          </p:cNvSpPr>
          <p:nvPr>
            <p:ph idx="1"/>
          </p:nvPr>
        </p:nvSpPr>
        <p:spPr>
          <a:xfrm>
            <a:off x="1107698" y="1229277"/>
            <a:ext cx="6941236" cy="4425372"/>
          </a:xfrm>
        </p:spPr>
        <p:txBody>
          <a:bodyPr>
            <a:normAutofit fontScale="92500" lnSpcReduction="10000"/>
          </a:bodyPr>
          <a:lstStyle/>
          <a:p>
            <a:pPr marL="0" lv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Lend:</a:t>
            </a:r>
            <a:r>
              <a:rPr lang="en-US" altLang="en-US" sz="2400" kern="0" dirty="0">
                <a:latin typeface="Arial"/>
                <a:ea typeface="ＭＳ Ｐゴシック" panose="020B0600070205080204" pitchFamily="34" charset="-128"/>
              </a:rPr>
              <a:t> a verb that means “to allow the use of” (</a:t>
            </a:r>
            <a:r>
              <a:rPr lang="en-US" altLang="en-US" sz="2400" i="1" kern="0" dirty="0">
                <a:latin typeface="Arial"/>
                <a:ea typeface="ＭＳ Ｐゴシック" panose="020B0600070205080204" pitchFamily="34" charset="-128"/>
              </a:rPr>
              <a:t>lend, lends, lending, lent, (have) lent</a:t>
            </a:r>
            <a:r>
              <a:rPr lang="en-US" altLang="en-US" sz="2400" kern="0" dirty="0">
                <a:latin typeface="Arial"/>
                <a:ea typeface="ＭＳ Ｐゴシック" panose="020B0600070205080204" pitchFamily="34" charset="-128"/>
              </a:rPr>
              <a:t>)</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The credit union lends money to members only.</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I lent my book to Brandi last week.</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Loan:</a:t>
            </a:r>
            <a:r>
              <a:rPr lang="en-US" altLang="en-US" sz="2400" kern="0" dirty="0">
                <a:latin typeface="Arial"/>
                <a:ea typeface="ＭＳ Ｐゴシック" panose="020B0600070205080204" pitchFamily="34" charset="-128"/>
              </a:rPr>
              <a:t> a noun that means “something lent for temporary use” </a:t>
            </a:r>
          </a:p>
          <a:p>
            <a:pPr marL="0" lvl="0" indent="0" fontAlgn="base">
              <a:lnSpc>
                <a:spcPct val="100000"/>
              </a:lnSpc>
              <a:spcBef>
                <a:spcPct val="20000"/>
              </a:spcBef>
              <a:spcAft>
                <a:spcPct val="0"/>
              </a:spcAft>
              <a:buClr>
                <a:srgbClr val="00007D"/>
              </a:buClr>
              <a:buSzPct val="75000"/>
              <a:buNone/>
            </a:pPr>
            <a:endParaRPr lang="en-US" altLang="en-US" sz="24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Samantha needs to establish credit so she can be eligible for an automobile loan.</a:t>
            </a:r>
          </a:p>
          <a:p>
            <a:endParaRPr lang="en-US" dirty="0"/>
          </a:p>
        </p:txBody>
      </p:sp>
    </p:spTree>
    <p:extLst>
      <p:ext uri="{BB962C8B-B14F-4D97-AF65-F5344CB8AC3E}">
        <p14:creationId xmlns:p14="http://schemas.microsoft.com/office/powerpoint/2010/main" val="2092137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 and Fewer</a:t>
            </a:r>
          </a:p>
        </p:txBody>
      </p:sp>
      <p:sp>
        <p:nvSpPr>
          <p:cNvPr id="3" name="Content Placeholder 2"/>
          <p:cNvSpPr>
            <a:spLocks noGrp="1"/>
          </p:cNvSpPr>
          <p:nvPr>
            <p:ph idx="1"/>
          </p:nvPr>
        </p:nvSpPr>
        <p:spPr>
          <a:xfrm>
            <a:off x="677545" y="1229278"/>
            <a:ext cx="7801542" cy="4542415"/>
          </a:xfrm>
        </p:spPr>
        <p:txBody>
          <a:bodyPr>
            <a:noAutofit/>
          </a:bodyPr>
          <a:lstStyle/>
          <a:p>
            <a:pPr marL="0" lvl="0" indent="0" fontAlgn="base">
              <a:lnSpc>
                <a:spcPct val="100000"/>
              </a:lnSpc>
              <a:spcBef>
                <a:spcPct val="20000"/>
              </a:spcBef>
              <a:spcAft>
                <a:spcPct val="0"/>
              </a:spcAft>
              <a:buClr>
                <a:srgbClr val="00007D"/>
              </a:buClr>
              <a:buSzPct val="75000"/>
              <a:buNone/>
            </a:pPr>
            <a:r>
              <a:rPr lang="en-US" altLang="en-US" sz="1600" b="1" kern="0" dirty="0">
                <a:latin typeface="Arial"/>
                <a:ea typeface="ＭＳ Ｐゴシック" panose="020B0600070205080204" pitchFamily="34" charset="-128"/>
              </a:rPr>
              <a:t>Fewer:</a:t>
            </a:r>
            <a:r>
              <a:rPr lang="en-US" altLang="en-US" sz="1600" kern="0" dirty="0">
                <a:latin typeface="Arial"/>
                <a:ea typeface="ＭＳ Ｐゴシック" panose="020B0600070205080204" pitchFamily="34" charset="-128"/>
              </a:rPr>
              <a:t> used with countable nouns</a:t>
            </a:r>
          </a:p>
          <a:p>
            <a:pPr marL="0" lvl="0" indent="0" fontAlgn="base">
              <a:lnSpc>
                <a:spcPct val="100000"/>
              </a:lnSpc>
              <a:spcBef>
                <a:spcPct val="20000"/>
              </a:spcBef>
              <a:spcAft>
                <a:spcPct val="0"/>
              </a:spcAft>
              <a:buClr>
                <a:srgbClr val="00007D"/>
              </a:buClr>
              <a:buSzPct val="75000"/>
              <a:buNone/>
            </a:pPr>
            <a:endParaRPr lang="en-US" altLang="en-US" sz="1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600" kern="0" dirty="0">
                <a:latin typeface="Arial"/>
                <a:ea typeface="ＭＳ Ｐゴシック" panose="020B0600070205080204" pitchFamily="34" charset="-128"/>
              </a:rPr>
              <a:t>You would cough less if you smoked fewer cigarettes.</a:t>
            </a:r>
          </a:p>
          <a:p>
            <a:pPr marL="0" lvl="0" indent="0" fontAlgn="base">
              <a:lnSpc>
                <a:spcPct val="100000"/>
              </a:lnSpc>
              <a:spcBef>
                <a:spcPct val="20000"/>
              </a:spcBef>
              <a:spcAft>
                <a:spcPct val="0"/>
              </a:spcAft>
              <a:buClr>
                <a:srgbClr val="00007D"/>
              </a:buClr>
              <a:buSzPct val="75000"/>
              <a:buNone/>
            </a:pPr>
            <a:endParaRPr lang="en-US" altLang="en-US" sz="1600" b="1"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1600" b="1" kern="0" dirty="0">
                <a:latin typeface="Arial"/>
                <a:ea typeface="ＭＳ Ｐゴシック" panose="020B0600070205080204" pitchFamily="34" charset="-128"/>
              </a:rPr>
              <a:t>Less:</a:t>
            </a:r>
            <a:r>
              <a:rPr lang="en-US" altLang="en-US" sz="1600" kern="0" dirty="0">
                <a:latin typeface="Arial"/>
                <a:ea typeface="ＭＳ Ｐゴシック" panose="020B0600070205080204" pitchFamily="34" charset="-128"/>
              </a:rPr>
              <a:t> used with mass nouns or general amounts</a:t>
            </a:r>
          </a:p>
          <a:p>
            <a:pPr marL="0" lvl="0" indent="0" fontAlgn="base">
              <a:lnSpc>
                <a:spcPct val="100000"/>
              </a:lnSpc>
              <a:spcBef>
                <a:spcPct val="20000"/>
              </a:spcBef>
              <a:spcAft>
                <a:spcPct val="0"/>
              </a:spcAft>
              <a:buClr>
                <a:srgbClr val="00007D"/>
              </a:buClr>
              <a:buSzPct val="75000"/>
              <a:buNone/>
            </a:pPr>
            <a:endParaRPr lang="en-US" altLang="en-US" sz="1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600" kern="0" dirty="0">
                <a:latin typeface="Arial"/>
                <a:ea typeface="ＭＳ Ｐゴシック" panose="020B0600070205080204" pitchFamily="34" charset="-128"/>
              </a:rPr>
              <a:t>I have less free time and less money in the bank now that I am a parent.</a:t>
            </a:r>
          </a:p>
          <a:p>
            <a:pPr marL="457200" lvl="1" indent="0" fontAlgn="base">
              <a:lnSpc>
                <a:spcPct val="100000"/>
              </a:lnSpc>
              <a:spcBef>
                <a:spcPct val="20000"/>
              </a:spcBef>
              <a:spcAft>
                <a:spcPct val="0"/>
              </a:spcAft>
              <a:buClr>
                <a:srgbClr val="9999CC"/>
              </a:buClr>
              <a:buSzPct val="80000"/>
              <a:buNone/>
            </a:pPr>
            <a:endParaRPr lang="en-US" altLang="en-US" sz="1600"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1600" b="1" kern="0" dirty="0">
                <a:latin typeface="Arial"/>
                <a:ea typeface="ＭＳ Ｐゴシック" panose="020B0600070205080204" pitchFamily="34" charset="-128"/>
              </a:rPr>
              <a:t>Less than: </a:t>
            </a:r>
            <a:r>
              <a:rPr lang="en-US" altLang="en-US" sz="1600" kern="0" dirty="0">
                <a:latin typeface="Arial"/>
                <a:ea typeface="ＭＳ Ｐゴシック" panose="020B0600070205080204" pitchFamily="34" charset="-128"/>
              </a:rPr>
              <a:t>used before a plural noun that denotes a measure of time, amount, or distance:  </a:t>
            </a:r>
          </a:p>
          <a:p>
            <a:pPr marL="0" lvl="0" indent="0" fontAlgn="base">
              <a:lnSpc>
                <a:spcPct val="100000"/>
              </a:lnSpc>
              <a:spcBef>
                <a:spcPct val="20000"/>
              </a:spcBef>
              <a:spcAft>
                <a:spcPct val="0"/>
              </a:spcAft>
              <a:buClr>
                <a:srgbClr val="00007D"/>
              </a:buClr>
              <a:buSzPct val="75000"/>
              <a:buNone/>
            </a:pPr>
            <a:endParaRPr lang="en-US" altLang="en-US" sz="1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600" kern="0" dirty="0">
                <a:latin typeface="Arial"/>
                <a:ea typeface="ＭＳ Ｐゴシック" panose="020B0600070205080204" pitchFamily="34" charset="-128"/>
              </a:rPr>
              <a:t>Grady can’t get his own place because his weekly income is less than $500.00.</a:t>
            </a:r>
          </a:p>
          <a:p>
            <a:pPr marL="457200" lvl="1" indent="0" fontAlgn="base">
              <a:lnSpc>
                <a:spcPct val="100000"/>
              </a:lnSpc>
              <a:spcBef>
                <a:spcPct val="20000"/>
              </a:spcBef>
              <a:spcAft>
                <a:spcPct val="0"/>
              </a:spcAft>
              <a:buClr>
                <a:srgbClr val="00007D"/>
              </a:buClr>
              <a:buSzPct val="75000"/>
              <a:buNone/>
            </a:pPr>
            <a:endParaRPr lang="en-US" altLang="en-US" sz="16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600" kern="0" dirty="0">
                <a:latin typeface="Arial"/>
                <a:ea typeface="ＭＳ Ｐゴシック" panose="020B0600070205080204" pitchFamily="34" charset="-128"/>
              </a:rPr>
              <a:t>Less than two weeks after their wedding, Jack and Jacqueline began to fight incessantly.</a:t>
            </a:r>
          </a:p>
        </p:txBody>
      </p:sp>
    </p:spTree>
    <p:extLst>
      <p:ext uri="{BB962C8B-B14F-4D97-AF65-F5344CB8AC3E}">
        <p14:creationId xmlns:p14="http://schemas.microsoft.com/office/powerpoint/2010/main" val="62979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 and As</a:t>
            </a:r>
          </a:p>
        </p:txBody>
      </p:sp>
      <p:sp>
        <p:nvSpPr>
          <p:cNvPr id="3" name="Content Placeholder 2"/>
          <p:cNvSpPr>
            <a:spLocks noGrp="1"/>
          </p:cNvSpPr>
          <p:nvPr>
            <p:ph idx="1"/>
          </p:nvPr>
        </p:nvSpPr>
        <p:spPr>
          <a:xfrm>
            <a:off x="1457191" y="1163440"/>
            <a:ext cx="6242250" cy="4498525"/>
          </a:xfrm>
        </p:spPr>
        <p:txBody>
          <a:bodyPr>
            <a:normAutofit fontScale="92500" lnSpcReduction="20000"/>
          </a:bodyPr>
          <a:lstStyle/>
          <a:p>
            <a:pPr marL="0" lv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Like:</a:t>
            </a:r>
            <a:r>
              <a:rPr lang="en-US" altLang="en-US" sz="2400" kern="0" dirty="0">
                <a:latin typeface="Arial"/>
                <a:ea typeface="ＭＳ Ｐゴシック" panose="020B0600070205080204" pitchFamily="34" charset="-128"/>
              </a:rPr>
              <a:t> a preposition that means “similar to”</a:t>
            </a:r>
          </a:p>
          <a:p>
            <a:pPr marL="0" lvl="0" indent="0" fontAlgn="base">
              <a:lnSpc>
                <a:spcPct val="100000"/>
              </a:lnSpc>
              <a:spcBef>
                <a:spcPct val="20000"/>
              </a:spcBef>
              <a:spcAft>
                <a:spcPct val="0"/>
              </a:spcAft>
              <a:buClr>
                <a:srgbClr val="00007D"/>
              </a:buClr>
              <a:buSzPct val="75000"/>
              <a:buNone/>
            </a:pPr>
            <a:endParaRPr lang="en-US" altLang="en-US" sz="24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The tiny flaws and worn areas revealed in a shoe impression are unique like a fingerprint.</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It looks like rain.</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400" b="1" kern="0" dirty="0">
                <a:latin typeface="Arial"/>
                <a:ea typeface="ＭＳ Ｐゴシック" panose="020B0600070205080204" pitchFamily="34" charset="-128"/>
              </a:rPr>
              <a:t>As, As If, As Though: </a:t>
            </a:r>
            <a:r>
              <a:rPr lang="en-US" altLang="en-US" sz="2400" kern="0" dirty="0">
                <a:latin typeface="Arial"/>
                <a:ea typeface="ＭＳ Ｐゴシック" panose="020B0600070205080204" pitchFamily="34" charset="-128"/>
              </a:rPr>
              <a:t>a conjunction used to describe how a situation seems or appears to be</a:t>
            </a:r>
            <a:endParaRPr lang="en-US" altLang="en-US" sz="2400" kern="0" dirty="0">
              <a:solidFill>
                <a:srgbClr val="FF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endParaRPr lang="en-US" altLang="en-US" sz="24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It looks as if it’s going to rain.</a:t>
            </a:r>
          </a:p>
          <a:p>
            <a:pPr marL="457200" lvl="1" indent="0" fontAlgn="base">
              <a:lnSpc>
                <a:spcPct val="100000"/>
              </a:lnSpc>
              <a:spcBef>
                <a:spcPct val="20000"/>
              </a:spcBef>
              <a:spcAft>
                <a:spcPct val="0"/>
              </a:spcAft>
              <a:buClr>
                <a:srgbClr val="9999CC"/>
              </a:buClr>
              <a:buSzPct val="80000"/>
              <a:buNone/>
            </a:pPr>
            <a:endParaRPr lang="en-US" altLang="en-US"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kern="0" dirty="0">
                <a:latin typeface="Arial"/>
                <a:ea typeface="ＭＳ Ｐゴシック" panose="020B0600070205080204" pitchFamily="34" charset="-128"/>
              </a:rPr>
              <a:t>He acts as though he’s special.</a:t>
            </a:r>
          </a:p>
          <a:p>
            <a:pPr marL="0" indent="0">
              <a:buNone/>
            </a:pPr>
            <a:endParaRPr lang="en-US" dirty="0"/>
          </a:p>
        </p:txBody>
      </p:sp>
    </p:spTree>
    <p:extLst>
      <p:ext uri="{BB962C8B-B14F-4D97-AF65-F5344CB8AC3E}">
        <p14:creationId xmlns:p14="http://schemas.microsoft.com/office/powerpoint/2010/main" val="4280968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Lose, Loose, Loss</a:t>
            </a:r>
          </a:p>
        </p:txBody>
      </p:sp>
      <p:sp>
        <p:nvSpPr>
          <p:cNvPr id="3" name="Content Placeholder 2"/>
          <p:cNvSpPr>
            <a:spLocks noGrp="1"/>
          </p:cNvSpPr>
          <p:nvPr>
            <p:ph idx="1"/>
          </p:nvPr>
        </p:nvSpPr>
        <p:spPr>
          <a:xfrm>
            <a:off x="1201159" y="1302429"/>
            <a:ext cx="6962604" cy="4322960"/>
          </a:xfrm>
        </p:spPr>
        <p:txBody>
          <a:bodyPr>
            <a:normAutofit/>
          </a:bodyPr>
          <a:lstStyle/>
          <a:p>
            <a:pPr marL="0" indent="0" eaLnBrk="0" fontAlgn="base" hangingPunct="0">
              <a:lnSpc>
                <a:spcPct val="100000"/>
              </a:lnSpc>
              <a:spcBef>
                <a:spcPct val="20000"/>
              </a:spcBef>
              <a:spcAft>
                <a:spcPct val="0"/>
              </a:spcAft>
              <a:buClr>
                <a:srgbClr val="00007D"/>
              </a:buClr>
              <a:buSzPct val="75000"/>
              <a:buNone/>
            </a:pPr>
            <a:r>
              <a:rPr lang="en-US" altLang="en-US" sz="1600" b="1" kern="0" dirty="0">
                <a:latin typeface="Arial" panose="020B0604020202020204" pitchFamily="34" charset="0"/>
                <a:ea typeface="ＭＳ Ｐゴシック" panose="020B0600070205080204" pitchFamily="34" charset="-128"/>
                <a:cs typeface="Arial" panose="020B0604020202020204" pitchFamily="34" charset="0"/>
              </a:rPr>
              <a:t>Lose:</a:t>
            </a: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 a verb that means “to misplace” or “to no longer have”; a verb that means the opposite of “to win” (</a:t>
            </a:r>
            <a:r>
              <a:rPr lang="en-US" altLang="en-US" sz="1600" i="1" kern="0" dirty="0">
                <a:latin typeface="Arial" panose="020B0604020202020204" pitchFamily="34" charset="0"/>
                <a:ea typeface="ＭＳ Ｐゴシック" panose="020B0600070205080204" pitchFamily="34" charset="-128"/>
                <a:cs typeface="Arial" panose="020B0604020202020204" pitchFamily="34" charset="0"/>
              </a:rPr>
              <a:t>lose, loses, losing, lost, (has) lost</a:t>
            </a: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 </a:t>
            </a:r>
          </a:p>
          <a:p>
            <a:pPr marL="0" indent="0" eaLnBrk="0" fontAlgn="base" hangingPunct="0">
              <a:lnSpc>
                <a:spcPct val="100000"/>
              </a:lnSpc>
              <a:spcBef>
                <a:spcPct val="20000"/>
              </a:spcBef>
              <a:spcAft>
                <a:spcPct val="0"/>
              </a:spcAft>
              <a:buClr>
                <a:srgbClr val="00007D"/>
              </a:buClr>
              <a:buSzPct val="75000"/>
              <a:buNone/>
            </a:pPr>
            <a:endParaRPr lang="en-US" altLang="en-US" sz="800" kern="0" dirty="0">
              <a:latin typeface="Arial" panose="020B0604020202020204" pitchFamily="34" charset="0"/>
              <a:ea typeface="ＭＳ Ｐゴシック" panose="020B0600070205080204" pitchFamily="34" charset="-128"/>
              <a:cs typeface="Arial" panose="020B0604020202020204" pitchFamily="34" charset="0"/>
            </a:endParaRPr>
          </a:p>
          <a:p>
            <a:pPr marL="457200" lvl="1" indent="0" eaLnBrk="0" fontAlgn="base" hangingPunct="0">
              <a:lnSpc>
                <a:spcPct val="100000"/>
              </a:lnSpc>
              <a:spcBef>
                <a:spcPct val="20000"/>
              </a:spcBef>
              <a:spcAft>
                <a:spcPct val="0"/>
              </a:spcAft>
              <a:buClr>
                <a:srgbClr val="00007D"/>
              </a:buClr>
              <a:buSzPct val="75000"/>
              <a:buNone/>
            </a:pP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The ad says you can lose up to thirty pounds with this diet program.</a:t>
            </a:r>
          </a:p>
          <a:p>
            <a:pPr marL="0" indent="0" eaLnBrk="0" fontAlgn="base" hangingPunct="0">
              <a:lnSpc>
                <a:spcPct val="100000"/>
              </a:lnSpc>
              <a:spcBef>
                <a:spcPct val="20000"/>
              </a:spcBef>
              <a:spcAft>
                <a:spcPct val="0"/>
              </a:spcAft>
              <a:buClr>
                <a:srgbClr val="00007D"/>
              </a:buClr>
              <a:buSzPct val="75000"/>
              <a:buNone/>
            </a:pPr>
            <a:endParaRPr lang="en-US" altLang="en-US" sz="800" kern="0" dirty="0">
              <a:latin typeface="Arial" panose="020B0604020202020204" pitchFamily="34" charset="0"/>
              <a:ea typeface="ＭＳ Ｐゴシック" panose="020B0600070205080204" pitchFamily="34" charset="-128"/>
              <a:cs typeface="Arial" panose="020B0604020202020204" pitchFamily="34" charset="0"/>
            </a:endParaRPr>
          </a:p>
          <a:p>
            <a:pPr marL="457200" lvl="1" indent="0" eaLnBrk="0" fontAlgn="base" hangingPunct="0">
              <a:lnSpc>
                <a:spcPct val="100000"/>
              </a:lnSpc>
              <a:spcBef>
                <a:spcPct val="20000"/>
              </a:spcBef>
              <a:spcAft>
                <a:spcPct val="0"/>
              </a:spcAft>
              <a:buClr>
                <a:srgbClr val="00007D"/>
              </a:buClr>
              <a:buSzPct val="75000"/>
              <a:buNone/>
            </a:pP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Win, lose, or draw, you’re my hero. </a:t>
            </a:r>
          </a:p>
          <a:p>
            <a:pPr marL="0" indent="0" eaLnBrk="0" fontAlgn="base" hangingPunct="0">
              <a:lnSpc>
                <a:spcPct val="100000"/>
              </a:lnSpc>
              <a:spcBef>
                <a:spcPct val="20000"/>
              </a:spcBef>
              <a:spcAft>
                <a:spcPct val="0"/>
              </a:spcAft>
              <a:buClr>
                <a:srgbClr val="00007D"/>
              </a:buClr>
              <a:buSzPct val="75000"/>
              <a:buNone/>
            </a:pPr>
            <a:endParaRPr lang="en-US" altLang="en-US" sz="800" kern="0" dirty="0">
              <a:latin typeface="Arial" panose="020B0604020202020204" pitchFamily="34" charset="0"/>
              <a:ea typeface="ＭＳ Ｐゴシック" panose="020B0600070205080204" pitchFamily="34" charset="-128"/>
              <a:cs typeface="Arial" panose="020B0604020202020204" pitchFamily="34" charset="0"/>
            </a:endParaRPr>
          </a:p>
          <a:p>
            <a:pPr marL="0" indent="0" eaLnBrk="0" fontAlgn="base" hangingPunct="0">
              <a:lnSpc>
                <a:spcPct val="100000"/>
              </a:lnSpc>
              <a:spcBef>
                <a:spcPct val="20000"/>
              </a:spcBef>
              <a:spcAft>
                <a:spcPct val="0"/>
              </a:spcAft>
              <a:buClr>
                <a:srgbClr val="00007D"/>
              </a:buClr>
              <a:buSzPct val="75000"/>
              <a:buNone/>
            </a:pPr>
            <a:r>
              <a:rPr lang="en-US" altLang="en-US" sz="1600" b="1" kern="0" dirty="0">
                <a:latin typeface="Arial" panose="020B0604020202020204" pitchFamily="34" charset="0"/>
                <a:ea typeface="ＭＳ Ｐゴシック" panose="020B0600070205080204" pitchFamily="34" charset="-128"/>
                <a:cs typeface="Arial" panose="020B0604020202020204" pitchFamily="34" charset="0"/>
              </a:rPr>
              <a:t>Loose:</a:t>
            </a: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 an adjective that means “not securely fastened”</a:t>
            </a:r>
          </a:p>
          <a:p>
            <a:pPr marL="0" indent="0" eaLnBrk="0" fontAlgn="base" hangingPunct="0">
              <a:lnSpc>
                <a:spcPct val="100000"/>
              </a:lnSpc>
              <a:spcBef>
                <a:spcPct val="20000"/>
              </a:spcBef>
              <a:spcAft>
                <a:spcPct val="0"/>
              </a:spcAft>
              <a:buClr>
                <a:srgbClr val="00007D"/>
              </a:buClr>
              <a:buSzPct val="75000"/>
              <a:buNone/>
            </a:pPr>
            <a:endParaRPr lang="en-US" altLang="en-US" sz="800" kern="0" dirty="0">
              <a:latin typeface="Arial" panose="020B0604020202020204" pitchFamily="34" charset="0"/>
              <a:ea typeface="ＭＳ Ｐゴシック" panose="020B0600070205080204" pitchFamily="34" charset="-128"/>
              <a:cs typeface="Arial" panose="020B0604020202020204" pitchFamily="34" charset="0"/>
            </a:endParaRPr>
          </a:p>
          <a:p>
            <a:pPr marL="457200" lvl="1" indent="0" eaLnBrk="0" fontAlgn="base" hangingPunct="0">
              <a:lnSpc>
                <a:spcPct val="100000"/>
              </a:lnSpc>
              <a:spcBef>
                <a:spcPct val="20000"/>
              </a:spcBef>
              <a:spcAft>
                <a:spcPct val="0"/>
              </a:spcAft>
              <a:buClr>
                <a:srgbClr val="00007D"/>
              </a:buClr>
              <a:buSzPct val="75000"/>
              <a:buNone/>
            </a:pP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When tightening or loosening screws, bolts, or threaded pipes, remember this rule: right, right, screws up tight; left, left, lets it loose. </a:t>
            </a:r>
          </a:p>
          <a:p>
            <a:pPr marL="457200" lvl="1" indent="0" eaLnBrk="0" fontAlgn="base" hangingPunct="0">
              <a:lnSpc>
                <a:spcPct val="100000"/>
              </a:lnSpc>
              <a:spcBef>
                <a:spcPct val="20000"/>
              </a:spcBef>
              <a:spcAft>
                <a:spcPct val="0"/>
              </a:spcAft>
              <a:buClr>
                <a:srgbClr val="00007D"/>
              </a:buClr>
              <a:buSzPct val="75000"/>
              <a:buNone/>
            </a:pPr>
            <a:endParaRPr lang="en-US" altLang="en-US" sz="800" kern="0" dirty="0">
              <a:latin typeface="Arial" panose="020B0604020202020204" pitchFamily="34" charset="0"/>
              <a:ea typeface="ＭＳ Ｐゴシック" panose="020B0600070205080204" pitchFamily="34" charset="-128"/>
              <a:cs typeface="Arial" panose="020B0604020202020204" pitchFamily="34" charset="0"/>
            </a:endParaRPr>
          </a:p>
          <a:p>
            <a:pPr marL="0" indent="0" eaLnBrk="0" fontAlgn="base" hangingPunct="0">
              <a:lnSpc>
                <a:spcPct val="100000"/>
              </a:lnSpc>
              <a:spcBef>
                <a:spcPct val="20000"/>
              </a:spcBef>
              <a:spcAft>
                <a:spcPct val="0"/>
              </a:spcAft>
              <a:buClr>
                <a:srgbClr val="00007D"/>
              </a:buClr>
              <a:buSzPct val="75000"/>
              <a:buNone/>
            </a:pPr>
            <a:r>
              <a:rPr lang="en-US" altLang="en-US" sz="1600" b="1" kern="0" dirty="0">
                <a:latin typeface="Arial" panose="020B0604020202020204" pitchFamily="34" charset="0"/>
                <a:ea typeface="ＭＳ Ｐゴシック" panose="020B0600070205080204" pitchFamily="34" charset="-128"/>
                <a:cs typeface="Arial" panose="020B0604020202020204" pitchFamily="34" charset="0"/>
              </a:rPr>
              <a:t>Loss: </a:t>
            </a:r>
            <a:r>
              <a:rPr lang="en-US" altLang="en-US" sz="1600" kern="0" dirty="0">
                <a:latin typeface="Arial" panose="020B0604020202020204" pitchFamily="34" charset="0"/>
                <a:ea typeface="ＭＳ Ｐゴシック" panose="020B0600070205080204" pitchFamily="34" charset="-128"/>
                <a:cs typeface="Arial" panose="020B0604020202020204" pitchFamily="34" charset="0"/>
              </a:rPr>
              <a:t>a noun that means “a failure to gain or win” or “the state of no longer having something” </a:t>
            </a:r>
          </a:p>
          <a:p>
            <a:pPr marL="0" indent="0">
              <a:lnSpc>
                <a:spcPct val="100000"/>
              </a:lnSpc>
              <a:buNone/>
            </a:pPr>
            <a:endParaRPr lang="en-US" sz="800" dirty="0">
              <a:latin typeface="Arial" panose="020B0604020202020204" pitchFamily="34" charset="0"/>
              <a:cs typeface="Arial" panose="020B0604020202020204" pitchFamily="34" charset="0"/>
            </a:endParaRPr>
          </a:p>
          <a:p>
            <a:pPr marL="457200" lvl="1" indent="0">
              <a:lnSpc>
                <a:spcPct val="100000"/>
              </a:lnSpc>
              <a:buNone/>
            </a:pPr>
            <a:r>
              <a:rPr lang="en-US" sz="1600" dirty="0">
                <a:latin typeface="Arial" panose="020B0604020202020204" pitchFamily="34" charset="0"/>
                <a:cs typeface="Arial" panose="020B0604020202020204" pitchFamily="34" charset="0"/>
              </a:rPr>
              <a:t>We lost the battle, but we’ll win the war.</a:t>
            </a:r>
          </a:p>
          <a:p>
            <a:pPr marL="457200" lvl="1" indent="0">
              <a:lnSpc>
                <a:spcPct val="100000"/>
              </a:lnSpc>
              <a:buNone/>
            </a:pPr>
            <a:endParaRPr lang="en-US" sz="800" dirty="0">
              <a:latin typeface="Arial" panose="020B0604020202020204" pitchFamily="34" charset="0"/>
              <a:cs typeface="Arial" panose="020B0604020202020204" pitchFamily="34" charset="0"/>
            </a:endParaRPr>
          </a:p>
          <a:p>
            <a:pPr marL="457200" lvl="1" indent="0">
              <a:lnSpc>
                <a:spcPct val="100000"/>
              </a:lnSpc>
              <a:buNone/>
            </a:pPr>
            <a:r>
              <a:rPr lang="en-US" sz="1600" dirty="0">
                <a:latin typeface="Arial" panose="020B0604020202020204" pitchFamily="34" charset="0"/>
                <a:cs typeface="Arial" panose="020B0604020202020204" pitchFamily="34" charset="0"/>
              </a:rPr>
              <a:t>Aunt Brenda felt a profound sense of loss after Uncle Joe’s death. </a:t>
            </a:r>
          </a:p>
        </p:txBody>
      </p:sp>
    </p:spTree>
    <p:extLst>
      <p:ext uri="{BB962C8B-B14F-4D97-AF65-F5344CB8AC3E}">
        <p14:creationId xmlns:p14="http://schemas.microsoft.com/office/powerpoint/2010/main" val="3337819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and Principle</a:t>
            </a:r>
          </a:p>
        </p:txBody>
      </p:sp>
      <p:sp>
        <p:nvSpPr>
          <p:cNvPr id="3" name="Content Placeholder 2"/>
          <p:cNvSpPr>
            <a:spLocks noGrp="1"/>
          </p:cNvSpPr>
          <p:nvPr>
            <p:ph idx="1"/>
          </p:nvPr>
        </p:nvSpPr>
        <p:spPr>
          <a:xfrm>
            <a:off x="1179021" y="1295115"/>
            <a:ext cx="6798590" cy="4403426"/>
          </a:xfrm>
        </p:spPr>
        <p:txBody>
          <a:bodyPr>
            <a:normAutofit fontScale="92500" lnSpcReduction="20000"/>
          </a:bodyPr>
          <a:lstStyle/>
          <a:p>
            <a:pPr marL="0" lvl="0" indent="0" fontAlgn="base">
              <a:lnSpc>
                <a:spcPct val="100000"/>
              </a:lnSpc>
              <a:spcBef>
                <a:spcPct val="20000"/>
              </a:spcBef>
              <a:spcAft>
                <a:spcPct val="0"/>
              </a:spcAft>
              <a:buClr>
                <a:srgbClr val="00007D"/>
              </a:buClr>
              <a:buSzPct val="75000"/>
              <a:buNone/>
            </a:pPr>
            <a:r>
              <a:rPr lang="en-US" altLang="en-US" sz="1800" b="1" kern="0" dirty="0">
                <a:latin typeface="Arial"/>
                <a:ea typeface="ＭＳ Ｐゴシック" panose="020B0600070205080204" pitchFamily="34" charset="-128"/>
              </a:rPr>
              <a:t>Principal:</a:t>
            </a:r>
            <a:r>
              <a:rPr lang="en-US" altLang="en-US" sz="1800" kern="0" dirty="0">
                <a:latin typeface="Arial"/>
                <a:ea typeface="ＭＳ Ｐゴシック" panose="020B0600070205080204" pitchFamily="34" charset="-128"/>
              </a:rPr>
              <a:t> a noun that means “chief official” – at a school, your princi</a:t>
            </a:r>
            <a:r>
              <a:rPr lang="en-US" altLang="en-US" sz="1800" b="1" kern="0" dirty="0">
                <a:solidFill>
                  <a:srgbClr val="0070C0"/>
                </a:solidFill>
                <a:latin typeface="Arial"/>
                <a:ea typeface="ＭＳ Ｐゴシック" panose="020B0600070205080204" pitchFamily="34" charset="-128"/>
              </a:rPr>
              <a:t>pal</a:t>
            </a:r>
            <a:r>
              <a:rPr lang="en-US" altLang="en-US" sz="1800" kern="0" dirty="0">
                <a:latin typeface="Arial"/>
                <a:ea typeface="ＭＳ Ｐゴシック" panose="020B0600070205080204" pitchFamily="34" charset="-128"/>
              </a:rPr>
              <a:t> </a:t>
            </a:r>
          </a:p>
          <a:p>
            <a:pPr marL="0" indent="0" fontAlgn="base">
              <a:lnSpc>
                <a:spcPct val="100000"/>
              </a:lnSpc>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800" kern="0" dirty="0">
                <a:latin typeface="Arial"/>
                <a:ea typeface="ＭＳ Ｐゴシック" panose="020B0600070205080204" pitchFamily="34" charset="-128"/>
              </a:rPr>
              <a:t>Wendell was a student at the same school where his mother was principal.</a:t>
            </a:r>
          </a:p>
          <a:p>
            <a:pPr marL="0" lvl="0" indent="0" fontAlgn="base">
              <a:lnSpc>
                <a:spcPct val="100000"/>
              </a:lnSpc>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1800" b="1" kern="0" dirty="0">
                <a:latin typeface="Arial"/>
                <a:ea typeface="ＭＳ Ｐゴシック" panose="020B0600070205080204" pitchFamily="34" charset="-128"/>
              </a:rPr>
              <a:t>Principal:</a:t>
            </a:r>
            <a:r>
              <a:rPr lang="en-US" altLang="en-US" sz="1800" kern="0" dirty="0">
                <a:latin typeface="Arial"/>
                <a:ea typeface="ＭＳ Ｐゴシック" panose="020B0600070205080204" pitchFamily="34" charset="-128"/>
              </a:rPr>
              <a:t> an adjective that means “foremost” or “major”</a:t>
            </a:r>
          </a:p>
          <a:p>
            <a:pPr marL="0" lvl="0" indent="0" fontAlgn="base">
              <a:lnSpc>
                <a:spcPct val="100000"/>
              </a:lnSpc>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1800" kern="0" dirty="0">
                <a:latin typeface="Arial"/>
                <a:ea typeface="ＭＳ Ｐゴシック" panose="020B0600070205080204" pitchFamily="34" charset="-128"/>
              </a:rPr>
              <a:t>Monica’s principal source of income is her technical editing job.</a:t>
            </a:r>
          </a:p>
          <a:p>
            <a:pPr marL="0" lvl="0" indent="0" fontAlgn="base">
              <a:lnSpc>
                <a:spcPct val="100000"/>
              </a:lnSpc>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1800" b="1" kern="0" dirty="0">
                <a:latin typeface="Arial"/>
                <a:ea typeface="ＭＳ Ｐゴシック" panose="020B0600070205080204" pitchFamily="34" charset="-128"/>
              </a:rPr>
              <a:t>Principle:</a:t>
            </a:r>
            <a:r>
              <a:rPr lang="en-US" altLang="en-US" sz="1800" kern="0" dirty="0">
                <a:latin typeface="Arial"/>
                <a:ea typeface="ＭＳ Ｐゴシック" panose="020B0600070205080204" pitchFamily="34" charset="-128"/>
              </a:rPr>
              <a:t> a noun that means “an axiom or rule”; </a:t>
            </a:r>
            <a:r>
              <a:rPr lang="en-US" altLang="en-US" sz="1800" i="1" kern="0" dirty="0">
                <a:latin typeface="Arial"/>
                <a:ea typeface="ＭＳ Ｐゴシック" panose="020B0600070205080204" pitchFamily="34" charset="-128"/>
              </a:rPr>
              <a:t>principle</a:t>
            </a:r>
            <a:r>
              <a:rPr lang="en-US" altLang="en-US" sz="1800" kern="0" dirty="0">
                <a:latin typeface="Arial"/>
                <a:ea typeface="ＭＳ Ｐゴシック" panose="020B0600070205080204" pitchFamily="34" charset="-128"/>
              </a:rPr>
              <a:t> and </a:t>
            </a:r>
            <a:r>
              <a:rPr lang="en-US" altLang="en-US" sz="1800" i="1" kern="0" dirty="0">
                <a:latin typeface="Arial"/>
                <a:ea typeface="ＭＳ Ｐゴシック" panose="020B0600070205080204" pitchFamily="34" charset="-128"/>
              </a:rPr>
              <a:t>rule</a:t>
            </a:r>
            <a:r>
              <a:rPr lang="en-US" altLang="en-US" sz="1800" kern="0" dirty="0">
                <a:latin typeface="Arial"/>
                <a:ea typeface="ＭＳ Ｐゴシック" panose="020B0600070205080204" pitchFamily="34" charset="-128"/>
              </a:rPr>
              <a:t> end in </a:t>
            </a:r>
            <a:r>
              <a:rPr lang="en-US" altLang="en-US" sz="1800" kern="0" dirty="0" smtClean="0">
                <a:solidFill>
                  <a:srgbClr val="0069AA"/>
                </a:solidFill>
                <a:latin typeface="Arial"/>
                <a:ea typeface="ＭＳ Ｐゴシック" panose="020B0600070205080204" pitchFamily="34" charset="-128"/>
              </a:rPr>
              <a:t>--</a:t>
            </a:r>
            <a:r>
              <a:rPr lang="en-US" altLang="en-US" sz="1800" b="1" i="1" kern="0" dirty="0" smtClean="0">
                <a:solidFill>
                  <a:srgbClr val="0069AA"/>
                </a:solidFill>
                <a:latin typeface="Arial"/>
                <a:ea typeface="ＭＳ Ｐゴシック" panose="020B0600070205080204" pitchFamily="34" charset="-128"/>
              </a:rPr>
              <a:t>l</a:t>
            </a:r>
            <a:r>
              <a:rPr lang="en-US" altLang="en-US" sz="1800" b="1" i="1" kern="0" dirty="0" smtClean="0">
                <a:solidFill>
                  <a:srgbClr val="0070C0"/>
                </a:solidFill>
                <a:latin typeface="Arial"/>
                <a:ea typeface="ＭＳ Ｐゴシック" panose="020B0600070205080204" pitchFamily="34" charset="-128"/>
              </a:rPr>
              <a:t>e</a:t>
            </a:r>
            <a:r>
              <a:rPr lang="en-US" altLang="en-US" sz="1800" kern="0" dirty="0">
                <a:latin typeface="Arial"/>
                <a:ea typeface="ＭＳ Ｐゴシック" panose="020B0600070205080204" pitchFamily="34" charset="-128"/>
              </a:rPr>
              <a:t>.</a:t>
            </a:r>
          </a:p>
          <a:p>
            <a:pPr marL="0" lvl="0" indent="0" fontAlgn="base">
              <a:lnSpc>
                <a:spcPct val="100000"/>
              </a:lnSpc>
              <a:spcBef>
                <a:spcPct val="20000"/>
              </a:spcBef>
              <a:spcAft>
                <a:spcPct val="0"/>
              </a:spcAft>
              <a:buClr>
                <a:srgbClr val="00007D"/>
              </a:buClr>
              <a:buSzPct val="75000"/>
              <a:buNone/>
            </a:pPr>
            <a:endParaRPr lang="en-US" altLang="en-US" sz="18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sz="1800" kern="0" dirty="0">
                <a:latin typeface="Arial"/>
                <a:ea typeface="ＭＳ Ｐゴシック" panose="020B0600070205080204" pitchFamily="34" charset="-128"/>
              </a:rPr>
              <a:t>Dr. King fought for the principle of nonviolence.</a:t>
            </a:r>
          </a:p>
          <a:p>
            <a:pPr marL="457200" lvl="1" indent="0" fontAlgn="base">
              <a:lnSpc>
                <a:spcPct val="100000"/>
              </a:lnSpc>
              <a:spcBef>
                <a:spcPct val="20000"/>
              </a:spcBef>
              <a:spcAft>
                <a:spcPct val="0"/>
              </a:spcAft>
              <a:buClr>
                <a:srgbClr val="9999CC"/>
              </a:buClr>
              <a:buSzPct val="80000"/>
              <a:buNone/>
            </a:pPr>
            <a:endParaRPr lang="en-US" altLang="en-US" sz="1800" kern="0" dirty="0">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9999CC"/>
              </a:buClr>
              <a:buSzPct val="80000"/>
              <a:buNone/>
            </a:pPr>
            <a:r>
              <a:rPr lang="en-US" altLang="en-US" sz="1800" kern="0" dirty="0">
                <a:latin typeface="Arial"/>
                <a:ea typeface="ＭＳ Ｐゴシック" panose="020B0600070205080204" pitchFamily="34" charset="-128"/>
              </a:rPr>
              <a:t>In my Business Communications class, we are studying the principles of writing.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4824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Is</a:t>
            </a:r>
          </a:p>
        </p:txBody>
      </p:sp>
      <p:sp>
        <p:nvSpPr>
          <p:cNvPr id="3" name="Content Placeholder 2"/>
          <p:cNvSpPr>
            <a:spLocks noGrp="1"/>
          </p:cNvSpPr>
          <p:nvPr>
            <p:ph idx="1"/>
          </p:nvPr>
        </p:nvSpPr>
        <p:spPr>
          <a:xfrm>
            <a:off x="1383846" y="1287475"/>
            <a:ext cx="6388939" cy="4579315"/>
          </a:xfrm>
        </p:spPr>
        <p:txBody>
          <a:bodyPr>
            <a:normAutofit fontScale="47500" lnSpcReduction="20000"/>
          </a:bodyPr>
          <a:lstStyle/>
          <a:p>
            <a:pPr marL="0" lvl="0" indent="0" fontAlgn="base">
              <a:lnSpc>
                <a:spcPct val="100000"/>
              </a:lnSpc>
              <a:spcBef>
                <a:spcPct val="20000"/>
              </a:spcBef>
              <a:spcAft>
                <a:spcPct val="0"/>
              </a:spcAft>
              <a:buClr>
                <a:srgbClr val="00007D"/>
              </a:buClr>
              <a:buSzPct val="75000"/>
              <a:buNone/>
            </a:pPr>
            <a:r>
              <a:rPr lang="en-US" altLang="en-US" sz="3800" b="1" kern="0" dirty="0">
                <a:latin typeface="Arial"/>
                <a:ea typeface="ＭＳ Ｐゴシック" panose="020B0600070205080204" pitchFamily="34" charset="-128"/>
              </a:rPr>
              <a:t>Reason is because</a:t>
            </a:r>
            <a:r>
              <a:rPr lang="en-US" altLang="en-US" sz="3800" kern="0" dirty="0">
                <a:solidFill>
                  <a:srgbClr val="000000"/>
                </a:solidFill>
                <a:latin typeface="Arial"/>
                <a:ea typeface="ＭＳ Ｐゴシック" panose="020B0600070205080204" pitchFamily="34" charset="-128"/>
              </a:rPr>
              <a:t>: misused for “reason is that”</a:t>
            </a:r>
          </a:p>
          <a:p>
            <a:pPr marL="0" lvl="0" indent="0" fontAlgn="base">
              <a:lnSpc>
                <a:spcPct val="100000"/>
              </a:lnSpc>
              <a:spcBef>
                <a:spcPct val="20000"/>
              </a:spcBef>
              <a:spcAft>
                <a:spcPct val="0"/>
              </a:spcAft>
              <a:buClr>
                <a:srgbClr val="00007D"/>
              </a:buClr>
              <a:buSzPct val="75000"/>
              <a:buNone/>
            </a:pPr>
            <a:endParaRPr lang="en-US" altLang="en-US" sz="38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The reason Terry was promoted </a:t>
            </a:r>
            <a:r>
              <a:rPr lang="en-US" altLang="en-US" sz="3800" strike="sngStrike" kern="0" dirty="0">
                <a:solidFill>
                  <a:srgbClr val="000000"/>
                </a:solidFill>
                <a:latin typeface="Arial"/>
                <a:ea typeface="ＭＳ Ｐゴシック" panose="020B0600070205080204" pitchFamily="34" charset="-128"/>
              </a:rPr>
              <a:t>is because</a:t>
            </a:r>
            <a:r>
              <a:rPr lang="en-US" altLang="en-US" sz="3800" kern="0" dirty="0">
                <a:solidFill>
                  <a:srgbClr val="000000"/>
                </a:solidFill>
                <a:latin typeface="Arial"/>
                <a:ea typeface="ＭＳ Ｐゴシック" panose="020B0600070205080204" pitchFamily="34" charset="-128"/>
              </a:rPr>
              <a:t> he worked exceptionally hard.</a:t>
            </a:r>
          </a:p>
          <a:p>
            <a:pPr marL="0" indent="0" fontAlgn="base">
              <a:lnSpc>
                <a:spcPct val="100000"/>
              </a:lnSpc>
              <a:spcBef>
                <a:spcPct val="20000"/>
              </a:spcBef>
              <a:spcAft>
                <a:spcPct val="0"/>
              </a:spcAft>
              <a:buClr>
                <a:srgbClr val="00007D"/>
              </a:buClr>
              <a:buSzPct val="75000"/>
              <a:buNone/>
            </a:pPr>
            <a:endParaRPr lang="en-US" altLang="en-US" sz="3800" strike="sngStrike"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The reason Terry was promoted </a:t>
            </a:r>
            <a:r>
              <a:rPr lang="en-US" altLang="en-US" sz="3800" u="sng" kern="0" dirty="0">
                <a:solidFill>
                  <a:srgbClr val="000000"/>
                </a:solidFill>
                <a:latin typeface="Arial"/>
                <a:ea typeface="ＭＳ Ｐゴシック" panose="020B0600070205080204" pitchFamily="34" charset="-128"/>
              </a:rPr>
              <a:t>is that</a:t>
            </a:r>
            <a:r>
              <a:rPr lang="en-US" altLang="en-US" sz="3800" kern="0" dirty="0">
                <a:solidFill>
                  <a:srgbClr val="000000"/>
                </a:solidFill>
                <a:latin typeface="Arial"/>
                <a:ea typeface="ＭＳ Ｐゴシック" panose="020B0600070205080204" pitchFamily="34" charset="-128"/>
              </a:rPr>
              <a:t> he worked exceptionally hard.</a:t>
            </a:r>
          </a:p>
          <a:p>
            <a:pPr marL="0" indent="0" fontAlgn="base">
              <a:lnSpc>
                <a:spcPct val="100000"/>
              </a:lnSpc>
              <a:spcBef>
                <a:spcPct val="20000"/>
              </a:spcBef>
              <a:spcAft>
                <a:spcPct val="0"/>
              </a:spcAft>
              <a:buClr>
                <a:srgbClr val="00007D"/>
              </a:buClr>
              <a:buSzPct val="75000"/>
              <a:buNone/>
            </a:pPr>
            <a:endParaRPr lang="en-US" altLang="en-US" sz="3800" kern="0" dirty="0">
              <a:solidFill>
                <a:srgbClr val="00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To see why the first sentence is incorrect, switch the order of the words around; we would never say this:</a:t>
            </a:r>
          </a:p>
          <a:p>
            <a:pPr marL="0" indent="0" fontAlgn="base">
              <a:lnSpc>
                <a:spcPct val="100000"/>
              </a:lnSpc>
              <a:spcBef>
                <a:spcPct val="20000"/>
              </a:spcBef>
              <a:spcAft>
                <a:spcPct val="0"/>
              </a:spcAft>
              <a:buClr>
                <a:srgbClr val="00007D"/>
              </a:buClr>
              <a:buSzPct val="75000"/>
              <a:buNone/>
            </a:pPr>
            <a:endParaRPr lang="en-US" altLang="en-US" sz="38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Because is the reason Terry was promoted.</a:t>
            </a:r>
          </a:p>
          <a:p>
            <a:pPr marL="0" indent="0" fontAlgn="base">
              <a:lnSpc>
                <a:spcPct val="100000"/>
              </a:lnSpc>
              <a:spcBef>
                <a:spcPct val="20000"/>
              </a:spcBef>
              <a:spcAft>
                <a:spcPct val="0"/>
              </a:spcAft>
              <a:buClr>
                <a:srgbClr val="00007D"/>
              </a:buClr>
              <a:buSzPct val="75000"/>
              <a:buNone/>
            </a:pPr>
            <a:endParaRPr lang="en-US" altLang="en-US" sz="3800" kern="0" dirty="0">
              <a:solidFill>
                <a:srgbClr val="00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However, we would say this: </a:t>
            </a:r>
          </a:p>
          <a:p>
            <a:pPr marL="0" indent="0" fontAlgn="base">
              <a:lnSpc>
                <a:spcPct val="100000"/>
              </a:lnSpc>
              <a:spcBef>
                <a:spcPct val="20000"/>
              </a:spcBef>
              <a:spcAft>
                <a:spcPct val="0"/>
              </a:spcAft>
              <a:buClr>
                <a:srgbClr val="00007D"/>
              </a:buClr>
              <a:buSzPct val="75000"/>
              <a:buNone/>
            </a:pPr>
            <a:endParaRPr lang="en-US" altLang="en-US" sz="38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3800" kern="0" dirty="0">
                <a:solidFill>
                  <a:srgbClr val="000000"/>
                </a:solidFill>
                <a:latin typeface="Arial"/>
                <a:ea typeface="ＭＳ Ｐゴシック" panose="020B0600070205080204" pitchFamily="34" charset="-128"/>
              </a:rPr>
              <a:t>That is the reason Terry was promoted. </a:t>
            </a:r>
          </a:p>
          <a:p>
            <a:pPr marL="0" lvl="0" indent="0" fontAlgn="base">
              <a:lnSpc>
                <a:spcPct val="100000"/>
              </a:lnSpc>
              <a:spcBef>
                <a:spcPct val="20000"/>
              </a:spcBef>
              <a:spcAft>
                <a:spcPct val="0"/>
              </a:spcAft>
              <a:buClr>
                <a:srgbClr val="00007D"/>
              </a:buClr>
              <a:buSzPct val="75000"/>
              <a:buNone/>
            </a:pPr>
            <a:endParaRPr lang="en-US" altLang="en-US" sz="4000" kern="0" dirty="0">
              <a:solidFill>
                <a:srgbClr val="000000"/>
              </a:solidFill>
              <a:latin typeface="Arial"/>
              <a:ea typeface="ＭＳ Ｐゴシック" panose="020B0600070205080204" pitchFamily="34" charset="-128"/>
            </a:endParaRPr>
          </a:p>
        </p:txBody>
      </p:sp>
    </p:spTree>
    <p:extLst>
      <p:ext uri="{BB962C8B-B14F-4D97-AF65-F5344CB8AC3E}">
        <p14:creationId xmlns:p14="http://schemas.microsoft.com/office/powerpoint/2010/main" val="3905422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 and Set</a:t>
            </a:r>
          </a:p>
        </p:txBody>
      </p:sp>
      <p:sp>
        <p:nvSpPr>
          <p:cNvPr id="3" name="Content Placeholder 2"/>
          <p:cNvSpPr>
            <a:spLocks noGrp="1"/>
          </p:cNvSpPr>
          <p:nvPr>
            <p:ph idx="1"/>
          </p:nvPr>
        </p:nvSpPr>
        <p:spPr>
          <a:xfrm>
            <a:off x="1307325" y="1090288"/>
            <a:ext cx="6541982" cy="4842339"/>
          </a:xfrm>
        </p:spPr>
        <p:txBody>
          <a:bodyPr>
            <a:normAutofit fontScale="47500" lnSpcReduction="20000"/>
          </a:bodyPr>
          <a:lstStyle/>
          <a:p>
            <a:pPr marL="0" lvl="0" indent="0" fontAlgn="base">
              <a:lnSpc>
                <a:spcPct val="80000"/>
              </a:lnSpc>
              <a:spcBef>
                <a:spcPct val="20000"/>
              </a:spcBef>
              <a:spcAft>
                <a:spcPct val="0"/>
              </a:spcAft>
              <a:buClr>
                <a:srgbClr val="00007D"/>
              </a:buClr>
              <a:buSzPct val="75000"/>
              <a:buNone/>
            </a:pPr>
            <a:r>
              <a:rPr lang="en-US" altLang="en-US" sz="2900" b="1" kern="0" dirty="0">
                <a:latin typeface="Arial"/>
                <a:ea typeface="ＭＳ Ｐゴシック" panose="020B0600070205080204" pitchFamily="34" charset="-128"/>
              </a:rPr>
              <a:t>Sit:</a:t>
            </a:r>
            <a:r>
              <a:rPr lang="en-US" altLang="en-US" sz="2900" kern="0" dirty="0">
                <a:latin typeface="Arial"/>
                <a:ea typeface="ＭＳ Ｐゴシック" panose="020B0600070205080204" pitchFamily="34" charset="-128"/>
              </a:rPr>
              <a:t> a verb that means “to be seated” (sitting, sat, have sat)</a:t>
            </a:r>
          </a:p>
          <a:p>
            <a:pPr marL="0" lvl="0" indent="0" fontAlgn="base">
              <a:lnSpc>
                <a:spcPct val="80000"/>
              </a:lnSpc>
              <a:spcBef>
                <a:spcPct val="20000"/>
              </a:spcBef>
              <a:spcAft>
                <a:spcPct val="0"/>
              </a:spcAft>
              <a:buClr>
                <a:srgbClr val="00007D"/>
              </a:buClr>
              <a:buSzPct val="75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Bridgette prefers to sit on the front row.</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00007D"/>
              </a:buClr>
              <a:buSzPct val="75000"/>
              <a:buNone/>
            </a:pPr>
            <a:r>
              <a:rPr lang="en-US" altLang="en-US" sz="2900" b="1" kern="0" dirty="0">
                <a:latin typeface="Arial"/>
                <a:ea typeface="ＭＳ Ｐゴシック" panose="020B0600070205080204" pitchFamily="34" charset="-128"/>
              </a:rPr>
              <a:t>Set:</a:t>
            </a:r>
            <a:r>
              <a:rPr lang="en-US" altLang="en-US" sz="2900" kern="0" dirty="0">
                <a:latin typeface="Arial"/>
                <a:ea typeface="ＭＳ Ｐゴシック" panose="020B0600070205080204" pitchFamily="34" charset="-128"/>
              </a:rPr>
              <a:t> a verb that means “to put” or “to place” (setting, set, have set)</a:t>
            </a:r>
          </a:p>
          <a:p>
            <a:pPr marL="914400" lvl="2"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I set the paperwork on your desk.</a:t>
            </a:r>
          </a:p>
          <a:p>
            <a:pPr marL="0"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900" b="1" kern="0" dirty="0">
                <a:latin typeface="Arial"/>
                <a:ea typeface="ＭＳ Ｐゴシック" panose="020B0600070205080204" pitchFamily="34" charset="-128"/>
              </a:rPr>
              <a:t>Set: </a:t>
            </a:r>
            <a:r>
              <a:rPr lang="en-US" altLang="en-US" sz="2900" kern="0" dirty="0">
                <a:latin typeface="Arial"/>
                <a:ea typeface="ＭＳ Ｐゴシック" panose="020B0600070205080204" pitchFamily="34" charset="-128"/>
              </a:rPr>
              <a:t>a verb that means “to establish”</a:t>
            </a:r>
          </a:p>
          <a:p>
            <a:pPr marL="0"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Try to set a positive example for young people to follow.</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900" b="1" kern="0" dirty="0">
                <a:latin typeface="Arial"/>
                <a:ea typeface="ＭＳ Ｐゴシック" panose="020B0600070205080204" pitchFamily="34" charset="-128"/>
              </a:rPr>
              <a:t>Set: </a:t>
            </a:r>
            <a:r>
              <a:rPr lang="en-US" altLang="en-US" sz="2900" kern="0" dirty="0">
                <a:latin typeface="Arial"/>
                <a:ea typeface="ＭＳ Ｐゴシック" panose="020B0600070205080204" pitchFamily="34" charset="-128"/>
              </a:rPr>
              <a:t>a verb that means “to cause a condition”</a:t>
            </a:r>
          </a:p>
          <a:p>
            <a:pPr marL="0"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Jess splashed cooking oil and set the kitchen on fire.</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900" b="1" kern="0" dirty="0">
                <a:latin typeface="Arial"/>
                <a:ea typeface="ＭＳ Ｐゴシック" panose="020B0600070205080204" pitchFamily="34" charset="-128"/>
              </a:rPr>
              <a:t>Set: </a:t>
            </a:r>
            <a:r>
              <a:rPr lang="en-US" altLang="en-US" sz="2900" kern="0" dirty="0">
                <a:latin typeface="Arial"/>
                <a:ea typeface="ＭＳ Ｐゴシック" panose="020B0600070205080204" pitchFamily="34" charset="-128"/>
              </a:rPr>
              <a:t>a verb that means “to arrange”</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Please set the table for dinner. </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900" b="1" kern="0" dirty="0">
                <a:latin typeface="Arial"/>
                <a:ea typeface="ＭＳ Ｐゴシック" panose="020B0600070205080204" pitchFamily="34" charset="-128"/>
              </a:rPr>
              <a:t>Set: </a:t>
            </a:r>
            <a:r>
              <a:rPr lang="en-US" altLang="en-US" sz="2900" kern="0" dirty="0">
                <a:latin typeface="Arial"/>
                <a:ea typeface="ＭＳ Ｐゴシック" panose="020B0600070205080204" pitchFamily="34" charset="-128"/>
              </a:rPr>
              <a:t>a verb that means “to move down”</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The sun sets late in the summer. </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9999CC"/>
              </a:buClr>
              <a:buSzPct val="80000"/>
              <a:buNone/>
            </a:pPr>
            <a:r>
              <a:rPr lang="en-US" altLang="en-US" sz="2900" b="1" kern="0" dirty="0">
                <a:latin typeface="Arial"/>
                <a:ea typeface="ＭＳ Ｐゴシック" panose="020B0600070205080204" pitchFamily="34" charset="-128"/>
              </a:rPr>
              <a:t>Set: </a:t>
            </a:r>
            <a:r>
              <a:rPr lang="en-US" altLang="en-US" sz="2900" kern="0" dirty="0">
                <a:latin typeface="Arial"/>
                <a:ea typeface="ＭＳ Ｐゴシック" panose="020B0600070205080204" pitchFamily="34" charset="-128"/>
              </a:rPr>
              <a:t>a verb that means “to become fixed”</a:t>
            </a:r>
          </a:p>
          <a:p>
            <a:pPr marL="457200" lvl="1" indent="0" fontAlgn="base">
              <a:lnSpc>
                <a:spcPct val="80000"/>
              </a:lnSpc>
              <a:spcBef>
                <a:spcPct val="20000"/>
              </a:spcBef>
              <a:spcAft>
                <a:spcPct val="0"/>
              </a:spcAft>
              <a:buClr>
                <a:srgbClr val="9999CC"/>
              </a:buClr>
              <a:buSzPct val="80000"/>
              <a:buNone/>
            </a:pPr>
            <a:endParaRPr lang="en-US" altLang="en-US" sz="29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r>
              <a:rPr lang="en-US" altLang="en-US" sz="2900" kern="0" dirty="0">
                <a:latin typeface="Arial"/>
                <a:ea typeface="ＭＳ Ｐゴシック" panose="020B0600070205080204" pitchFamily="34" charset="-128"/>
              </a:rPr>
              <a:t>The glue set so quickly on the ceramic dog that I glued my finger to its ear.</a:t>
            </a: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9999CC"/>
              </a:buClr>
              <a:buSzPct val="80000"/>
              <a:buNone/>
            </a:pPr>
            <a:endParaRPr lang="en-US" altLang="en-US" sz="2800" kern="0" dirty="0">
              <a:latin typeface="Arial"/>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3556167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 and Then</a:t>
            </a:r>
          </a:p>
        </p:txBody>
      </p:sp>
      <p:sp>
        <p:nvSpPr>
          <p:cNvPr id="3" name="Content Placeholder 2"/>
          <p:cNvSpPr>
            <a:spLocks noGrp="1"/>
          </p:cNvSpPr>
          <p:nvPr>
            <p:ph idx="1"/>
          </p:nvPr>
        </p:nvSpPr>
        <p:spPr>
          <a:xfrm>
            <a:off x="1259488" y="1638928"/>
            <a:ext cx="6637656" cy="3803581"/>
          </a:xfrm>
        </p:spPr>
        <p:txBody>
          <a:bodyPr>
            <a:normAutofit/>
          </a:bodyPr>
          <a:lstStyle/>
          <a:p>
            <a:pPr marL="0" indent="0">
              <a:buNone/>
            </a:pPr>
            <a:r>
              <a:rPr lang="en-US" sz="2400" b="1" dirty="0"/>
              <a:t>Than:</a:t>
            </a:r>
            <a:r>
              <a:rPr lang="en-US" sz="2400" dirty="0"/>
              <a:t> a conjunction used for comparisons</a:t>
            </a:r>
          </a:p>
          <a:p>
            <a:pPr marL="0" indent="0">
              <a:buNone/>
            </a:pPr>
            <a:endParaRPr lang="en-US" sz="2400" dirty="0"/>
          </a:p>
          <a:p>
            <a:pPr marL="457200" lvl="1" indent="0">
              <a:buNone/>
            </a:pPr>
            <a:r>
              <a:rPr lang="en-US" dirty="0"/>
              <a:t>Amy is a better tennis player than I am.</a:t>
            </a:r>
          </a:p>
          <a:p>
            <a:pPr marL="457200" lvl="1" indent="0">
              <a:buNone/>
            </a:pPr>
            <a:endParaRPr lang="en-US" dirty="0"/>
          </a:p>
          <a:p>
            <a:pPr marL="0" indent="0">
              <a:buNone/>
            </a:pPr>
            <a:r>
              <a:rPr lang="en-US" sz="2400" b="1" dirty="0"/>
              <a:t>Then:</a:t>
            </a:r>
            <a:r>
              <a:rPr lang="en-US" sz="2400" dirty="0"/>
              <a:t> an adverb and conjunction that indicates a time or sequence of events</a:t>
            </a:r>
          </a:p>
          <a:p>
            <a:pPr marL="0" indent="0">
              <a:buNone/>
            </a:pPr>
            <a:endParaRPr lang="en-US" sz="2400" dirty="0"/>
          </a:p>
          <a:p>
            <a:pPr marL="457200" lvl="1" indent="0">
              <a:buNone/>
            </a:pPr>
            <a:r>
              <a:rPr lang="en-US" dirty="0"/>
              <a:t>Press 1; then press the pound key.</a:t>
            </a:r>
          </a:p>
          <a:p>
            <a:pPr marL="0" indent="0">
              <a:buNone/>
            </a:pPr>
            <a:endParaRPr lang="en-US" dirty="0"/>
          </a:p>
        </p:txBody>
      </p:sp>
    </p:spTree>
    <p:extLst>
      <p:ext uri="{BB962C8B-B14F-4D97-AF65-F5344CB8AC3E}">
        <p14:creationId xmlns:p14="http://schemas.microsoft.com/office/powerpoint/2010/main" val="327089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Their, and They’re</a:t>
            </a:r>
          </a:p>
        </p:txBody>
      </p:sp>
      <p:sp>
        <p:nvSpPr>
          <p:cNvPr id="3" name="Content Placeholder 2"/>
          <p:cNvSpPr>
            <a:spLocks noGrp="1"/>
          </p:cNvSpPr>
          <p:nvPr>
            <p:ph idx="1"/>
          </p:nvPr>
        </p:nvSpPr>
        <p:spPr>
          <a:xfrm>
            <a:off x="995106" y="1339007"/>
            <a:ext cx="7166420" cy="4388796"/>
          </a:xfrm>
        </p:spPr>
        <p:txBody>
          <a:bodyPr>
            <a:normAutofit fontScale="92500" lnSpcReduction="10000"/>
          </a:bodyPr>
          <a:lstStyle/>
          <a:p>
            <a:pPr marL="342900" lvl="0" indent="-342900" eaLnBrk="0" fontAlgn="base" hangingPunct="0">
              <a:lnSpc>
                <a:spcPct val="100000"/>
              </a:lnSpc>
              <a:spcBef>
                <a:spcPct val="20000"/>
              </a:spcBef>
              <a:spcAft>
                <a:spcPct val="0"/>
              </a:spcAft>
              <a:buClr>
                <a:srgbClr val="00007D"/>
              </a:buClr>
              <a:buSzPct val="75000"/>
              <a:buNone/>
            </a:pPr>
            <a:r>
              <a:rPr lang="en-US" altLang="en-US" sz="1800" b="1" kern="0" dirty="0">
                <a:solidFill>
                  <a:srgbClr val="000000"/>
                </a:solidFill>
                <a:latin typeface="Arial"/>
                <a:ea typeface="ＭＳ Ｐゴシック" panose="020B0600070205080204" pitchFamily="34" charset="-128"/>
              </a:rPr>
              <a:t>There: </a:t>
            </a:r>
            <a:r>
              <a:rPr lang="en-US" altLang="en-US" sz="1800" kern="0" dirty="0">
                <a:solidFill>
                  <a:srgbClr val="000000"/>
                </a:solidFill>
                <a:latin typeface="Arial"/>
                <a:ea typeface="ＭＳ Ｐゴシック" panose="020B0600070205080204" pitchFamily="34" charset="-128"/>
              </a:rPr>
              <a:t>an expletive and an adverb of place</a:t>
            </a:r>
          </a:p>
          <a:p>
            <a:pPr marL="342900" lvl="0" indent="-342900" eaLnBrk="0" fontAlgn="base" hangingPunct="0">
              <a:lnSpc>
                <a:spcPct val="100000"/>
              </a:lnSpc>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800100" lvl="1" indent="-342900" eaLnBrk="0" fontAlgn="base" hangingPunct="0">
              <a:lnSpc>
                <a:spcPct val="100000"/>
              </a:lnSpc>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There were five raccoons hiding under Justin’s car.</a:t>
            </a:r>
          </a:p>
          <a:p>
            <a:pPr marL="800100" lvl="1" indent="-342900" eaLnBrk="0" fontAlgn="base" hangingPunct="0">
              <a:lnSpc>
                <a:spcPct val="100000"/>
              </a:lnSpc>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800100" lvl="1" indent="-342900" eaLnBrk="0" fontAlgn="base" hangingPunct="0">
              <a:lnSpc>
                <a:spcPct val="100000"/>
              </a:lnSpc>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Call me when you get there, and I’ll give you further instructions. </a:t>
            </a:r>
          </a:p>
          <a:p>
            <a:pPr marL="342900" indent="-342900" eaLnBrk="0" fontAlgn="base" hangingPunct="0">
              <a:lnSpc>
                <a:spcPct val="100000"/>
              </a:lnSpc>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eaLnBrk="0" fontAlgn="base" hangingPunct="0">
              <a:lnSpc>
                <a:spcPct val="100000"/>
              </a:lnSpc>
              <a:spcBef>
                <a:spcPct val="20000"/>
              </a:spcBef>
              <a:spcAft>
                <a:spcPct val="0"/>
              </a:spcAft>
              <a:buClr>
                <a:srgbClr val="00007D"/>
              </a:buClr>
              <a:buSzPct val="75000"/>
              <a:buNone/>
            </a:pPr>
            <a:r>
              <a:rPr lang="en-US" altLang="en-US" sz="1800" b="1" kern="0" dirty="0">
                <a:solidFill>
                  <a:srgbClr val="000000"/>
                </a:solidFill>
                <a:latin typeface="Arial"/>
                <a:ea typeface="ＭＳ Ｐゴシック" panose="020B0600070205080204" pitchFamily="34" charset="-128"/>
              </a:rPr>
              <a:t>Their:</a:t>
            </a:r>
            <a:r>
              <a:rPr lang="en-US" altLang="en-US" sz="1800" kern="0" dirty="0">
                <a:solidFill>
                  <a:srgbClr val="000000"/>
                </a:solidFill>
                <a:latin typeface="Arial"/>
                <a:ea typeface="ＭＳ Ｐゴシック" panose="020B0600070205080204" pitchFamily="34" charset="-128"/>
              </a:rPr>
              <a:t> a possessive pronoun that means “belonging to them”</a:t>
            </a:r>
          </a:p>
          <a:p>
            <a:pPr marL="0" indent="0" eaLnBrk="0" fontAlgn="base" hangingPunct="0">
              <a:lnSpc>
                <a:spcPct val="100000"/>
              </a:lnSpc>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457200" lvl="1" indent="0" eaLnBrk="0" fontAlgn="base" hangingPunct="0">
              <a:lnSpc>
                <a:spcPct val="100000"/>
              </a:lnSpc>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Grandmother and I exchanged pictures of bunnies with pancakes on their heads.</a:t>
            </a:r>
          </a:p>
          <a:p>
            <a:pPr marL="0" lvl="0" indent="0" eaLnBrk="0" fontAlgn="base" hangingPunct="0">
              <a:lnSpc>
                <a:spcPct val="100000"/>
              </a:lnSpc>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lvl="0" indent="0" eaLnBrk="0" fontAlgn="base" hangingPunct="0">
              <a:lnSpc>
                <a:spcPct val="100000"/>
              </a:lnSpc>
              <a:spcBef>
                <a:spcPct val="20000"/>
              </a:spcBef>
              <a:spcAft>
                <a:spcPct val="0"/>
              </a:spcAft>
              <a:buClr>
                <a:srgbClr val="00007D"/>
              </a:buClr>
              <a:buSzPct val="75000"/>
              <a:buNone/>
            </a:pPr>
            <a:r>
              <a:rPr lang="en-US" altLang="en-US" sz="1800" b="1" kern="0" dirty="0">
                <a:solidFill>
                  <a:srgbClr val="000000"/>
                </a:solidFill>
                <a:latin typeface="Arial"/>
                <a:ea typeface="ＭＳ Ｐゴシック" panose="020B0600070205080204" pitchFamily="34" charset="-128"/>
              </a:rPr>
              <a:t>They’re:</a:t>
            </a:r>
            <a:r>
              <a:rPr lang="en-US" altLang="en-US" sz="1800" kern="0" dirty="0">
                <a:solidFill>
                  <a:srgbClr val="000000"/>
                </a:solidFill>
                <a:latin typeface="Arial"/>
                <a:ea typeface="ＭＳ Ｐゴシック" panose="020B0600070205080204" pitchFamily="34" charset="-128"/>
              </a:rPr>
              <a:t> a contraction that means “they are”</a:t>
            </a:r>
          </a:p>
          <a:p>
            <a:pPr marL="457200" lvl="1" indent="0" eaLnBrk="0" fontAlgn="base" hangingPunct="0">
              <a:lnSpc>
                <a:spcPct val="100000"/>
              </a:lnSpc>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
            </a:r>
            <a:br>
              <a:rPr lang="en-US" altLang="en-US" sz="1800" kern="0" dirty="0">
                <a:solidFill>
                  <a:srgbClr val="000000"/>
                </a:solidFill>
                <a:latin typeface="Arial"/>
                <a:ea typeface="ＭＳ Ｐゴシック" panose="020B0600070205080204" pitchFamily="34" charset="-128"/>
              </a:rPr>
            </a:br>
            <a:r>
              <a:rPr lang="en-US" altLang="en-US" sz="1800" kern="0" dirty="0">
                <a:solidFill>
                  <a:srgbClr val="000000"/>
                </a:solidFill>
                <a:latin typeface="Arial"/>
                <a:ea typeface="ＭＳ Ｐゴシック" panose="020B0600070205080204" pitchFamily="34" charset="-128"/>
              </a:rPr>
              <a:t>Pot stickers are ready to turn when they’re no longer stuck to the pot.</a:t>
            </a:r>
            <a:endParaRPr lang="en-US" sz="1800" dirty="0"/>
          </a:p>
          <a:p>
            <a:pPr marL="0" indent="0">
              <a:buNone/>
            </a:pPr>
            <a:endParaRPr lang="en-US" dirty="0"/>
          </a:p>
        </p:txBody>
      </p:sp>
    </p:spTree>
    <p:extLst>
      <p:ext uri="{BB962C8B-B14F-4D97-AF65-F5344CB8AC3E}">
        <p14:creationId xmlns:p14="http://schemas.microsoft.com/office/powerpoint/2010/main" val="2992444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Too, and Two</a:t>
            </a:r>
          </a:p>
        </p:txBody>
      </p:sp>
      <p:sp>
        <p:nvSpPr>
          <p:cNvPr id="3" name="Content Placeholder 2"/>
          <p:cNvSpPr>
            <a:spLocks noGrp="1"/>
          </p:cNvSpPr>
          <p:nvPr>
            <p:ph idx="1"/>
          </p:nvPr>
        </p:nvSpPr>
        <p:spPr>
          <a:xfrm>
            <a:off x="1388707" y="1485311"/>
            <a:ext cx="6379217" cy="4001090"/>
          </a:xfrm>
        </p:spPr>
        <p:txBody>
          <a:bodyPr>
            <a:noAutofit/>
          </a:bodyPr>
          <a:lstStyle/>
          <a:p>
            <a:pPr marL="0" indent="0">
              <a:buNone/>
            </a:pPr>
            <a:r>
              <a:rPr lang="en-US" sz="2000" b="1" dirty="0"/>
              <a:t>To: </a:t>
            </a:r>
            <a:r>
              <a:rPr lang="en-US" sz="2000" dirty="0"/>
              <a:t>a preposition</a:t>
            </a:r>
          </a:p>
          <a:p>
            <a:pPr marL="457200" lvl="1" indent="0">
              <a:buNone/>
            </a:pPr>
            <a:endParaRPr lang="en-US" sz="2000" dirty="0"/>
          </a:p>
          <a:p>
            <a:pPr marL="457200" lvl="1" indent="0">
              <a:buNone/>
            </a:pPr>
            <a:r>
              <a:rPr lang="en-US" sz="2000" dirty="0"/>
              <a:t>I went to the beach where twenty to thirty seagulls were waiting for me to drop my fries. </a:t>
            </a:r>
          </a:p>
          <a:p>
            <a:pPr marL="457200" lvl="1" indent="0">
              <a:buNone/>
            </a:pPr>
            <a:endParaRPr lang="en-US" sz="2000" dirty="0"/>
          </a:p>
          <a:p>
            <a:pPr marL="0" indent="0">
              <a:buNone/>
            </a:pPr>
            <a:r>
              <a:rPr lang="en-US" sz="2000" b="1" dirty="0"/>
              <a:t>Two: </a:t>
            </a:r>
            <a:r>
              <a:rPr lang="en-US" sz="2000" dirty="0"/>
              <a:t>the spelling for the cardinal number 2</a:t>
            </a:r>
          </a:p>
          <a:p>
            <a:pPr marL="0" indent="0">
              <a:buNone/>
            </a:pPr>
            <a:r>
              <a:rPr lang="en-US" sz="2000" b="1" dirty="0"/>
              <a:t>Too: </a:t>
            </a:r>
            <a:r>
              <a:rPr lang="en-US" sz="2000" dirty="0"/>
              <a:t>an adverb that means “also” or “very”</a:t>
            </a:r>
          </a:p>
          <a:p>
            <a:pPr marL="0" indent="0">
              <a:buNone/>
            </a:pPr>
            <a:endParaRPr lang="en-US" sz="2000" dirty="0"/>
          </a:p>
          <a:p>
            <a:pPr marL="457200" lvl="1" indent="0">
              <a:buNone/>
            </a:pPr>
            <a:r>
              <a:rPr lang="en-US" sz="2000" dirty="0"/>
              <a:t>Two chemists walk into a bar. The first orders H2O. The second says, “Sounds good; I’ll have some H2O too.” The second chemist dies.</a:t>
            </a:r>
          </a:p>
          <a:p>
            <a:pPr marL="457200" lvl="1" indent="0">
              <a:buNone/>
            </a:pPr>
            <a:endParaRPr lang="en-US" sz="1800" dirty="0"/>
          </a:p>
        </p:txBody>
      </p:sp>
    </p:spTree>
    <p:extLst>
      <p:ext uri="{BB962C8B-B14F-4D97-AF65-F5344CB8AC3E}">
        <p14:creationId xmlns:p14="http://schemas.microsoft.com/office/powerpoint/2010/main" val="171756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Colloquialisms</a:t>
            </a:r>
          </a:p>
        </p:txBody>
      </p:sp>
      <p:sp>
        <p:nvSpPr>
          <p:cNvPr id="3" name="Content Placeholder 2"/>
          <p:cNvSpPr>
            <a:spLocks noGrp="1"/>
          </p:cNvSpPr>
          <p:nvPr>
            <p:ph idx="1"/>
          </p:nvPr>
        </p:nvSpPr>
        <p:spPr>
          <a:xfrm>
            <a:off x="572756" y="1339005"/>
            <a:ext cx="8089980" cy="4096189"/>
          </a:xfrm>
        </p:spPr>
        <p:txBody>
          <a:bodyPr>
            <a:normAutofit lnSpcReduction="10000"/>
          </a:bodyPr>
          <a:lstStyle/>
          <a:p>
            <a:pPr marL="0" lvl="0" indent="0" fontAlgn="base">
              <a:lnSpc>
                <a:spcPct val="100000"/>
              </a:lnSpc>
              <a:spcBef>
                <a:spcPct val="20000"/>
              </a:spcBef>
              <a:spcAft>
                <a:spcPct val="0"/>
              </a:spcAft>
              <a:buClr>
                <a:srgbClr val="00007D"/>
              </a:buClr>
              <a:buSzPct val="75000"/>
              <a:buNone/>
            </a:pPr>
            <a:r>
              <a:rPr lang="en-US" altLang="en-US" b="1" i="1" kern="0" dirty="0">
                <a:latin typeface="Arial"/>
                <a:ea typeface="ＭＳ Ｐゴシック" panose="020B0600070205080204" pitchFamily="34" charset="-128"/>
              </a:rPr>
              <a:t>Be sure and</a:t>
            </a:r>
            <a:r>
              <a:rPr lang="en-US" altLang="en-US" b="1" kern="0" dirty="0">
                <a:solidFill>
                  <a:srgbClr val="000000"/>
                </a:solidFill>
                <a:latin typeface="Arial"/>
                <a:ea typeface="ＭＳ Ｐゴシック" panose="020B0600070205080204" pitchFamily="34" charset="-128"/>
              </a:rPr>
              <a:t>: </a:t>
            </a:r>
            <a:r>
              <a:rPr lang="en-US" altLang="en-US" kern="0" dirty="0">
                <a:solidFill>
                  <a:srgbClr val="000000"/>
                </a:solidFill>
                <a:latin typeface="Arial"/>
                <a:ea typeface="ＭＳ Ｐゴシック" panose="020B0600070205080204" pitchFamily="34" charset="-128"/>
              </a:rPr>
              <a:t>colloquialism for </a:t>
            </a:r>
            <a:r>
              <a:rPr lang="en-US" altLang="en-US" i="1" kern="0" dirty="0">
                <a:solidFill>
                  <a:srgbClr val="000000"/>
                </a:solidFill>
                <a:latin typeface="Arial"/>
                <a:ea typeface="ＭＳ Ｐゴシック" panose="020B0600070205080204" pitchFamily="34" charset="-128"/>
              </a:rPr>
              <a:t>be sure to</a:t>
            </a:r>
            <a:endParaRPr lang="en-US" altLang="en-US" kern="0" dirty="0">
              <a:solidFill>
                <a:srgbClr val="00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b="1" i="1" kern="0" dirty="0">
                <a:latin typeface="Arial"/>
                <a:ea typeface="ＭＳ Ｐゴシック" panose="020B0600070205080204" pitchFamily="34" charset="-128"/>
              </a:rPr>
              <a:t>Try and</a:t>
            </a:r>
            <a:r>
              <a:rPr lang="en-US" altLang="en-US" b="1" kern="0" dirty="0">
                <a:solidFill>
                  <a:srgbClr val="000000"/>
                </a:solidFill>
                <a:latin typeface="Arial"/>
                <a:ea typeface="ＭＳ Ｐゴシック" panose="020B0600070205080204" pitchFamily="34" charset="-128"/>
              </a:rPr>
              <a:t>: </a:t>
            </a:r>
            <a:r>
              <a:rPr lang="en-US" altLang="en-US" kern="0" dirty="0">
                <a:solidFill>
                  <a:srgbClr val="000000"/>
                </a:solidFill>
                <a:latin typeface="Arial"/>
                <a:ea typeface="ＭＳ Ｐゴシック" panose="020B0600070205080204" pitchFamily="34" charset="-128"/>
              </a:rPr>
              <a:t>colloquialism for </a:t>
            </a:r>
            <a:r>
              <a:rPr lang="en-US" altLang="en-US" i="1" kern="0" dirty="0">
                <a:solidFill>
                  <a:srgbClr val="000000"/>
                </a:solidFill>
                <a:latin typeface="Arial"/>
                <a:ea typeface="ＭＳ Ｐゴシック" panose="020B0600070205080204" pitchFamily="34" charset="-128"/>
              </a:rPr>
              <a:t>try to</a:t>
            </a:r>
          </a:p>
          <a:p>
            <a:pPr marL="0" indent="0" fontAlgn="base">
              <a:lnSpc>
                <a:spcPct val="100000"/>
              </a:lnSpc>
              <a:spcBef>
                <a:spcPct val="20000"/>
              </a:spcBef>
              <a:spcAft>
                <a:spcPct val="0"/>
              </a:spcAft>
              <a:buClr>
                <a:srgbClr val="00007D"/>
              </a:buClr>
              <a:buSzPct val="75000"/>
              <a:buNone/>
            </a:pPr>
            <a:r>
              <a:rPr lang="en-US" altLang="en-US" b="1" i="1" kern="0" dirty="0">
                <a:latin typeface="Arial"/>
                <a:ea typeface="ＭＳ Ｐゴシック" panose="020B0600070205080204" pitchFamily="34" charset="-128"/>
              </a:rPr>
              <a:t>Use to: </a:t>
            </a:r>
            <a:r>
              <a:rPr lang="en-US" altLang="en-US" kern="0" dirty="0">
                <a:latin typeface="Arial"/>
                <a:ea typeface="ＭＳ Ｐゴシック" panose="020B0600070205080204" pitchFamily="34" charset="-128"/>
              </a:rPr>
              <a:t>colloquialism for </a:t>
            </a:r>
            <a:r>
              <a:rPr lang="en-US" altLang="en-US" i="1" kern="0" dirty="0">
                <a:latin typeface="Arial"/>
                <a:ea typeface="ＭＳ Ｐゴシック" panose="020B0600070205080204" pitchFamily="34" charset="-128"/>
              </a:rPr>
              <a:t>used to</a:t>
            </a:r>
          </a:p>
          <a:p>
            <a:pPr marL="0" indent="0" fontAlgn="base">
              <a:lnSpc>
                <a:spcPct val="100000"/>
              </a:lnSpc>
              <a:spcBef>
                <a:spcPct val="20000"/>
              </a:spcBef>
              <a:spcAft>
                <a:spcPct val="0"/>
              </a:spcAft>
              <a:buClr>
                <a:srgbClr val="00007D"/>
              </a:buClr>
              <a:buSzPct val="75000"/>
              <a:buNone/>
            </a:pPr>
            <a:r>
              <a:rPr lang="en-US" altLang="en-US" b="1" i="1" kern="0" dirty="0">
                <a:latin typeface="Arial"/>
                <a:ea typeface="ＭＳ Ｐゴシック" panose="020B0600070205080204" pitchFamily="34" charset="-128"/>
              </a:rPr>
              <a:t>Suppose to: </a:t>
            </a:r>
            <a:r>
              <a:rPr lang="en-US" altLang="en-US" kern="0" dirty="0">
                <a:latin typeface="Arial"/>
                <a:ea typeface="ＭＳ Ｐゴシック" panose="020B0600070205080204" pitchFamily="34" charset="-128"/>
              </a:rPr>
              <a:t>colloquialism for </a:t>
            </a:r>
            <a:r>
              <a:rPr lang="en-US" altLang="en-US" i="1" kern="0" dirty="0">
                <a:latin typeface="Arial"/>
                <a:ea typeface="ＭＳ Ｐゴシック" panose="020B0600070205080204" pitchFamily="34" charset="-128"/>
              </a:rPr>
              <a:t>supposed to</a:t>
            </a:r>
          </a:p>
          <a:p>
            <a:pPr marL="0" indent="0">
              <a:buNone/>
            </a:pPr>
            <a:r>
              <a:rPr lang="en-US" b="1" i="1" dirty="0"/>
              <a:t>Plan on</a:t>
            </a:r>
            <a:r>
              <a:rPr lang="en-US" b="1" dirty="0"/>
              <a:t>: </a:t>
            </a:r>
            <a:r>
              <a:rPr lang="en-US" dirty="0"/>
              <a:t>colloquialism for </a:t>
            </a:r>
            <a:r>
              <a:rPr lang="en-US" i="1" dirty="0"/>
              <a:t>plan to</a:t>
            </a:r>
          </a:p>
          <a:p>
            <a:pPr marL="0" indent="0">
              <a:buNone/>
            </a:pPr>
            <a:r>
              <a:rPr lang="en-US" b="1" i="1" dirty="0"/>
              <a:t>In regards to: </a:t>
            </a:r>
            <a:r>
              <a:rPr lang="en-US" dirty="0"/>
              <a:t>colloquialism for </a:t>
            </a:r>
            <a:r>
              <a:rPr lang="en-US" i="1" dirty="0"/>
              <a:t>in regard to</a:t>
            </a:r>
          </a:p>
          <a:p>
            <a:pPr marL="0" indent="0">
              <a:buNone/>
            </a:pPr>
            <a:r>
              <a:rPr lang="en-US" b="1" i="1" dirty="0"/>
              <a:t>With regards to: </a:t>
            </a:r>
            <a:r>
              <a:rPr lang="en-US" dirty="0"/>
              <a:t>colloquialism for </a:t>
            </a:r>
            <a:r>
              <a:rPr lang="en-US" i="1" dirty="0"/>
              <a:t>with regard to</a:t>
            </a:r>
          </a:p>
          <a:p>
            <a:pPr marL="0" indent="0">
              <a:buNone/>
            </a:pPr>
            <a:r>
              <a:rPr lang="en-US" b="1" i="1" dirty="0"/>
              <a:t>Anyways:</a:t>
            </a:r>
            <a:r>
              <a:rPr lang="en-US" dirty="0"/>
              <a:t> colloquialism for </a:t>
            </a:r>
            <a:r>
              <a:rPr lang="en-US" i="1" dirty="0"/>
              <a:t>anyway</a:t>
            </a:r>
          </a:p>
        </p:txBody>
      </p:sp>
    </p:spTree>
    <p:extLst>
      <p:ext uri="{BB962C8B-B14F-4D97-AF65-F5344CB8AC3E}">
        <p14:creationId xmlns:p14="http://schemas.microsoft.com/office/powerpoint/2010/main" val="2157247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When and Is Where</a:t>
            </a:r>
          </a:p>
        </p:txBody>
      </p:sp>
      <p:sp>
        <p:nvSpPr>
          <p:cNvPr id="3" name="Content Placeholder 2"/>
          <p:cNvSpPr>
            <a:spLocks noGrp="1"/>
          </p:cNvSpPr>
          <p:nvPr>
            <p:ph idx="1"/>
          </p:nvPr>
        </p:nvSpPr>
        <p:spPr>
          <a:xfrm>
            <a:off x="1189994" y="1514569"/>
            <a:ext cx="6776644" cy="4308330"/>
          </a:xfrm>
        </p:spPr>
        <p:txBody>
          <a:bodyPr>
            <a:normAutofit lnSpcReduction="10000"/>
          </a:bodyPr>
          <a:lstStyle/>
          <a:p>
            <a:pPr marL="0" lvl="0" indent="0" fontAlgn="base">
              <a:lnSpc>
                <a:spcPct val="80000"/>
              </a:lnSpc>
              <a:spcBef>
                <a:spcPct val="20000"/>
              </a:spcBef>
              <a:spcAft>
                <a:spcPct val="0"/>
              </a:spcAft>
              <a:buClr>
                <a:srgbClr val="00007D"/>
              </a:buClr>
              <a:buSzPct val="75000"/>
              <a:buNone/>
            </a:pPr>
            <a:r>
              <a:rPr lang="en-US" altLang="en-US" sz="2200" b="1" kern="0" dirty="0">
                <a:latin typeface="Arial"/>
                <a:ea typeface="ＭＳ Ｐゴシック" panose="020B0600070205080204" pitchFamily="34" charset="-128"/>
              </a:rPr>
              <a:t>Is when: </a:t>
            </a:r>
            <a:r>
              <a:rPr lang="en-US" altLang="en-US" sz="2200" kern="0" dirty="0">
                <a:latin typeface="Arial"/>
                <a:ea typeface="ＭＳ Ｐゴシック" panose="020B0600070205080204" pitchFamily="34" charset="-128"/>
              </a:rPr>
              <a:t>used to introduce a statement of time, not an explanation</a:t>
            </a:r>
          </a:p>
          <a:p>
            <a:pPr marL="0" lvl="0"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0" indent="0" fontAlgn="base">
              <a:lnSpc>
                <a:spcPct val="80000"/>
              </a:lnSpc>
              <a:spcBef>
                <a:spcPct val="20000"/>
              </a:spcBef>
              <a:spcAft>
                <a:spcPct val="0"/>
              </a:spcAft>
              <a:buClr>
                <a:srgbClr val="00007D"/>
              </a:buClr>
              <a:buSzPct val="75000"/>
              <a:buNone/>
            </a:pPr>
            <a:r>
              <a:rPr lang="en-US" altLang="en-US" sz="2200" b="1" kern="0" dirty="0">
                <a:latin typeface="Arial"/>
                <a:ea typeface="ＭＳ Ｐゴシック" panose="020B0600070205080204" pitchFamily="34" charset="-128"/>
              </a:rPr>
              <a:t>Is where: </a:t>
            </a:r>
            <a:r>
              <a:rPr lang="en-US" altLang="en-US" sz="2200" kern="0" dirty="0">
                <a:latin typeface="Arial"/>
                <a:ea typeface="ＭＳ Ｐゴシック" panose="020B0600070205080204" pitchFamily="34" charset="-128"/>
              </a:rPr>
              <a:t>used to introduce a statement of place, not an explanation or definition</a:t>
            </a:r>
          </a:p>
          <a:p>
            <a:pPr marL="0" lvl="0"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Twelve o’clock is when your lunch break begins.</a:t>
            </a:r>
          </a:p>
          <a:p>
            <a:pPr marL="0"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Indianola, Mississippi, is where I was born.</a:t>
            </a:r>
          </a:p>
          <a:p>
            <a:pPr marL="457200" lvl="1"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An honorarium </a:t>
            </a:r>
            <a:r>
              <a:rPr lang="en-US" altLang="en-US" sz="2200" strike="sngStrike" kern="0" dirty="0">
                <a:latin typeface="Arial"/>
                <a:ea typeface="ＭＳ Ｐゴシック" panose="020B0600070205080204" pitchFamily="34" charset="-128"/>
              </a:rPr>
              <a:t>is when</a:t>
            </a:r>
            <a:r>
              <a:rPr lang="en-US" altLang="en-US" sz="2200" kern="0" dirty="0">
                <a:latin typeface="Arial"/>
                <a:ea typeface="ＭＳ Ｐゴシック" panose="020B0600070205080204" pitchFamily="34" charset="-128"/>
              </a:rPr>
              <a:t> a person receives a fee for services rendered.</a:t>
            </a:r>
          </a:p>
          <a:p>
            <a:pPr marL="457200" lvl="1" indent="0" fontAlgn="base">
              <a:lnSpc>
                <a:spcPct val="80000"/>
              </a:lnSpc>
              <a:spcBef>
                <a:spcPct val="20000"/>
              </a:spcBef>
              <a:spcAft>
                <a:spcPct val="0"/>
              </a:spcAft>
              <a:buClr>
                <a:srgbClr val="00007D"/>
              </a:buClr>
              <a:buSzPct val="75000"/>
              <a:buNone/>
            </a:pPr>
            <a:endParaRPr lang="en-US" altLang="en-US" sz="2200" kern="0" dirty="0">
              <a:latin typeface="Arial"/>
              <a:ea typeface="ＭＳ Ｐゴシック" panose="020B0600070205080204" pitchFamily="34" charset="-128"/>
            </a:endParaRPr>
          </a:p>
          <a:p>
            <a:pPr marL="457200" lvl="1" indent="0" fontAlgn="base">
              <a:lnSpc>
                <a:spcPct val="80000"/>
              </a:lnSpc>
              <a:spcBef>
                <a:spcPct val="20000"/>
              </a:spcBef>
              <a:spcAft>
                <a:spcPct val="0"/>
              </a:spcAft>
              <a:buClr>
                <a:srgbClr val="00007D"/>
              </a:buClr>
              <a:buSzPct val="75000"/>
              <a:buNone/>
            </a:pPr>
            <a:r>
              <a:rPr lang="en-US" altLang="en-US" sz="2200" kern="0" dirty="0">
                <a:latin typeface="Arial"/>
                <a:ea typeface="ＭＳ Ｐゴシック" panose="020B0600070205080204" pitchFamily="34" charset="-128"/>
              </a:rPr>
              <a:t>An honorarium is a fee paid to a person for professional services rendered.</a:t>
            </a:r>
            <a:endParaRPr lang="en-US" altLang="en-US" sz="2200" b="1" kern="0" dirty="0">
              <a:latin typeface="Arial"/>
              <a:ea typeface="ＭＳ Ｐゴシック" panose="020B0600070205080204" pitchFamily="34" charset="-128"/>
            </a:endParaRPr>
          </a:p>
          <a:p>
            <a:pPr marL="0" lvl="0" indent="0" fontAlgn="base">
              <a:lnSpc>
                <a:spcPct val="80000"/>
              </a:lnSpc>
              <a:spcBef>
                <a:spcPct val="20000"/>
              </a:spcBef>
              <a:spcAft>
                <a:spcPct val="0"/>
              </a:spcAft>
              <a:buClr>
                <a:srgbClr val="00007D"/>
              </a:buClr>
              <a:buSzPct val="75000"/>
              <a:buNone/>
            </a:pPr>
            <a:endParaRPr lang="en-US" altLang="en-US" sz="2400" b="1" kern="0" dirty="0">
              <a:latin typeface="Arial"/>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280810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Diction?</a:t>
            </a:r>
          </a:p>
        </p:txBody>
      </p:sp>
      <p:sp>
        <p:nvSpPr>
          <p:cNvPr id="3" name="Content Placeholder 2"/>
          <p:cNvSpPr>
            <a:spLocks noGrp="1"/>
          </p:cNvSpPr>
          <p:nvPr>
            <p:ph idx="1"/>
          </p:nvPr>
        </p:nvSpPr>
        <p:spPr>
          <a:xfrm>
            <a:off x="886605" y="1507254"/>
            <a:ext cx="7383421" cy="3803581"/>
          </a:xfrm>
        </p:spPr>
        <p:txBody>
          <a:bodyPr>
            <a:normAutofit fontScale="92500"/>
          </a:bodyPr>
          <a:lstStyle/>
          <a:p>
            <a:pPr marL="0" indent="0">
              <a:buNone/>
            </a:pPr>
            <a:r>
              <a:rPr lang="en-US" dirty="0"/>
              <a:t>The word “diction” refers to a person’s expression of ideas. Good diction involves selecting the right words for things and using multi-word expressions properly. Most of us know that “</a:t>
            </a:r>
            <a:r>
              <a:rPr lang="en-US" dirty="0" err="1"/>
              <a:t>ain’t</a:t>
            </a:r>
            <a:r>
              <a:rPr lang="en-US" dirty="0"/>
              <a:t>” </a:t>
            </a:r>
            <a:r>
              <a:rPr lang="en-US" dirty="0" err="1"/>
              <a:t>ain’t</a:t>
            </a:r>
            <a:r>
              <a:rPr lang="en-US" dirty="0"/>
              <a:t> a word, but many people don’t realize that “enthused” and “</a:t>
            </a:r>
            <a:r>
              <a:rPr lang="en-US" dirty="0" err="1"/>
              <a:t>irregardless</a:t>
            </a:r>
            <a:r>
              <a:rPr lang="en-US" dirty="0"/>
              <a:t>” are also not real words. Additionally, some words are so frequently mistaken for other words that we’ve compiled the following list of words and word pairs that commonly cause confusion. </a:t>
            </a:r>
          </a:p>
        </p:txBody>
      </p:sp>
    </p:spTree>
    <p:extLst>
      <p:ext uri="{BB962C8B-B14F-4D97-AF65-F5344CB8AC3E}">
        <p14:creationId xmlns:p14="http://schemas.microsoft.com/office/powerpoint/2010/main" val="138574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and An</a:t>
            </a:r>
          </a:p>
        </p:txBody>
      </p:sp>
      <p:sp>
        <p:nvSpPr>
          <p:cNvPr id="3" name="Content Placeholder 2"/>
          <p:cNvSpPr>
            <a:spLocks noGrp="1"/>
          </p:cNvSpPr>
          <p:nvPr>
            <p:ph idx="1"/>
          </p:nvPr>
        </p:nvSpPr>
        <p:spPr>
          <a:xfrm>
            <a:off x="598913" y="1251223"/>
            <a:ext cx="7938027" cy="4147395"/>
          </a:xfrm>
        </p:spPr>
        <p:txBody>
          <a:bodyPr>
            <a:normAutofit lnSpcReduction="10000"/>
          </a:bodyPr>
          <a:lstStyle/>
          <a:p>
            <a:pPr marL="0" indent="0" fontAlgn="base">
              <a:spcBef>
                <a:spcPct val="20000"/>
              </a:spcBef>
              <a:spcAft>
                <a:spcPct val="0"/>
              </a:spcAft>
              <a:buClr>
                <a:srgbClr val="00007D"/>
              </a:buClr>
              <a:buSzPct val="75000"/>
              <a:buNone/>
            </a:pPr>
            <a:r>
              <a:rPr lang="en-US" altLang="en-US" sz="1800" b="1" kern="0" dirty="0">
                <a:solidFill>
                  <a:srgbClr val="000000"/>
                </a:solidFill>
                <a:latin typeface="Arial"/>
                <a:ea typeface="ＭＳ Ｐゴシック" panose="020B0600070205080204" pitchFamily="34" charset="-128"/>
              </a:rPr>
              <a:t>A:</a:t>
            </a:r>
            <a:r>
              <a:rPr lang="en-US" altLang="en-US" sz="1800" kern="0" dirty="0">
                <a:solidFill>
                  <a:srgbClr val="000000"/>
                </a:solidFill>
                <a:latin typeface="Arial"/>
                <a:ea typeface="ＭＳ Ｐゴシック" panose="020B0600070205080204" pitchFamily="34" charset="-128"/>
              </a:rPr>
              <a:t> used before words and letters with an initial consonant sound (Say the word aloud to hear what sound – not what letter – it has at the beginning.)</a:t>
            </a:r>
            <a:r>
              <a:rPr lang="en-US" altLang="en-US" sz="1800" b="1" kern="0" dirty="0">
                <a:solidFill>
                  <a:srgbClr val="000000"/>
                </a:solidFill>
                <a:latin typeface="Arial"/>
                <a:ea typeface="ＭＳ Ｐゴシック" panose="020B0600070205080204" pitchFamily="34" charset="-128"/>
              </a:rPr>
              <a:t> </a:t>
            </a:r>
          </a:p>
          <a:p>
            <a:pPr marL="0" indent="0" fontAlgn="base">
              <a:spcBef>
                <a:spcPct val="20000"/>
              </a:spcBef>
              <a:spcAft>
                <a:spcPct val="0"/>
              </a:spcAft>
              <a:buClr>
                <a:srgbClr val="00007D"/>
              </a:buClr>
              <a:buSzPct val="75000"/>
              <a:buNone/>
            </a:pPr>
            <a:endParaRPr lang="en-US" altLang="en-US" sz="1800" b="1"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b="1" kern="0" dirty="0">
                <a:solidFill>
                  <a:srgbClr val="000000"/>
                </a:solidFill>
                <a:latin typeface="Arial"/>
                <a:ea typeface="ＭＳ Ｐゴシック" panose="020B0600070205080204" pitchFamily="34" charset="-128"/>
              </a:rPr>
              <a:t>An:</a:t>
            </a:r>
            <a:r>
              <a:rPr lang="en-US" altLang="en-US" sz="1800" kern="0" dirty="0">
                <a:solidFill>
                  <a:srgbClr val="000000"/>
                </a:solidFill>
                <a:latin typeface="Arial"/>
                <a:ea typeface="ＭＳ Ｐゴシック" panose="020B0600070205080204" pitchFamily="34" charset="-128"/>
              </a:rPr>
              <a:t> used before words and letters with an initial vowel sound</a:t>
            </a:r>
          </a:p>
          <a:p>
            <a:pPr marL="457200" lvl="1" indent="0" fontAlgn="base">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a student government member</a:t>
            </a:r>
          </a:p>
          <a:p>
            <a:pPr marL="0" indent="0" fontAlgn="base">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a master’s degree</a:t>
            </a:r>
          </a:p>
          <a:p>
            <a:pPr marL="0" indent="0" fontAlgn="base">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a university (yoo-</a:t>
            </a:r>
            <a:r>
              <a:rPr lang="en-US" altLang="en-US" sz="1800" kern="0" dirty="0" err="1">
                <a:solidFill>
                  <a:srgbClr val="000000"/>
                </a:solidFill>
                <a:latin typeface="Arial"/>
                <a:ea typeface="ＭＳ Ｐゴシック" panose="020B0600070205080204" pitchFamily="34" charset="-128"/>
              </a:rPr>
              <a:t>nuh</a:t>
            </a:r>
            <a:r>
              <a:rPr lang="en-US" altLang="en-US" sz="1800" kern="0" dirty="0">
                <a:solidFill>
                  <a:srgbClr val="000000"/>
                </a:solidFill>
                <a:latin typeface="Arial"/>
                <a:ea typeface="ＭＳ Ｐゴシック" panose="020B0600070205080204" pitchFamily="34" charset="-128"/>
              </a:rPr>
              <a:t>-</a:t>
            </a:r>
            <a:r>
              <a:rPr lang="en-US" altLang="en-US" sz="1800" kern="0" dirty="0" err="1">
                <a:solidFill>
                  <a:srgbClr val="000000"/>
                </a:solidFill>
                <a:latin typeface="Arial"/>
                <a:ea typeface="ＭＳ Ｐゴシック" panose="020B0600070205080204" pitchFamily="34" charset="-128"/>
              </a:rPr>
              <a:t>vur</a:t>
            </a:r>
            <a:r>
              <a:rPr lang="en-US" altLang="en-US" sz="1800" kern="0" dirty="0">
                <a:solidFill>
                  <a:srgbClr val="000000"/>
                </a:solidFill>
                <a:latin typeface="Arial"/>
                <a:ea typeface="ＭＳ Ｐゴシック" panose="020B0600070205080204" pitchFamily="34" charset="-128"/>
              </a:rPr>
              <a:t>-</a:t>
            </a:r>
            <a:r>
              <a:rPr lang="en-US" altLang="en-US" sz="1800" kern="0" dirty="0" err="1">
                <a:solidFill>
                  <a:srgbClr val="000000"/>
                </a:solidFill>
                <a:latin typeface="Arial"/>
                <a:ea typeface="ＭＳ Ｐゴシック" panose="020B0600070205080204" pitchFamily="34" charset="-128"/>
              </a:rPr>
              <a:t>si</a:t>
            </a:r>
            <a:r>
              <a:rPr lang="en-US" altLang="en-US" sz="1800" kern="0" dirty="0">
                <a:solidFill>
                  <a:srgbClr val="000000"/>
                </a:solidFill>
                <a:latin typeface="Arial"/>
                <a:ea typeface="ＭＳ Ｐゴシック" panose="020B0600070205080204" pitchFamily="34" charset="-128"/>
              </a:rPr>
              <a:t>-tee)</a:t>
            </a:r>
          </a:p>
          <a:p>
            <a:pPr marL="0" indent="0" fontAlgn="base">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a European tour (yoo r-uh-pee-uh n)</a:t>
            </a:r>
          </a:p>
          <a:p>
            <a:pPr marL="0" indent="0" fontAlgn="base">
              <a:spcBef>
                <a:spcPct val="20000"/>
              </a:spcBef>
              <a:spcAft>
                <a:spcPct val="0"/>
              </a:spcAft>
              <a:buClr>
                <a:srgbClr val="00007D"/>
              </a:buClr>
              <a:buSzPct val="75000"/>
              <a:buNone/>
            </a:pPr>
            <a:endParaRPr lang="en-US" altLang="en-US" sz="1800" kern="0" dirty="0">
              <a:solidFill>
                <a:srgbClr val="000000"/>
              </a:solidFill>
              <a:latin typeface="Arial"/>
              <a:ea typeface="ＭＳ Ｐゴシック" panose="020B0600070205080204" pitchFamily="34" charset="-128"/>
            </a:endParaRPr>
          </a:p>
          <a:p>
            <a:pPr marL="0" indent="0" fontAlgn="base">
              <a:spcBef>
                <a:spcPct val="20000"/>
              </a:spcBef>
              <a:spcAft>
                <a:spcPct val="0"/>
              </a:spcAft>
              <a:buClr>
                <a:srgbClr val="00007D"/>
              </a:buClr>
              <a:buSzPct val="75000"/>
              <a:buNone/>
            </a:pPr>
            <a:r>
              <a:rPr lang="en-US" altLang="en-US" sz="1800" kern="0" dirty="0">
                <a:solidFill>
                  <a:srgbClr val="000000"/>
                </a:solidFill>
                <a:latin typeface="Arial"/>
                <a:ea typeface="ＭＳ Ｐゴシック" panose="020B0600070205080204" pitchFamily="34" charset="-128"/>
              </a:rPr>
              <a:t>a hot apple pie</a:t>
            </a:r>
          </a:p>
          <a:p>
            <a:pPr marL="0" indent="0" fontAlgn="base">
              <a:spcBef>
                <a:spcPct val="20000"/>
              </a:spcBef>
              <a:spcAft>
                <a:spcPct val="0"/>
              </a:spcAft>
              <a:buClr>
                <a:srgbClr val="00007D"/>
              </a:buClr>
              <a:buSzPct val="75000"/>
              <a:buNone/>
            </a:pPr>
            <a:endParaRPr lang="en-US" altLang="en-US" i="1" kern="0" dirty="0">
              <a:solidFill>
                <a:srgbClr val="000000"/>
              </a:solidFill>
              <a:latin typeface="Arial"/>
              <a:ea typeface="ＭＳ Ｐゴシック" panose="020B0600070205080204" pitchFamily="34" charset="-128"/>
            </a:endParaRPr>
          </a:p>
          <a:p>
            <a:pPr marL="0" lvl="0" indent="0" fontAlgn="base">
              <a:spcBef>
                <a:spcPct val="20000"/>
              </a:spcBef>
              <a:spcAft>
                <a:spcPct val="0"/>
              </a:spcAft>
              <a:buClr>
                <a:srgbClr val="00007D"/>
              </a:buClr>
              <a:buSzPct val="75000"/>
              <a:buNone/>
            </a:pPr>
            <a:endParaRPr lang="en-US" altLang="en-US" kern="0" dirty="0">
              <a:solidFill>
                <a:srgbClr val="000000"/>
              </a:solidFill>
              <a:latin typeface="Arial"/>
              <a:ea typeface="ＭＳ Ｐゴシック" panose="020B0600070205080204" pitchFamily="34" charset="-128"/>
            </a:endParaRPr>
          </a:p>
          <a:p>
            <a:pPr marL="0" indent="0">
              <a:buNone/>
            </a:pPr>
            <a:endParaRPr lang="en-US" dirty="0"/>
          </a:p>
        </p:txBody>
      </p:sp>
      <p:sp>
        <p:nvSpPr>
          <p:cNvPr id="4" name="TextBox 3"/>
          <p:cNvSpPr txBox="1"/>
          <p:nvPr/>
        </p:nvSpPr>
        <p:spPr>
          <a:xfrm>
            <a:off x="4487460" y="2495259"/>
            <a:ext cx="3979402" cy="2936188"/>
          </a:xfrm>
          <a:prstGeom prst="rect">
            <a:avLst/>
          </a:prstGeom>
          <a:noFill/>
        </p:spPr>
        <p:txBody>
          <a:bodyPr wrap="square" rtlCol="0">
            <a:spAutoFit/>
          </a:bodyPr>
          <a:lstStyle/>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an SGA officer (</a:t>
            </a:r>
            <a:r>
              <a:rPr lang="en-US" altLang="en-US" kern="0" dirty="0" err="1">
                <a:solidFill>
                  <a:srgbClr val="000000"/>
                </a:solidFill>
                <a:latin typeface="Arial"/>
                <a:ea typeface="ＭＳ Ｐゴシック" panose="020B0600070205080204" pitchFamily="34" charset="-128"/>
              </a:rPr>
              <a:t>es</a:t>
            </a:r>
            <a:r>
              <a:rPr lang="en-US" altLang="en-US" kern="0" dirty="0">
                <a:solidFill>
                  <a:srgbClr val="000000"/>
                </a:solidFill>
                <a:latin typeface="Arial"/>
                <a:ea typeface="ＭＳ Ｐゴシック" panose="020B0600070205080204" pitchFamily="34" charset="-128"/>
              </a:rPr>
              <a:t> gee ay) </a:t>
            </a:r>
          </a:p>
          <a:p>
            <a:pPr fontAlgn="base">
              <a:spcBef>
                <a:spcPct val="20000"/>
              </a:spcBef>
              <a:spcAft>
                <a:spcPct val="0"/>
              </a:spcAft>
              <a:buClr>
                <a:srgbClr val="00007D"/>
              </a:buClr>
              <a:buSzPct val="75000"/>
            </a:pPr>
            <a:endParaRPr lang="en-US" altLang="en-US" sz="900" kern="0" dirty="0">
              <a:solidFill>
                <a:srgbClr val="000000"/>
              </a:solidFill>
              <a:latin typeface="Arial"/>
              <a:ea typeface="ＭＳ Ｐゴシック" panose="020B0600070205080204" pitchFamily="34" charset="-128"/>
            </a:endParaRPr>
          </a:p>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an MBA (</a:t>
            </a:r>
            <a:r>
              <a:rPr lang="en-US" altLang="en-US" kern="0" dirty="0" err="1">
                <a:solidFill>
                  <a:srgbClr val="000000"/>
                </a:solidFill>
                <a:latin typeface="Arial"/>
                <a:ea typeface="ＭＳ Ｐゴシック" panose="020B0600070205080204" pitchFamily="34" charset="-128"/>
              </a:rPr>
              <a:t>em</a:t>
            </a:r>
            <a:r>
              <a:rPr lang="en-US" altLang="en-US" kern="0" dirty="0">
                <a:solidFill>
                  <a:srgbClr val="000000"/>
                </a:solidFill>
                <a:latin typeface="Arial"/>
                <a:ea typeface="ＭＳ Ｐゴシック" panose="020B0600070205080204" pitchFamily="34" charset="-128"/>
              </a:rPr>
              <a:t> bee ay) </a:t>
            </a:r>
          </a:p>
          <a:p>
            <a:pPr fontAlgn="base">
              <a:spcBef>
                <a:spcPct val="20000"/>
              </a:spcBef>
              <a:spcAft>
                <a:spcPct val="0"/>
              </a:spcAft>
              <a:buClr>
                <a:srgbClr val="00007D"/>
              </a:buClr>
              <a:buSzPct val="75000"/>
            </a:pPr>
            <a:endParaRPr lang="en-US" altLang="en-US" sz="1200" kern="0" dirty="0">
              <a:solidFill>
                <a:srgbClr val="000000"/>
              </a:solidFill>
              <a:latin typeface="Arial"/>
              <a:ea typeface="ＭＳ Ｐゴシック" panose="020B0600070205080204" pitchFamily="34" charset="-128"/>
            </a:endParaRPr>
          </a:p>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an undecided voter (</a:t>
            </a:r>
            <a:r>
              <a:rPr lang="en-US" altLang="en-US" kern="0" dirty="0" err="1">
                <a:solidFill>
                  <a:srgbClr val="000000"/>
                </a:solidFill>
                <a:latin typeface="Arial"/>
                <a:ea typeface="ＭＳ Ｐゴシック" panose="020B0600070205080204" pitchFamily="34" charset="-128"/>
              </a:rPr>
              <a:t>uhn</a:t>
            </a:r>
            <a:r>
              <a:rPr lang="en-US" altLang="en-US" kern="0" dirty="0">
                <a:solidFill>
                  <a:srgbClr val="000000"/>
                </a:solidFill>
                <a:latin typeface="Arial"/>
                <a:ea typeface="ＭＳ Ｐゴシック" panose="020B0600070205080204" pitchFamily="34" charset="-128"/>
              </a:rPr>
              <a:t>-di-</a:t>
            </a:r>
            <a:r>
              <a:rPr lang="en-US" altLang="en-US" kern="0" dirty="0" err="1">
                <a:solidFill>
                  <a:srgbClr val="000000"/>
                </a:solidFill>
                <a:latin typeface="Arial"/>
                <a:ea typeface="ＭＳ Ｐゴシック" panose="020B0600070205080204" pitchFamily="34" charset="-128"/>
              </a:rPr>
              <a:t>sahy</a:t>
            </a:r>
            <a:r>
              <a:rPr lang="en-US" altLang="en-US" kern="0" dirty="0">
                <a:solidFill>
                  <a:srgbClr val="000000"/>
                </a:solidFill>
                <a:latin typeface="Arial"/>
                <a:ea typeface="ＭＳ Ｐゴシック" panose="020B0600070205080204" pitchFamily="34" charset="-128"/>
              </a:rPr>
              <a:t>-did)</a:t>
            </a:r>
          </a:p>
          <a:p>
            <a:pPr fontAlgn="base">
              <a:spcBef>
                <a:spcPct val="20000"/>
              </a:spcBef>
              <a:spcAft>
                <a:spcPct val="0"/>
              </a:spcAft>
              <a:buClr>
                <a:srgbClr val="00007D"/>
              </a:buClr>
              <a:buSzPct val="75000"/>
            </a:pPr>
            <a:r>
              <a:rPr lang="en-US" altLang="en-US" sz="1400" kern="0" dirty="0">
                <a:solidFill>
                  <a:srgbClr val="000000"/>
                </a:solidFill>
                <a:latin typeface="Arial"/>
                <a:ea typeface="ＭＳ Ｐゴシック" panose="020B0600070205080204" pitchFamily="34" charset="-128"/>
              </a:rPr>
              <a:t> </a:t>
            </a:r>
          </a:p>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an electronic device (ee-</a:t>
            </a:r>
            <a:r>
              <a:rPr lang="en-US" altLang="en-US" kern="0" dirty="0" err="1">
                <a:solidFill>
                  <a:srgbClr val="000000"/>
                </a:solidFill>
                <a:latin typeface="Arial"/>
                <a:ea typeface="ＭＳ Ｐゴシック" panose="020B0600070205080204" pitchFamily="34" charset="-128"/>
              </a:rPr>
              <a:t>lek</a:t>
            </a:r>
            <a:r>
              <a:rPr lang="en-US" altLang="en-US" kern="0" dirty="0">
                <a:solidFill>
                  <a:srgbClr val="000000"/>
                </a:solidFill>
                <a:latin typeface="Arial"/>
                <a:ea typeface="ＭＳ Ｐゴシック" panose="020B0600070205080204" pitchFamily="34" charset="-128"/>
              </a:rPr>
              <a:t>-</a:t>
            </a:r>
            <a:r>
              <a:rPr lang="en-US" altLang="en-US" kern="0" dirty="0" err="1">
                <a:solidFill>
                  <a:srgbClr val="000000"/>
                </a:solidFill>
                <a:latin typeface="Arial"/>
                <a:ea typeface="ＭＳ Ｐゴシック" panose="020B0600070205080204" pitchFamily="34" charset="-128"/>
              </a:rPr>
              <a:t>tron-ik</a:t>
            </a:r>
            <a:r>
              <a:rPr lang="en-US" altLang="en-US" kern="0" dirty="0">
                <a:solidFill>
                  <a:srgbClr val="000000"/>
                </a:solidFill>
                <a:latin typeface="Arial"/>
                <a:ea typeface="ＭＳ Ｐゴシック" panose="020B0600070205080204" pitchFamily="34" charset="-128"/>
              </a:rPr>
              <a:t>)</a:t>
            </a:r>
          </a:p>
          <a:p>
            <a:pPr fontAlgn="base">
              <a:spcBef>
                <a:spcPct val="20000"/>
              </a:spcBef>
              <a:spcAft>
                <a:spcPct val="0"/>
              </a:spcAft>
              <a:buClr>
                <a:srgbClr val="00007D"/>
              </a:buClr>
              <a:buSzPct val="75000"/>
            </a:pPr>
            <a:endParaRPr lang="en-US" altLang="en-US" sz="1100" kern="0" dirty="0">
              <a:solidFill>
                <a:srgbClr val="000000"/>
              </a:solidFill>
              <a:latin typeface="Arial"/>
              <a:ea typeface="ＭＳ Ｐゴシック" panose="020B0600070205080204" pitchFamily="34" charset="-128"/>
            </a:endParaRPr>
          </a:p>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an honorable person (on-</a:t>
            </a:r>
            <a:r>
              <a:rPr lang="en-US" altLang="en-US" kern="0" dirty="0" err="1">
                <a:solidFill>
                  <a:srgbClr val="000000"/>
                </a:solidFill>
                <a:latin typeface="Arial"/>
                <a:ea typeface="ＭＳ Ｐゴシック" panose="020B0600070205080204" pitchFamily="34" charset="-128"/>
              </a:rPr>
              <a:t>er</a:t>
            </a:r>
            <a:r>
              <a:rPr lang="en-US" altLang="en-US" kern="0" dirty="0">
                <a:solidFill>
                  <a:srgbClr val="000000"/>
                </a:solidFill>
                <a:latin typeface="Arial"/>
                <a:ea typeface="ＭＳ Ｐゴシック" panose="020B0600070205080204" pitchFamily="34" charset="-128"/>
              </a:rPr>
              <a:t>-uh-</a:t>
            </a:r>
            <a:r>
              <a:rPr lang="en-US" altLang="en-US" kern="0" dirty="0" err="1">
                <a:solidFill>
                  <a:srgbClr val="000000"/>
                </a:solidFill>
                <a:latin typeface="Arial"/>
                <a:ea typeface="ＭＳ Ｐゴシック" panose="020B0600070205080204" pitchFamily="34" charset="-128"/>
              </a:rPr>
              <a:t>buhl</a:t>
            </a:r>
            <a:r>
              <a:rPr lang="en-US" altLang="en-US" kern="0" dirty="0">
                <a:solidFill>
                  <a:srgbClr val="000000"/>
                </a:solidFill>
                <a:latin typeface="Arial"/>
                <a:ea typeface="ＭＳ Ｐゴシック" panose="020B0600070205080204" pitchFamily="34" charset="-128"/>
              </a:rPr>
              <a:t>)  </a:t>
            </a:r>
          </a:p>
          <a:p>
            <a:pPr fontAlgn="base">
              <a:spcBef>
                <a:spcPct val="20000"/>
              </a:spcBef>
              <a:spcAft>
                <a:spcPct val="0"/>
              </a:spcAft>
              <a:buClr>
                <a:srgbClr val="00007D"/>
              </a:buClr>
              <a:buSzPct val="75000"/>
            </a:pPr>
            <a:r>
              <a:rPr lang="en-US" altLang="en-US" kern="0" dirty="0">
                <a:solidFill>
                  <a:srgbClr val="000000"/>
                </a:solidFill>
                <a:latin typeface="Arial"/>
                <a:ea typeface="ＭＳ Ｐゴシック" panose="020B0600070205080204" pitchFamily="34" charset="-128"/>
              </a:rPr>
              <a:t> </a:t>
            </a:r>
          </a:p>
        </p:txBody>
      </p:sp>
    </p:spTree>
    <p:extLst>
      <p:ext uri="{BB962C8B-B14F-4D97-AF65-F5344CB8AC3E}">
        <p14:creationId xmlns:p14="http://schemas.microsoft.com/office/powerpoint/2010/main" val="196809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 and Except</a:t>
            </a:r>
          </a:p>
        </p:txBody>
      </p:sp>
      <p:sp>
        <p:nvSpPr>
          <p:cNvPr id="3" name="Content Placeholder 2"/>
          <p:cNvSpPr>
            <a:spLocks noGrp="1"/>
          </p:cNvSpPr>
          <p:nvPr>
            <p:ph idx="1"/>
          </p:nvPr>
        </p:nvSpPr>
        <p:spPr>
          <a:xfrm>
            <a:off x="599846" y="1178071"/>
            <a:ext cx="7929677" cy="5080660"/>
          </a:xfrm>
        </p:spPr>
        <p:txBody>
          <a:bodyPr>
            <a:normAutofit/>
          </a:bodyPr>
          <a:lstStyle/>
          <a:p>
            <a:pPr marL="0" lvl="0" indent="0" fontAlgn="base">
              <a:lnSpc>
                <a:spcPct val="100000"/>
              </a:lnSpc>
              <a:spcBef>
                <a:spcPct val="20000"/>
              </a:spcBef>
              <a:spcAft>
                <a:spcPct val="0"/>
              </a:spcAft>
              <a:buClr>
                <a:srgbClr val="00007D"/>
              </a:buClr>
              <a:buSzPct val="75000"/>
              <a:buNone/>
            </a:pPr>
            <a:r>
              <a:rPr lang="en-US" altLang="en-US" sz="2400" b="1" kern="0" dirty="0">
                <a:solidFill>
                  <a:srgbClr val="000000"/>
                </a:solidFill>
                <a:latin typeface="Arial"/>
                <a:ea typeface="ＭＳ Ｐゴシック" panose="020B0600070205080204" pitchFamily="34" charset="-128"/>
              </a:rPr>
              <a:t>Accept:</a:t>
            </a:r>
            <a:r>
              <a:rPr lang="en-US" altLang="en-US" sz="2400" kern="0" dirty="0">
                <a:solidFill>
                  <a:srgbClr val="000000"/>
                </a:solidFill>
                <a:latin typeface="Arial"/>
                <a:ea typeface="ＭＳ Ｐゴシック" panose="020B0600070205080204" pitchFamily="34" charset="-128"/>
              </a:rPr>
              <a:t> a verb that means “to take”</a:t>
            </a:r>
          </a:p>
          <a:p>
            <a:pPr marL="457200" lvl="1" indent="0" fontAlgn="base">
              <a:lnSpc>
                <a:spcPct val="100000"/>
              </a:lnSpc>
              <a:spcBef>
                <a:spcPct val="20000"/>
              </a:spcBef>
              <a:spcAft>
                <a:spcPct val="0"/>
              </a:spcAft>
              <a:buClr>
                <a:srgbClr val="00007D"/>
              </a:buClr>
              <a:buSzPct val="75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I graciously accept your invitation.</a:t>
            </a:r>
          </a:p>
          <a:p>
            <a:pPr marL="0" lvl="0" indent="0" algn="ctr" fontAlgn="base">
              <a:lnSpc>
                <a:spcPct val="10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400" b="1" kern="0" dirty="0">
                <a:solidFill>
                  <a:srgbClr val="000000"/>
                </a:solidFill>
                <a:latin typeface="Arial"/>
                <a:ea typeface="ＭＳ Ｐゴシック" panose="020B0600070205080204" pitchFamily="34" charset="-128"/>
              </a:rPr>
              <a:t>Except:</a:t>
            </a:r>
            <a:r>
              <a:rPr lang="en-US" altLang="en-US" sz="2400" kern="0" dirty="0">
                <a:solidFill>
                  <a:srgbClr val="000000"/>
                </a:solidFill>
                <a:latin typeface="Arial"/>
                <a:ea typeface="ＭＳ Ｐゴシック" panose="020B0600070205080204" pitchFamily="34" charset="-128"/>
              </a:rPr>
              <a:t> a verb that means “to omit”; a preposition that means “but”</a:t>
            </a:r>
          </a:p>
          <a:p>
            <a:pPr marL="0" lvl="0" indent="0" fontAlgn="base">
              <a:lnSpc>
                <a:spcPct val="100000"/>
              </a:lnSpc>
              <a:spcBef>
                <a:spcPct val="20000"/>
              </a:spcBef>
              <a:spcAft>
                <a:spcPct val="0"/>
              </a:spcAft>
              <a:buClr>
                <a:srgbClr val="00007D"/>
              </a:buClr>
              <a:buSzPct val="75000"/>
              <a:buNone/>
            </a:pPr>
            <a:endParaRPr lang="en-US" altLang="en-US" sz="24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Mothers of small children are excepted from jury duty.</a:t>
            </a:r>
          </a:p>
          <a:p>
            <a:pPr marL="457200" lvl="1" indent="0" fontAlgn="base">
              <a:lnSpc>
                <a:spcPct val="100000"/>
              </a:lnSpc>
              <a:spcBef>
                <a:spcPct val="20000"/>
              </a:spcBef>
              <a:spcAft>
                <a:spcPct val="0"/>
              </a:spcAft>
              <a:buClr>
                <a:srgbClr val="00007D"/>
              </a:buClr>
              <a:buSzPct val="75000"/>
              <a:buNone/>
            </a:pPr>
            <a:endParaRPr lang="en-US" altLang="en-US"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kern="0" dirty="0">
                <a:solidFill>
                  <a:srgbClr val="000000"/>
                </a:solidFill>
                <a:latin typeface="Arial"/>
                <a:ea typeface="ＭＳ Ｐゴシック" panose="020B0600070205080204" pitchFamily="34" charset="-128"/>
              </a:rPr>
              <a:t>Everyone was there except Dad.</a:t>
            </a:r>
          </a:p>
          <a:p>
            <a:pPr marL="0" indent="0">
              <a:buNone/>
            </a:pPr>
            <a:endParaRPr lang="en-US" dirty="0"/>
          </a:p>
        </p:txBody>
      </p:sp>
    </p:spTree>
    <p:extLst>
      <p:ext uri="{BB962C8B-B14F-4D97-AF65-F5344CB8AC3E}">
        <p14:creationId xmlns:p14="http://schemas.microsoft.com/office/powerpoint/2010/main" val="69966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Advice and Advise</a:t>
            </a:r>
          </a:p>
        </p:txBody>
      </p:sp>
      <p:sp>
        <p:nvSpPr>
          <p:cNvPr id="3" name="Content Placeholder 2"/>
          <p:cNvSpPr>
            <a:spLocks noGrp="1"/>
          </p:cNvSpPr>
          <p:nvPr>
            <p:ph idx="1"/>
          </p:nvPr>
        </p:nvSpPr>
        <p:spPr>
          <a:xfrm>
            <a:off x="1361901" y="1331689"/>
            <a:ext cx="6432830" cy="4162025"/>
          </a:xfrm>
        </p:spPr>
        <p:txBody>
          <a:bodyPr>
            <a:normAutofit fontScale="92500" lnSpcReduction="10000"/>
          </a:bodyPr>
          <a:lstStyle/>
          <a:p>
            <a:pPr marL="0" lvl="0" indent="0" fontAlgn="base">
              <a:lnSpc>
                <a:spcPct val="100000"/>
              </a:lnSpc>
              <a:spcBef>
                <a:spcPct val="20000"/>
              </a:spcBef>
              <a:spcAft>
                <a:spcPct val="0"/>
              </a:spcAft>
              <a:buClr>
                <a:srgbClr val="00007D"/>
              </a:buClr>
              <a:buSzPct val="75000"/>
              <a:buNone/>
            </a:pPr>
            <a:r>
              <a:rPr lang="en-US" altLang="en-US" sz="2600" b="1" kern="0" dirty="0">
                <a:solidFill>
                  <a:srgbClr val="000000"/>
                </a:solidFill>
                <a:latin typeface="Arial"/>
                <a:ea typeface="ＭＳ Ｐゴシック" panose="020B0600070205080204" pitchFamily="34" charset="-128"/>
              </a:rPr>
              <a:t>Advice:</a:t>
            </a:r>
            <a:r>
              <a:rPr lang="en-US" altLang="en-US" sz="2600" kern="0" dirty="0">
                <a:solidFill>
                  <a:srgbClr val="000000"/>
                </a:solidFill>
                <a:latin typeface="Arial"/>
                <a:ea typeface="ＭＳ Ｐゴシック" panose="020B0600070205080204" pitchFamily="34" charset="-128"/>
              </a:rPr>
              <a:t> a noun that means “counsel” or “recommendation”</a:t>
            </a:r>
          </a:p>
          <a:p>
            <a:pPr marL="0" lvl="0" indent="0" fontAlgn="base">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solidFill>
                  <a:srgbClr val="000000"/>
                </a:solidFill>
                <a:latin typeface="Arial"/>
                <a:ea typeface="ＭＳ Ｐゴシック" panose="020B0600070205080204" pitchFamily="34" charset="-128"/>
              </a:rPr>
              <a:t>Good advice sometimes falls on deaf ears.</a:t>
            </a:r>
          </a:p>
          <a:p>
            <a:pPr marL="0" lvl="0" indent="0" fontAlgn="base">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600" b="1" kern="0" dirty="0">
                <a:solidFill>
                  <a:srgbClr val="000000"/>
                </a:solidFill>
                <a:latin typeface="Arial"/>
                <a:ea typeface="ＭＳ Ｐゴシック" panose="020B0600070205080204" pitchFamily="34" charset="-128"/>
              </a:rPr>
              <a:t>Advise:</a:t>
            </a:r>
            <a:r>
              <a:rPr lang="en-US" altLang="en-US" sz="2600" kern="0" dirty="0">
                <a:solidFill>
                  <a:srgbClr val="000000"/>
                </a:solidFill>
                <a:latin typeface="Arial"/>
                <a:ea typeface="ＭＳ Ｐゴシック" panose="020B0600070205080204" pitchFamily="34" charset="-128"/>
              </a:rPr>
              <a:t> a verb that means “to counsel” or “to recommend”</a:t>
            </a:r>
          </a:p>
          <a:p>
            <a:pPr marL="0" lvl="0" indent="0" fontAlgn="base">
              <a:lnSpc>
                <a:spcPct val="100000"/>
              </a:lnSpc>
              <a:spcBef>
                <a:spcPct val="20000"/>
              </a:spcBef>
              <a:spcAft>
                <a:spcPct val="0"/>
              </a:spcAft>
              <a:buClr>
                <a:srgbClr val="00007D"/>
              </a:buClr>
              <a:buSzPct val="75000"/>
              <a:buNone/>
            </a:pPr>
            <a:endParaRPr lang="en-US" altLang="en-US" sz="26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600" kern="0" dirty="0">
                <a:solidFill>
                  <a:srgbClr val="000000"/>
                </a:solidFill>
                <a:latin typeface="Arial"/>
                <a:ea typeface="ＭＳ Ｐゴシック" panose="020B0600070205080204" pitchFamily="34" charset="-128"/>
              </a:rPr>
              <a:t>My attorney advised me to refrain from answering the question.</a:t>
            </a:r>
          </a:p>
          <a:p>
            <a:pPr marL="0" indent="0">
              <a:buNone/>
            </a:pPr>
            <a:endParaRPr lang="en-US" dirty="0"/>
          </a:p>
        </p:txBody>
      </p:sp>
    </p:spTree>
    <p:extLst>
      <p:ext uri="{BB962C8B-B14F-4D97-AF65-F5344CB8AC3E}">
        <p14:creationId xmlns:p14="http://schemas.microsoft.com/office/powerpoint/2010/main" val="1329999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Affect and Effect</a:t>
            </a:r>
          </a:p>
        </p:txBody>
      </p:sp>
      <p:sp>
        <p:nvSpPr>
          <p:cNvPr id="3" name="Content Placeholder 2"/>
          <p:cNvSpPr>
            <a:spLocks noGrp="1"/>
          </p:cNvSpPr>
          <p:nvPr>
            <p:ph idx="1"/>
          </p:nvPr>
        </p:nvSpPr>
        <p:spPr>
          <a:xfrm>
            <a:off x="955522" y="1229277"/>
            <a:ext cx="7245587" cy="4571677"/>
          </a:xfrm>
        </p:spPr>
        <p:txBody>
          <a:bodyPr>
            <a:normAutofit fontScale="92500" lnSpcReduction="10000"/>
          </a:bodyPr>
          <a:lstStyle/>
          <a:p>
            <a:pPr marL="0" lvl="0" indent="0" fontAlgn="base">
              <a:lnSpc>
                <a:spcPct val="100000"/>
              </a:lnSpc>
              <a:spcBef>
                <a:spcPct val="20000"/>
              </a:spcBef>
              <a:spcAft>
                <a:spcPct val="0"/>
              </a:spcAft>
              <a:buClr>
                <a:srgbClr val="00007D"/>
              </a:buClr>
              <a:buSzPct val="75000"/>
              <a:buNone/>
            </a:pPr>
            <a:r>
              <a:rPr lang="en-US" altLang="en-US" sz="2100" b="1" kern="0" dirty="0">
                <a:solidFill>
                  <a:srgbClr val="000000"/>
                </a:solidFill>
                <a:latin typeface="Arial"/>
                <a:ea typeface="ＭＳ Ｐゴシック" panose="020B0600070205080204" pitchFamily="34" charset="-128"/>
              </a:rPr>
              <a:t>Affect:</a:t>
            </a:r>
            <a:r>
              <a:rPr lang="en-US" altLang="en-US" sz="2100" kern="0" dirty="0">
                <a:solidFill>
                  <a:srgbClr val="000000"/>
                </a:solidFill>
                <a:latin typeface="Arial"/>
                <a:ea typeface="ＭＳ Ｐゴシック" panose="020B0600070205080204" pitchFamily="34" charset="-128"/>
              </a:rPr>
              <a:t> a verb that means “to influence” or “to alter”</a:t>
            </a:r>
          </a:p>
          <a:p>
            <a:pPr marL="0" lvl="0" indent="0" fontAlgn="base">
              <a:lnSpc>
                <a:spcPct val="100000"/>
              </a:lnSpc>
              <a:spcBef>
                <a:spcPct val="20000"/>
              </a:spcBef>
              <a:spcAft>
                <a:spcPct val="0"/>
              </a:spcAft>
              <a:buClr>
                <a:srgbClr val="00007D"/>
              </a:buClr>
              <a:buSzPct val="75000"/>
              <a:buNone/>
            </a:pPr>
            <a:endParaRPr lang="en-US" altLang="en-US" sz="21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100" kern="0" dirty="0">
                <a:solidFill>
                  <a:srgbClr val="000000"/>
                </a:solidFill>
                <a:latin typeface="Arial"/>
                <a:ea typeface="ＭＳ Ｐゴシック" panose="020B0600070205080204" pitchFamily="34" charset="-128"/>
              </a:rPr>
              <a:t>The noise affects my concentration.</a:t>
            </a:r>
          </a:p>
          <a:p>
            <a:pPr marL="0" lvl="0" indent="0" fontAlgn="base">
              <a:lnSpc>
                <a:spcPct val="100000"/>
              </a:lnSpc>
              <a:spcBef>
                <a:spcPct val="20000"/>
              </a:spcBef>
              <a:spcAft>
                <a:spcPct val="0"/>
              </a:spcAft>
              <a:buClr>
                <a:srgbClr val="00007D"/>
              </a:buClr>
              <a:buSzPct val="75000"/>
              <a:buNone/>
            </a:pPr>
            <a:endParaRPr lang="en-US" altLang="en-US" sz="2100" kern="0" dirty="0">
              <a:solidFill>
                <a:srgbClr val="000000"/>
              </a:solidFill>
              <a:latin typeface="Arial"/>
              <a:ea typeface="ＭＳ Ｐゴシック" panose="020B0600070205080204" pitchFamily="34" charset="-128"/>
            </a:endParaRPr>
          </a:p>
          <a:p>
            <a:pPr marL="0" lvl="0" indent="0" fontAlgn="base">
              <a:lnSpc>
                <a:spcPct val="100000"/>
              </a:lnSpc>
              <a:spcBef>
                <a:spcPct val="20000"/>
              </a:spcBef>
              <a:spcAft>
                <a:spcPct val="0"/>
              </a:spcAft>
              <a:buClr>
                <a:srgbClr val="00007D"/>
              </a:buClr>
              <a:buSzPct val="75000"/>
              <a:buNone/>
            </a:pPr>
            <a:r>
              <a:rPr lang="en-US" altLang="en-US" sz="2100" b="1" kern="0" dirty="0">
                <a:solidFill>
                  <a:srgbClr val="000000"/>
                </a:solidFill>
                <a:latin typeface="Arial"/>
                <a:ea typeface="ＭＳ Ｐゴシック" panose="020B0600070205080204" pitchFamily="34" charset="-128"/>
              </a:rPr>
              <a:t>Effect:</a:t>
            </a:r>
            <a:r>
              <a:rPr lang="en-US" altLang="en-US" sz="2100" kern="0" dirty="0">
                <a:solidFill>
                  <a:srgbClr val="000000"/>
                </a:solidFill>
                <a:latin typeface="Arial"/>
                <a:ea typeface="ＭＳ Ｐゴシック" panose="020B0600070205080204" pitchFamily="34" charset="-128"/>
              </a:rPr>
              <a:t> a noun that means “result” or “consequence”; a verb that means “to bring about”</a:t>
            </a:r>
          </a:p>
          <a:p>
            <a:pPr marL="0" lvl="0" indent="0" fontAlgn="base">
              <a:lnSpc>
                <a:spcPct val="100000"/>
              </a:lnSpc>
              <a:spcBef>
                <a:spcPct val="20000"/>
              </a:spcBef>
              <a:spcAft>
                <a:spcPct val="0"/>
              </a:spcAft>
              <a:buClr>
                <a:srgbClr val="00007D"/>
              </a:buClr>
              <a:buSzPct val="75000"/>
              <a:buNone/>
            </a:pPr>
            <a:endParaRPr lang="en-US" altLang="en-US" sz="21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100" kern="0" dirty="0">
                <a:solidFill>
                  <a:srgbClr val="000000"/>
                </a:solidFill>
                <a:latin typeface="Arial"/>
                <a:ea typeface="ＭＳ Ｐゴシック" panose="020B0600070205080204" pitchFamily="34" charset="-128"/>
              </a:rPr>
              <a:t>His speech had a positive effect on me.</a:t>
            </a:r>
          </a:p>
          <a:p>
            <a:pPr marL="457200" lvl="1" indent="0" fontAlgn="base">
              <a:lnSpc>
                <a:spcPct val="100000"/>
              </a:lnSpc>
              <a:spcBef>
                <a:spcPct val="20000"/>
              </a:spcBef>
              <a:spcAft>
                <a:spcPct val="0"/>
              </a:spcAft>
              <a:buClr>
                <a:srgbClr val="00007D"/>
              </a:buClr>
              <a:buSzPct val="75000"/>
              <a:buNone/>
            </a:pPr>
            <a:endParaRPr lang="en-US" altLang="en-US" sz="2100" kern="0" dirty="0">
              <a:solidFill>
                <a:srgbClr val="000000"/>
              </a:solidFill>
              <a:latin typeface="Arial"/>
              <a:ea typeface="ＭＳ Ｐゴシック" panose="020B0600070205080204" pitchFamily="34" charset="-128"/>
            </a:endParaRPr>
          </a:p>
          <a:p>
            <a:pPr marL="457200" lvl="1" indent="0" fontAlgn="base">
              <a:lnSpc>
                <a:spcPct val="100000"/>
              </a:lnSpc>
              <a:spcBef>
                <a:spcPct val="20000"/>
              </a:spcBef>
              <a:spcAft>
                <a:spcPct val="0"/>
              </a:spcAft>
              <a:buClr>
                <a:srgbClr val="00007D"/>
              </a:buClr>
              <a:buSzPct val="75000"/>
              <a:buNone/>
            </a:pPr>
            <a:r>
              <a:rPr lang="en-US" altLang="en-US" sz="2100" kern="0" dirty="0">
                <a:solidFill>
                  <a:srgbClr val="000000"/>
                </a:solidFill>
                <a:latin typeface="Arial"/>
                <a:ea typeface="ＭＳ Ｐゴシック" panose="020B0600070205080204" pitchFamily="34" charset="-128"/>
              </a:rPr>
              <a:t>Congress has effected a new tax law.</a:t>
            </a:r>
          </a:p>
          <a:p>
            <a:pPr marL="457200" lvl="1" indent="0" fontAlgn="base">
              <a:lnSpc>
                <a:spcPct val="100000"/>
              </a:lnSpc>
              <a:spcBef>
                <a:spcPct val="20000"/>
              </a:spcBef>
              <a:spcAft>
                <a:spcPct val="0"/>
              </a:spcAft>
              <a:buClr>
                <a:srgbClr val="00007D"/>
              </a:buClr>
              <a:buSzPct val="75000"/>
              <a:buNone/>
            </a:pPr>
            <a:endParaRPr lang="en-US" altLang="en-US" sz="2100" kern="0" dirty="0">
              <a:solidFill>
                <a:srgbClr val="00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2100" kern="0" dirty="0">
                <a:solidFill>
                  <a:srgbClr val="000000"/>
                </a:solidFill>
                <a:latin typeface="Arial"/>
                <a:ea typeface="ＭＳ Ｐゴシック" panose="020B0600070205080204" pitchFamily="34" charset="-128"/>
              </a:rPr>
              <a:t>Here’s a tip to help you </a:t>
            </a:r>
            <a:r>
              <a:rPr lang="en-US" altLang="en-US" sz="2100" kern="0" dirty="0" smtClean="0">
                <a:solidFill>
                  <a:srgbClr val="000000"/>
                </a:solidFill>
                <a:latin typeface="Arial"/>
                <a:ea typeface="ＭＳ Ｐゴシック" panose="020B0600070205080204" pitchFamily="34" charset="-128"/>
              </a:rPr>
              <a:t>remember:</a:t>
            </a:r>
          </a:p>
          <a:p>
            <a:pPr marL="0" indent="0" fontAlgn="base">
              <a:lnSpc>
                <a:spcPct val="100000"/>
              </a:lnSpc>
              <a:spcBef>
                <a:spcPct val="20000"/>
              </a:spcBef>
              <a:spcAft>
                <a:spcPct val="0"/>
              </a:spcAft>
              <a:buClr>
                <a:srgbClr val="00007D"/>
              </a:buClr>
              <a:buSzPct val="75000"/>
              <a:buNone/>
            </a:pPr>
            <a:endParaRPr lang="en-US" altLang="en-US" sz="2100" b="1" u="sng" kern="0" dirty="0">
              <a:solidFill>
                <a:srgbClr val="000000"/>
              </a:solidFill>
              <a:latin typeface="Arial"/>
              <a:ea typeface="ＭＳ Ｐゴシック" panose="020B0600070205080204" pitchFamily="34" charset="-128"/>
            </a:endParaRPr>
          </a:p>
          <a:p>
            <a:pPr marL="0" indent="0" fontAlgn="base">
              <a:lnSpc>
                <a:spcPct val="100000"/>
              </a:lnSpc>
              <a:spcBef>
                <a:spcPct val="20000"/>
              </a:spcBef>
              <a:spcAft>
                <a:spcPct val="0"/>
              </a:spcAft>
              <a:buClr>
                <a:srgbClr val="00007D"/>
              </a:buClr>
              <a:buSzPct val="75000"/>
              <a:buNone/>
            </a:pPr>
            <a:r>
              <a:rPr lang="en-US" altLang="en-US" sz="2100" b="1" kern="0" dirty="0">
                <a:solidFill>
                  <a:srgbClr val="000000"/>
                </a:solidFill>
                <a:latin typeface="Arial"/>
                <a:ea typeface="ＭＳ Ｐゴシック" panose="020B0600070205080204" pitchFamily="34" charset="-128"/>
              </a:rPr>
              <a:t> </a:t>
            </a:r>
            <a:r>
              <a:rPr lang="en-US" altLang="en-US" sz="2100" b="1" kern="0" dirty="0" smtClean="0">
                <a:solidFill>
                  <a:srgbClr val="000000"/>
                </a:solidFill>
                <a:latin typeface="Arial"/>
                <a:ea typeface="ＭＳ Ｐゴシック" panose="020B0600070205080204" pitchFamily="34" charset="-128"/>
              </a:rPr>
              <a:t>       </a:t>
            </a:r>
            <a:r>
              <a:rPr lang="en-US" altLang="en-US" sz="2100" b="1" u="sng" kern="0" dirty="0" smtClean="0">
                <a:solidFill>
                  <a:srgbClr val="000000"/>
                </a:solidFill>
                <a:latin typeface="Arial"/>
                <a:ea typeface="ＭＳ Ｐゴシック" panose="020B0600070205080204" pitchFamily="34" charset="-128"/>
              </a:rPr>
              <a:t>A</a:t>
            </a:r>
            <a:r>
              <a:rPr lang="en-US" altLang="en-US" sz="2100" kern="0" dirty="0" smtClean="0">
                <a:solidFill>
                  <a:srgbClr val="000000"/>
                </a:solidFill>
                <a:latin typeface="Arial"/>
                <a:ea typeface="ＭＳ Ｐゴシック" panose="020B0600070205080204" pitchFamily="34" charset="-128"/>
              </a:rPr>
              <a:t>ffect </a:t>
            </a:r>
            <a:r>
              <a:rPr lang="en-US" altLang="en-US" sz="2100" kern="0" dirty="0">
                <a:solidFill>
                  <a:srgbClr val="000000"/>
                </a:solidFill>
                <a:latin typeface="Arial"/>
                <a:ea typeface="ＭＳ Ｐゴシック" panose="020B0600070205080204" pitchFamily="34" charset="-128"/>
              </a:rPr>
              <a:t>= </a:t>
            </a:r>
            <a:r>
              <a:rPr lang="en-US" altLang="en-US" sz="2100" b="1" u="sng" kern="0" dirty="0">
                <a:solidFill>
                  <a:srgbClr val="000000"/>
                </a:solidFill>
                <a:latin typeface="Arial"/>
                <a:ea typeface="ＭＳ Ｐゴシック" panose="020B0600070205080204" pitchFamily="34" charset="-128"/>
              </a:rPr>
              <a:t>A</a:t>
            </a:r>
            <a:r>
              <a:rPr lang="en-US" altLang="en-US" sz="2100" kern="0" dirty="0">
                <a:solidFill>
                  <a:srgbClr val="000000"/>
                </a:solidFill>
                <a:latin typeface="Arial"/>
                <a:ea typeface="ＭＳ Ｐゴシック" panose="020B0600070205080204" pitchFamily="34" charset="-128"/>
              </a:rPr>
              <a:t>lter          </a:t>
            </a:r>
            <a:r>
              <a:rPr lang="en-US" altLang="en-US" sz="2100" b="1" u="sng" kern="0" dirty="0">
                <a:solidFill>
                  <a:srgbClr val="000000"/>
                </a:solidFill>
                <a:latin typeface="Arial"/>
                <a:ea typeface="ＭＳ Ｐゴシック" panose="020B0600070205080204" pitchFamily="34" charset="-128"/>
              </a:rPr>
              <a:t>E</a:t>
            </a:r>
            <a:r>
              <a:rPr lang="en-US" altLang="en-US" sz="2100" kern="0" dirty="0">
                <a:solidFill>
                  <a:srgbClr val="000000"/>
                </a:solidFill>
                <a:latin typeface="Arial"/>
                <a:ea typeface="ＭＳ Ｐゴシック" panose="020B0600070205080204" pitchFamily="34" charset="-128"/>
              </a:rPr>
              <a:t>ffect = </a:t>
            </a:r>
            <a:r>
              <a:rPr lang="en-US" altLang="en-US" sz="2100" b="1" u="sng" kern="0" dirty="0">
                <a:solidFill>
                  <a:srgbClr val="000000"/>
                </a:solidFill>
                <a:latin typeface="Arial"/>
                <a:ea typeface="ＭＳ Ｐゴシック" panose="020B0600070205080204" pitchFamily="34" charset="-128"/>
              </a:rPr>
              <a:t>E</a:t>
            </a:r>
            <a:r>
              <a:rPr lang="en-US" altLang="en-US" sz="2100" kern="0" dirty="0">
                <a:solidFill>
                  <a:srgbClr val="000000"/>
                </a:solidFill>
                <a:latin typeface="Arial"/>
                <a:ea typeface="ＭＳ Ｐゴシック" panose="020B0600070205080204" pitchFamily="34" charset="-128"/>
              </a:rPr>
              <a:t>nd</a:t>
            </a:r>
          </a:p>
          <a:p>
            <a:pPr marL="457200" lvl="1" indent="0">
              <a:buNone/>
            </a:pPr>
            <a:endParaRPr lang="en-US" dirty="0"/>
          </a:p>
        </p:txBody>
      </p:sp>
    </p:spTree>
    <p:extLst>
      <p:ext uri="{BB962C8B-B14F-4D97-AF65-F5344CB8AC3E}">
        <p14:creationId xmlns:p14="http://schemas.microsoft.com/office/powerpoint/2010/main" val="3778914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1656</TotalTime>
  <Words>3176</Words>
  <Application>Microsoft Office PowerPoint</Application>
  <PresentationFormat>On-screen Show (4:3)</PresentationFormat>
  <Paragraphs>471</Paragraphs>
  <Slides>40</Slides>
  <Notes>36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40</vt:i4>
      </vt:variant>
    </vt:vector>
  </HeadingPairs>
  <TitlesOfParts>
    <vt:vector size="46" baseType="lpstr">
      <vt:lpstr>ＭＳ Ｐゴシック</vt:lpstr>
      <vt:lpstr>Arial</vt:lpstr>
      <vt:lpstr>Calibri</vt:lpstr>
      <vt:lpstr>Office Theme</vt:lpstr>
      <vt:lpstr>Custom Design</vt:lpstr>
      <vt:lpstr>1_Custom Design</vt:lpstr>
      <vt:lpstr>DICTION  Adapted from Grammar Shots by Mamie Webb Hixon</vt:lpstr>
      <vt:lpstr>What Are Colloquialisms?</vt:lpstr>
      <vt:lpstr>Colloquialisms</vt:lpstr>
      <vt:lpstr>Colloquialisms</vt:lpstr>
      <vt:lpstr>What Is Diction?</vt:lpstr>
      <vt:lpstr>A and An</vt:lpstr>
      <vt:lpstr>Accept and Except</vt:lpstr>
      <vt:lpstr>Advice and Advise</vt:lpstr>
      <vt:lpstr>Affect and Effect</vt:lpstr>
      <vt:lpstr>All Ready and Already</vt:lpstr>
      <vt:lpstr>Alright, Alot</vt:lpstr>
      <vt:lpstr>All Together and Altogether</vt:lpstr>
      <vt:lpstr>Among and Between</vt:lpstr>
      <vt:lpstr>Amount and Number</vt:lpstr>
      <vt:lpstr>Can and May</vt:lpstr>
      <vt:lpstr>Capital and Capitol</vt:lpstr>
      <vt:lpstr>Couldn’t Care Less</vt:lpstr>
      <vt:lpstr>Criteria </vt:lpstr>
      <vt:lpstr>Data</vt:lpstr>
      <vt:lpstr>Different Than and Different From</vt:lpstr>
      <vt:lpstr>Disinterested and Uninterested</vt:lpstr>
      <vt:lpstr>Due To and Because Of</vt:lpstr>
      <vt:lpstr>Farther and Further</vt:lpstr>
      <vt:lpstr>Hopefully</vt:lpstr>
      <vt:lpstr>Imply and Infer</vt:lpstr>
      <vt:lpstr>Its, It’s, and Its’</vt:lpstr>
      <vt:lpstr>Kind of and Sort of</vt:lpstr>
      <vt:lpstr>Lay vs. Lie</vt:lpstr>
      <vt:lpstr>Lead and Led</vt:lpstr>
      <vt:lpstr>Lend vs. Loan</vt:lpstr>
      <vt:lpstr>Less and Fewer</vt:lpstr>
      <vt:lpstr>Like and As</vt:lpstr>
      <vt:lpstr>Lose, Loose, Loss</vt:lpstr>
      <vt:lpstr>Principal and Principle</vt:lpstr>
      <vt:lpstr>Reason Is</vt:lpstr>
      <vt:lpstr>Sit and Set</vt:lpstr>
      <vt:lpstr>Than and Then</vt:lpstr>
      <vt:lpstr>There, Their, and They’re</vt:lpstr>
      <vt:lpstr>To, Too, and Two</vt:lpstr>
      <vt:lpstr>Is When and Is Where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120</cp:revision>
  <dcterms:created xsi:type="dcterms:W3CDTF">2016-08-03T17:54:22Z</dcterms:created>
  <dcterms:modified xsi:type="dcterms:W3CDTF">2019-10-15T17:06:48Z</dcterms:modified>
</cp:coreProperties>
</file>