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76" r:id="rId3"/>
  </p:sldMasterIdLst>
  <p:notesMasterIdLst>
    <p:notesMasterId r:id="rId19"/>
  </p:notesMasterIdLst>
  <p:sldIdLst>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88"/>
    <p:restoredTop sz="50000"/>
  </p:normalViewPr>
  <p:slideViewPr>
    <p:cSldViewPr snapToGrid="0" snapToObjects="1">
      <p:cViewPr varScale="1">
        <p:scale>
          <a:sx n="60" d="100"/>
          <a:sy n="60" d="100"/>
        </p:scale>
        <p:origin x="48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3D530-6E43-467E-8239-53DFFC211A85}" type="datetimeFigureOut">
              <a:rPr lang="en-US" smtClean="0"/>
              <a:t>7/31/2019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6FF23-725A-4AC2-A2A9-137BC68338E7}" type="slidenum">
              <a:rPr lang="en-US" smtClean="0"/>
              <a:t>‹#›</a:t>
            </a:fld>
            <a:endParaRPr lang="en-US"/>
          </a:p>
        </p:txBody>
      </p:sp>
    </p:spTree>
    <p:extLst>
      <p:ext uri="{BB962C8B-B14F-4D97-AF65-F5344CB8AC3E}">
        <p14:creationId xmlns:p14="http://schemas.microsoft.com/office/powerpoint/2010/main" val="930369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6FF23-725A-4AC2-A2A9-137BC68338E7}" type="slidenum">
              <a:rPr lang="en-US" smtClean="0"/>
              <a:t>1</a:t>
            </a:fld>
            <a:endParaRPr lang="en-US"/>
          </a:p>
        </p:txBody>
      </p:sp>
    </p:spTree>
    <p:extLst>
      <p:ext uri="{BB962C8B-B14F-4D97-AF65-F5344CB8AC3E}">
        <p14:creationId xmlns:p14="http://schemas.microsoft.com/office/powerpoint/2010/main" val="320023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6FF23-725A-4AC2-A2A9-137BC68338E7}" type="slidenum">
              <a:rPr lang="en-US" smtClean="0"/>
              <a:t>2</a:t>
            </a:fld>
            <a:endParaRPr lang="en-US"/>
          </a:p>
        </p:txBody>
      </p:sp>
    </p:spTree>
    <p:extLst>
      <p:ext uri="{BB962C8B-B14F-4D97-AF65-F5344CB8AC3E}">
        <p14:creationId xmlns:p14="http://schemas.microsoft.com/office/powerpoint/2010/main" val="4130039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179" y="4231322"/>
            <a:ext cx="7717055" cy="706437"/>
          </a:xfrm>
          <a:prstGeom prst="rect">
            <a:avLst/>
          </a:prstGeom>
        </p:spPr>
        <p:txBody>
          <a:bodyPr anchor="b"/>
          <a:lstStyle>
            <a:lvl1pPr algn="ctr">
              <a:defRPr sz="4000" b="1" i="0">
                <a:solidFill>
                  <a:srgbClr val="0069AA"/>
                </a:solidFill>
                <a:latin typeface="Arial" charset="0"/>
                <a:ea typeface="Arial" charset="0"/>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259706" y="5113204"/>
            <a:ext cx="6858000" cy="411697"/>
          </a:xfrm>
          <a:prstGeom prst="rect">
            <a:avLst/>
          </a:prstGeom>
        </p:spPr>
        <p:txBody>
          <a:bodyPr/>
          <a:lstStyle>
            <a:lvl1pPr marL="0" indent="0" algn="ctr">
              <a:buNone/>
              <a:defRPr sz="2400" b="0" i="1">
                <a:solidFill>
                  <a:srgbClr val="0069AA"/>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0004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896" y="268872"/>
            <a:ext cx="8168840" cy="460449"/>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722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735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00475" y="457200"/>
            <a:ext cx="462915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204184"/>
            <a:ext cx="2949575" cy="3664803"/>
          </a:xfrm>
        </p:spPr>
        <p:txBody>
          <a:bodyPr/>
          <a:lstStyle>
            <a:lvl1pPr marL="0" indent="0">
              <a:buNone/>
              <a:defRPr sz="1600" b="0" i="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84355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275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0753983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918056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3"/>
            <a:ext cx="8168840" cy="37602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4825797"/>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2"/>
            <a:ext cx="8168840" cy="46264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56796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Comma Usage</a:t>
            </a:r>
            <a:endParaRPr lang="en-US" dirty="0"/>
          </a:p>
        </p:txBody>
      </p:sp>
      <p:sp>
        <p:nvSpPr>
          <p:cNvPr id="3" name="Subtitle 2"/>
          <p:cNvSpPr>
            <a:spLocks noGrp="1"/>
          </p:cNvSpPr>
          <p:nvPr>
            <p:ph type="subTitle" idx="1"/>
          </p:nvPr>
        </p:nvSpPr>
        <p:spPr/>
        <p:txBody>
          <a:bodyPr/>
          <a:lstStyle/>
          <a:p>
            <a:r>
              <a:rPr lang="en-US" sz="1800" i="0" dirty="0"/>
              <a:t>Adapted from Real Good Grammar, Too by Mamie Webb Hixon</a:t>
            </a:r>
          </a:p>
          <a:p>
            <a:endParaRPr lang="en-US" dirty="0"/>
          </a:p>
        </p:txBody>
      </p:sp>
    </p:spTree>
    <p:extLst>
      <p:ext uri="{BB962C8B-B14F-4D97-AF65-F5344CB8AC3E}">
        <p14:creationId xmlns:p14="http://schemas.microsoft.com/office/powerpoint/2010/main" val="95004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vs. Nonessential Info</a:t>
            </a:r>
            <a:endParaRPr lang="en-US" dirty="0"/>
          </a:p>
        </p:txBody>
      </p:sp>
      <p:sp>
        <p:nvSpPr>
          <p:cNvPr id="3" name="Content Placeholder 2"/>
          <p:cNvSpPr>
            <a:spLocks noGrp="1"/>
          </p:cNvSpPr>
          <p:nvPr>
            <p:ph idx="1"/>
          </p:nvPr>
        </p:nvSpPr>
        <p:spPr>
          <a:xfrm>
            <a:off x="618221" y="1187116"/>
            <a:ext cx="7920189" cy="4807818"/>
          </a:xfrm>
        </p:spPr>
        <p:txBody>
          <a:bodyPr>
            <a:noAutofit/>
          </a:bodyPr>
          <a:lstStyle/>
          <a:p>
            <a:pPr marL="0" indent="0">
              <a:buNone/>
            </a:pPr>
            <a:r>
              <a:rPr lang="en-US" sz="1600" b="1" dirty="0" smtClean="0"/>
              <a:t>Use commas to separate nonessential words, clauses, or phrases: </a:t>
            </a:r>
          </a:p>
          <a:p>
            <a:pPr marL="0" indent="0">
              <a:buNone/>
            </a:pPr>
            <a:r>
              <a:rPr lang="en-US" sz="1600" dirty="0" smtClean="0"/>
              <a:t>	John is my best friend.</a:t>
            </a:r>
          </a:p>
          <a:p>
            <a:pPr marL="0" indent="0">
              <a:buNone/>
            </a:pPr>
            <a:r>
              <a:rPr lang="en-US" sz="1600" dirty="0"/>
              <a:t>	</a:t>
            </a:r>
            <a:r>
              <a:rPr lang="en-US" sz="1600" dirty="0" smtClean="0"/>
              <a:t>John, </a:t>
            </a:r>
            <a:r>
              <a:rPr lang="en-US" sz="1600" u="sng" dirty="0" smtClean="0"/>
              <a:t>who has black hair</a:t>
            </a:r>
            <a:r>
              <a:rPr lang="en-US" sz="1600" dirty="0" smtClean="0"/>
              <a:t>, is my best friend.</a:t>
            </a:r>
          </a:p>
          <a:p>
            <a:pPr marL="0" indent="0">
              <a:buNone/>
            </a:pPr>
            <a:r>
              <a:rPr lang="en-US" sz="1600" b="1" dirty="0" smtClean="0"/>
              <a:t>Here, we don’t need to know that John has black hair to understand that the point of the sentence is that John is the speaker’s best friend.  </a:t>
            </a:r>
            <a:endParaRPr lang="en-US" sz="1600" b="1" dirty="0"/>
          </a:p>
          <a:p>
            <a:pPr marL="0" indent="0">
              <a:buNone/>
            </a:pPr>
            <a:endParaRPr lang="en-US" sz="1600" b="1" dirty="0" smtClean="0"/>
          </a:p>
          <a:p>
            <a:pPr marL="0" indent="0">
              <a:buNone/>
            </a:pPr>
            <a:r>
              <a:rPr lang="en-US" sz="1600" b="1" dirty="0" smtClean="0"/>
              <a:t>Omit </a:t>
            </a:r>
            <a:r>
              <a:rPr lang="en-US" sz="1600" b="1" dirty="0"/>
              <a:t>the commas if the information is essential: </a:t>
            </a:r>
            <a:endParaRPr lang="en-US" sz="1600" dirty="0"/>
          </a:p>
          <a:p>
            <a:pPr marL="0" indent="0">
              <a:buNone/>
            </a:pPr>
            <a:r>
              <a:rPr lang="en-US" sz="1600" dirty="0" smtClean="0"/>
              <a:t>	John Wiggins had </a:t>
            </a:r>
            <a:r>
              <a:rPr lang="en-US" sz="1600" dirty="0"/>
              <a:t>black </a:t>
            </a:r>
            <a:r>
              <a:rPr lang="en-US" sz="1600" dirty="0" smtClean="0"/>
              <a:t>hair.</a:t>
            </a:r>
          </a:p>
          <a:p>
            <a:pPr marL="0" indent="0">
              <a:buNone/>
            </a:pPr>
            <a:r>
              <a:rPr lang="en-US" sz="1600" dirty="0"/>
              <a:t>	</a:t>
            </a:r>
            <a:r>
              <a:rPr lang="en-US" sz="1600" dirty="0" smtClean="0"/>
              <a:t>John Edwards has red hair.</a:t>
            </a:r>
          </a:p>
          <a:p>
            <a:pPr marL="0" indent="0">
              <a:buNone/>
            </a:pPr>
            <a:r>
              <a:rPr lang="en-US" sz="1600" dirty="0"/>
              <a:t>	</a:t>
            </a:r>
            <a:r>
              <a:rPr lang="en-US" sz="1600" dirty="0" smtClean="0"/>
              <a:t>John </a:t>
            </a:r>
            <a:r>
              <a:rPr lang="en-US" sz="1600" u="sng" dirty="0"/>
              <a:t>who has black </a:t>
            </a:r>
            <a:r>
              <a:rPr lang="en-US" sz="1600" u="sng" dirty="0" smtClean="0"/>
              <a:t>hair</a:t>
            </a:r>
            <a:r>
              <a:rPr lang="en-US" sz="1600" dirty="0" smtClean="0"/>
              <a:t> </a:t>
            </a:r>
            <a:r>
              <a:rPr lang="en-US" sz="1600" dirty="0"/>
              <a:t>is my best friend. </a:t>
            </a:r>
            <a:endParaRPr lang="en-US" sz="1600" dirty="0" smtClean="0"/>
          </a:p>
          <a:p>
            <a:pPr marL="0" indent="0">
              <a:buNone/>
            </a:pPr>
            <a:r>
              <a:rPr lang="en-US" sz="1600" b="1" dirty="0" smtClean="0"/>
              <a:t>Here, we have two Johns, one with black hair and one with red hair. “Who has black hair” is necessary to the meaning of the sentence because this information distinguishes between John Wiggins, who is the speaker’s best friend, and John Edwards, who is not the speaker’s best friend. </a:t>
            </a:r>
            <a:endParaRPr lang="en-US" sz="1600" b="1" dirty="0"/>
          </a:p>
        </p:txBody>
      </p:sp>
    </p:spTree>
    <p:extLst>
      <p:ext uri="{BB962C8B-B14F-4D97-AF65-F5344CB8AC3E}">
        <p14:creationId xmlns:p14="http://schemas.microsoft.com/office/powerpoint/2010/main" val="321001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Address</a:t>
            </a:r>
            <a:endParaRPr lang="en-US" dirty="0"/>
          </a:p>
        </p:txBody>
      </p:sp>
      <p:sp>
        <p:nvSpPr>
          <p:cNvPr id="3" name="Content Placeholder 2"/>
          <p:cNvSpPr>
            <a:spLocks noGrp="1"/>
          </p:cNvSpPr>
          <p:nvPr>
            <p:ph idx="1"/>
          </p:nvPr>
        </p:nvSpPr>
        <p:spPr>
          <a:xfrm>
            <a:off x="1135580" y="1892844"/>
            <a:ext cx="6885472" cy="3200525"/>
          </a:xfrm>
        </p:spPr>
        <p:txBody>
          <a:bodyPr>
            <a:noAutofit/>
          </a:bodyPr>
          <a:lstStyle/>
          <a:p>
            <a:pPr marL="0" indent="0">
              <a:buNone/>
            </a:pPr>
            <a:r>
              <a:rPr lang="en-US" sz="1900" b="1" dirty="0" smtClean="0"/>
              <a:t>Use a comma to separate names used in direct address from the main sentence:</a:t>
            </a:r>
          </a:p>
          <a:p>
            <a:pPr marL="457200" lvl="1" indent="0">
              <a:buNone/>
            </a:pPr>
            <a:endParaRPr lang="en-US" sz="1900" dirty="0" smtClean="0"/>
          </a:p>
          <a:p>
            <a:pPr marL="457200" lvl="1" indent="0">
              <a:buNone/>
            </a:pPr>
            <a:r>
              <a:rPr lang="en-US" sz="1900" dirty="0" smtClean="0"/>
              <a:t>Let’s eat, </a:t>
            </a:r>
            <a:r>
              <a:rPr lang="en-US" sz="1900" u="sng" dirty="0" smtClean="0"/>
              <a:t>Grandma</a:t>
            </a:r>
            <a:r>
              <a:rPr lang="en-US" sz="1900" dirty="0" smtClean="0"/>
              <a:t>. </a:t>
            </a:r>
            <a:endParaRPr lang="en-US" sz="1900" dirty="0"/>
          </a:p>
          <a:p>
            <a:pPr marL="457200" lvl="1" indent="0">
              <a:buNone/>
            </a:pPr>
            <a:endParaRPr lang="en-US" sz="1900" b="1" dirty="0" smtClean="0"/>
          </a:p>
          <a:p>
            <a:pPr marL="0" indent="0">
              <a:buNone/>
            </a:pPr>
            <a:r>
              <a:rPr lang="en-US" sz="1900" b="1" dirty="0" smtClean="0"/>
              <a:t>The speaker is addressing Grandma to invite her to come to the table. Without the comma, this sentence says, “Let’s </a:t>
            </a:r>
            <a:r>
              <a:rPr lang="en-US" sz="1900" b="1" dirty="0"/>
              <a:t>eat Grandma</a:t>
            </a:r>
            <a:r>
              <a:rPr lang="en-US" sz="1900" b="1" dirty="0" smtClean="0"/>
              <a:t>.” Presumably, the speaker does not want to eat any grandparents.  </a:t>
            </a:r>
            <a:endParaRPr lang="en-US" sz="1900" b="1" dirty="0"/>
          </a:p>
          <a:p>
            <a:pPr marL="457200" lvl="1" indent="0">
              <a:buNone/>
            </a:pPr>
            <a:endParaRPr lang="en-US" sz="1900" b="1" dirty="0" smtClean="0"/>
          </a:p>
        </p:txBody>
      </p:sp>
    </p:spTree>
    <p:extLst>
      <p:ext uri="{BB962C8B-B14F-4D97-AF65-F5344CB8AC3E}">
        <p14:creationId xmlns:p14="http://schemas.microsoft.com/office/powerpoint/2010/main" val="254088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Questions</a:t>
            </a:r>
            <a:endParaRPr lang="en-US" dirty="0"/>
          </a:p>
        </p:txBody>
      </p:sp>
      <p:sp>
        <p:nvSpPr>
          <p:cNvPr id="3" name="Content Placeholder 2"/>
          <p:cNvSpPr>
            <a:spLocks noGrp="1"/>
          </p:cNvSpPr>
          <p:nvPr>
            <p:ph idx="1"/>
          </p:nvPr>
        </p:nvSpPr>
        <p:spPr>
          <a:xfrm>
            <a:off x="493895" y="1243138"/>
            <a:ext cx="8168841" cy="4580146"/>
          </a:xfrm>
        </p:spPr>
        <p:txBody>
          <a:bodyPr>
            <a:normAutofit/>
          </a:bodyPr>
          <a:lstStyle/>
          <a:p>
            <a:pPr marL="0" indent="0">
              <a:buNone/>
            </a:pPr>
            <a:r>
              <a:rPr lang="en-US" sz="2400" b="1" dirty="0"/>
              <a:t>Use a comma to separate mild interjections and words like “yes,” “no,” and “thanks” from the main sentence:  </a:t>
            </a:r>
            <a:endParaRPr lang="en-US" sz="2400" dirty="0"/>
          </a:p>
          <a:p>
            <a:pPr marL="457200" lvl="1" indent="0">
              <a:buNone/>
            </a:pPr>
            <a:endParaRPr lang="en-US" dirty="0"/>
          </a:p>
          <a:p>
            <a:pPr marL="457200" lvl="1" indent="0">
              <a:buNone/>
            </a:pPr>
            <a:r>
              <a:rPr lang="en-US" u="sng" dirty="0"/>
              <a:t>Yes</a:t>
            </a:r>
            <a:r>
              <a:rPr lang="en-US" dirty="0"/>
              <a:t>, I do want fries with that. </a:t>
            </a:r>
          </a:p>
          <a:p>
            <a:pPr marL="457200" lvl="1" indent="0">
              <a:buNone/>
            </a:pPr>
            <a:r>
              <a:rPr lang="en-US" u="sng" dirty="0"/>
              <a:t>Oh</a:t>
            </a:r>
            <a:r>
              <a:rPr lang="en-US" dirty="0"/>
              <a:t>, I don’t know. </a:t>
            </a:r>
          </a:p>
          <a:p>
            <a:pPr marL="0" indent="0">
              <a:buNone/>
            </a:pPr>
            <a:endParaRPr lang="en-US" sz="2400" b="1" dirty="0" smtClean="0"/>
          </a:p>
          <a:p>
            <a:pPr marL="0" indent="0">
              <a:buNone/>
            </a:pPr>
            <a:r>
              <a:rPr lang="en-US" sz="2400" b="1" dirty="0" smtClean="0"/>
              <a:t>Use a comma to separate tag question from the main sentence</a:t>
            </a:r>
            <a:r>
              <a:rPr lang="en-US" sz="2400" b="1" dirty="0"/>
              <a:t>:</a:t>
            </a:r>
            <a:r>
              <a:rPr lang="en-US" sz="2400" b="1" dirty="0" smtClean="0"/>
              <a:t> </a:t>
            </a:r>
          </a:p>
          <a:p>
            <a:pPr marL="457200" lvl="1" indent="0">
              <a:buNone/>
            </a:pPr>
            <a:endParaRPr lang="en-US" dirty="0" smtClean="0"/>
          </a:p>
          <a:p>
            <a:pPr marL="457200" lvl="1" indent="0">
              <a:buNone/>
            </a:pPr>
            <a:r>
              <a:rPr lang="en-US" dirty="0" smtClean="0"/>
              <a:t>You are not distracted, </a:t>
            </a:r>
            <a:r>
              <a:rPr lang="en-US" u="sng" dirty="0" smtClean="0"/>
              <a:t>are you</a:t>
            </a:r>
            <a:r>
              <a:rPr lang="en-US" dirty="0" smtClean="0"/>
              <a:t>? </a:t>
            </a:r>
          </a:p>
          <a:p>
            <a:pPr marL="457200" lvl="1" indent="0">
              <a:buNone/>
            </a:pPr>
            <a:r>
              <a:rPr lang="en-US" dirty="0" smtClean="0"/>
              <a:t>You killed my goldfish, </a:t>
            </a:r>
            <a:r>
              <a:rPr lang="en-US" u="sng" dirty="0" smtClean="0"/>
              <a:t>didn’t you</a:t>
            </a:r>
            <a:r>
              <a:rPr lang="en-US" dirty="0" smtClean="0"/>
              <a:t>? </a:t>
            </a:r>
          </a:p>
          <a:p>
            <a:pPr marL="457200" lvl="1" indent="0">
              <a:buNone/>
            </a:pPr>
            <a:endParaRPr lang="en-US" dirty="0"/>
          </a:p>
        </p:txBody>
      </p:sp>
    </p:spTree>
    <p:extLst>
      <p:ext uri="{BB962C8B-B14F-4D97-AF65-F5344CB8AC3E}">
        <p14:creationId xmlns:p14="http://schemas.microsoft.com/office/powerpoint/2010/main" val="10801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Interrupters</a:t>
            </a:r>
            <a:endParaRPr lang="en-US" dirty="0"/>
          </a:p>
        </p:txBody>
      </p:sp>
      <p:sp>
        <p:nvSpPr>
          <p:cNvPr id="3" name="Content Placeholder 2"/>
          <p:cNvSpPr>
            <a:spLocks noGrp="1"/>
          </p:cNvSpPr>
          <p:nvPr>
            <p:ph idx="1"/>
          </p:nvPr>
        </p:nvSpPr>
        <p:spPr>
          <a:xfrm>
            <a:off x="935053" y="1796591"/>
            <a:ext cx="7286526" cy="3489283"/>
          </a:xfrm>
        </p:spPr>
        <p:txBody>
          <a:bodyPr/>
          <a:lstStyle/>
          <a:p>
            <a:pPr marL="0" indent="0">
              <a:buNone/>
            </a:pPr>
            <a:r>
              <a:rPr lang="en-US" sz="2400" b="1" dirty="0" smtClean="0"/>
              <a:t>Use a comma to separate interrupters, parenthetical words and phrases, and transitional words and phrases from the main sentence: </a:t>
            </a:r>
          </a:p>
          <a:p>
            <a:pPr marL="457200" lvl="1" indent="0">
              <a:buNone/>
            </a:pPr>
            <a:endParaRPr lang="en-US" dirty="0" smtClean="0"/>
          </a:p>
          <a:p>
            <a:pPr marL="457200" lvl="1" indent="0">
              <a:buNone/>
            </a:pPr>
            <a:r>
              <a:rPr lang="en-US" dirty="0" smtClean="0"/>
              <a:t>My ferret</a:t>
            </a:r>
            <a:r>
              <a:rPr lang="en-US" dirty="0"/>
              <a:t>, </a:t>
            </a:r>
            <a:r>
              <a:rPr lang="en-US" dirty="0" smtClean="0"/>
              <a:t>by the way, loves to wear a fedora. </a:t>
            </a:r>
          </a:p>
          <a:p>
            <a:pPr marL="457200" lvl="1" indent="0">
              <a:buNone/>
            </a:pPr>
            <a:endParaRPr lang="en-US" dirty="0" smtClean="0"/>
          </a:p>
          <a:p>
            <a:pPr marL="457200" lvl="1" indent="0">
              <a:buNone/>
            </a:pPr>
            <a:r>
              <a:rPr lang="en-US" dirty="0" smtClean="0"/>
              <a:t>My hamster, however, prefers his baseball cap. </a:t>
            </a:r>
          </a:p>
          <a:p>
            <a:pPr marL="457200" lvl="1" indent="0">
              <a:buNone/>
            </a:pPr>
            <a:endParaRPr lang="en-US" dirty="0" smtClean="0"/>
          </a:p>
        </p:txBody>
      </p:sp>
    </p:spTree>
    <p:extLst>
      <p:ext uri="{BB962C8B-B14F-4D97-AF65-F5344CB8AC3E}">
        <p14:creationId xmlns:p14="http://schemas.microsoft.com/office/powerpoint/2010/main" val="228681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Consecutive Occurrences</a:t>
            </a:r>
            <a:endParaRPr lang="en-US" dirty="0"/>
          </a:p>
        </p:txBody>
      </p:sp>
      <p:sp>
        <p:nvSpPr>
          <p:cNvPr id="3" name="Content Placeholder 2"/>
          <p:cNvSpPr>
            <a:spLocks noGrp="1"/>
          </p:cNvSpPr>
          <p:nvPr>
            <p:ph idx="1"/>
          </p:nvPr>
        </p:nvSpPr>
        <p:spPr>
          <a:xfrm>
            <a:off x="975158" y="1965032"/>
            <a:ext cx="7206316" cy="3128336"/>
          </a:xfrm>
        </p:spPr>
        <p:txBody>
          <a:bodyPr/>
          <a:lstStyle/>
          <a:p>
            <a:pPr marL="0" indent="0">
              <a:buNone/>
            </a:pPr>
            <a:r>
              <a:rPr lang="en-US" b="1" dirty="0" smtClean="0"/>
              <a:t>Use a comma to separate two or three consecutive occurrences of a word: </a:t>
            </a:r>
          </a:p>
          <a:p>
            <a:pPr marL="457200" lvl="1" indent="0">
              <a:buNone/>
            </a:pPr>
            <a:endParaRPr lang="en-US" dirty="0" smtClean="0"/>
          </a:p>
          <a:p>
            <a:pPr marL="457200" lvl="1" indent="0">
              <a:buNone/>
            </a:pPr>
            <a:r>
              <a:rPr lang="en-US" dirty="0" smtClean="0"/>
              <a:t>Rain, rain, go away. </a:t>
            </a:r>
          </a:p>
          <a:p>
            <a:pPr marL="457200" lvl="1" indent="0">
              <a:buNone/>
            </a:pPr>
            <a:endParaRPr lang="en-US" dirty="0" smtClean="0"/>
          </a:p>
          <a:p>
            <a:pPr marL="457200" lvl="1" indent="0">
              <a:buNone/>
            </a:pPr>
            <a:r>
              <a:rPr lang="en-US" dirty="0" smtClean="0"/>
              <a:t>I see your lips moving, but all I hear is blah, blah, blah. </a:t>
            </a:r>
            <a:endParaRPr lang="en-US" dirty="0"/>
          </a:p>
        </p:txBody>
      </p:sp>
    </p:spTree>
    <p:extLst>
      <p:ext uri="{BB962C8B-B14F-4D97-AF65-F5344CB8AC3E}">
        <p14:creationId xmlns:p14="http://schemas.microsoft.com/office/powerpoint/2010/main" val="267635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for Clarity</a:t>
            </a:r>
            <a:endParaRPr lang="en-US" dirty="0"/>
          </a:p>
        </p:txBody>
      </p:sp>
      <p:sp>
        <p:nvSpPr>
          <p:cNvPr id="3" name="Content Placeholder 2"/>
          <p:cNvSpPr>
            <a:spLocks noGrp="1"/>
          </p:cNvSpPr>
          <p:nvPr>
            <p:ph idx="1"/>
          </p:nvPr>
        </p:nvSpPr>
        <p:spPr>
          <a:xfrm>
            <a:off x="898958" y="1427623"/>
            <a:ext cx="7358716" cy="4034714"/>
          </a:xfrm>
        </p:spPr>
        <p:txBody>
          <a:bodyPr>
            <a:noAutofit/>
          </a:bodyPr>
          <a:lstStyle/>
          <a:p>
            <a:pPr marL="0" indent="0">
              <a:buNone/>
            </a:pPr>
            <a:r>
              <a:rPr lang="en-US" sz="2000" b="1" dirty="0" smtClean="0"/>
              <a:t>Use a comma to provide clarity and to prevent misreading: </a:t>
            </a:r>
          </a:p>
          <a:p>
            <a:pPr marL="457200" lvl="1" indent="0">
              <a:buNone/>
            </a:pPr>
            <a:endParaRPr lang="en-US" sz="2000" dirty="0" smtClean="0"/>
          </a:p>
          <a:p>
            <a:pPr marL="457200" lvl="1" indent="0">
              <a:buNone/>
            </a:pPr>
            <a:r>
              <a:rPr lang="en-US" sz="2000" dirty="0" smtClean="0"/>
              <a:t>We left the candidate, assured that he would win. 	</a:t>
            </a:r>
          </a:p>
          <a:p>
            <a:pPr marL="0" indent="0">
              <a:buNone/>
            </a:pPr>
            <a:r>
              <a:rPr lang="en-US" sz="2000" b="1" dirty="0" smtClean="0"/>
              <a:t>By separating the word “assured” from the main sentence with a comma, we show that the one who is assured is the same person as the subject of the sentence: we were assured.</a:t>
            </a:r>
          </a:p>
          <a:p>
            <a:pPr marL="457200" lvl="1" indent="0">
              <a:buNone/>
            </a:pPr>
            <a:endParaRPr lang="en-US" sz="2000" dirty="0" smtClean="0"/>
          </a:p>
          <a:p>
            <a:pPr marL="457200" lvl="1" indent="0">
              <a:buNone/>
            </a:pPr>
            <a:r>
              <a:rPr lang="en-US" sz="2000" dirty="0" smtClean="0"/>
              <a:t>We left the candidate assured that he would win. 	</a:t>
            </a:r>
          </a:p>
          <a:p>
            <a:pPr marL="0" indent="0">
              <a:buNone/>
            </a:pPr>
            <a:r>
              <a:rPr lang="en-US" sz="2000" b="1" dirty="0" smtClean="0"/>
              <a:t>By omitting the comma, we attach the word “assured” to the word “candidate,” showing that it is the candidate who was assured. </a:t>
            </a:r>
          </a:p>
        </p:txBody>
      </p:sp>
    </p:spTree>
    <p:extLst>
      <p:ext uri="{BB962C8B-B14F-4D97-AF65-F5344CB8AC3E}">
        <p14:creationId xmlns:p14="http://schemas.microsoft.com/office/powerpoint/2010/main" val="99588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 and Direct Quotations</a:t>
            </a:r>
            <a:endParaRPr lang="en-US" dirty="0"/>
          </a:p>
        </p:txBody>
      </p:sp>
      <p:sp>
        <p:nvSpPr>
          <p:cNvPr id="3" name="Content Placeholder 2"/>
          <p:cNvSpPr>
            <a:spLocks noGrp="1"/>
          </p:cNvSpPr>
          <p:nvPr>
            <p:ph idx="1"/>
          </p:nvPr>
        </p:nvSpPr>
        <p:spPr>
          <a:xfrm>
            <a:off x="786663" y="1772528"/>
            <a:ext cx="7583305" cy="3537410"/>
          </a:xfrm>
        </p:spPr>
        <p:txBody>
          <a:bodyPr>
            <a:normAutofit/>
          </a:bodyPr>
          <a:lstStyle/>
          <a:p>
            <a:pPr marL="0" indent="0">
              <a:buNone/>
            </a:pPr>
            <a:r>
              <a:rPr lang="en-US" b="1" dirty="0" smtClean="0">
                <a:latin typeface="Arial" panose="020B0604020202020204" pitchFamily="34" charset="0"/>
                <a:cs typeface="Arial" panose="020B0604020202020204" pitchFamily="34" charset="0"/>
              </a:rPr>
              <a:t>Use a comma to separate direct quotations from the phrase identifying the speaker: </a:t>
            </a:r>
          </a:p>
          <a:p>
            <a:pPr marL="457200" lvl="1" indent="0">
              <a:buNone/>
            </a:pPr>
            <a:endParaRPr lang="en-US" sz="2800" b="1" dirty="0" smtClean="0">
              <a:latin typeface="Arial" panose="020B0604020202020204" pitchFamily="34" charset="0"/>
              <a:cs typeface="Arial" panose="020B0604020202020204" pitchFamily="34" charset="0"/>
            </a:endParaRPr>
          </a:p>
          <a:p>
            <a:pPr marL="457200" lvl="1" indent="0">
              <a:buNone/>
            </a:pPr>
            <a:r>
              <a:rPr lang="en-US" sz="2800" dirty="0" smtClean="0">
                <a:latin typeface="Arial" panose="020B0604020202020204" pitchFamily="34" charset="0"/>
                <a:cs typeface="Arial" panose="020B0604020202020204" pitchFamily="34" charset="0"/>
              </a:rPr>
              <a:t>Johnny moaned, “Grammar lessons are so lame.”</a:t>
            </a:r>
          </a:p>
          <a:p>
            <a:pPr marL="457200" lvl="1" indent="0">
              <a:buNone/>
            </a:pPr>
            <a:endParaRPr lang="en-US" sz="2800" dirty="0" smtClean="0">
              <a:latin typeface="Arial" panose="020B0604020202020204" pitchFamily="34" charset="0"/>
              <a:cs typeface="Arial" panose="020B0604020202020204" pitchFamily="34" charset="0"/>
            </a:endParaRPr>
          </a:p>
          <a:p>
            <a:pPr marL="457200" lvl="1" indent="0">
              <a:buNone/>
            </a:pPr>
            <a:r>
              <a:rPr lang="en-US" sz="2800" dirty="0" smtClean="0">
                <a:latin typeface="Arial" panose="020B0604020202020204" pitchFamily="34" charset="0"/>
                <a:cs typeface="Arial" panose="020B0604020202020204" pitchFamily="34" charset="0"/>
              </a:rPr>
              <a:t>“I’m tired,” he complained, “and I want to go home.”</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342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Names</a:t>
            </a:r>
            <a:endParaRPr lang="en-US" dirty="0"/>
          </a:p>
        </p:txBody>
      </p:sp>
      <p:sp>
        <p:nvSpPr>
          <p:cNvPr id="3" name="Content Placeholder 2"/>
          <p:cNvSpPr>
            <a:spLocks noGrp="1"/>
          </p:cNvSpPr>
          <p:nvPr>
            <p:ph idx="1"/>
          </p:nvPr>
        </p:nvSpPr>
        <p:spPr>
          <a:xfrm>
            <a:off x="702442" y="1114801"/>
            <a:ext cx="7751747" cy="4636294"/>
          </a:xfrm>
        </p:spPr>
        <p:txBody>
          <a:bodyPr>
            <a:normAutofit fontScale="92500" lnSpcReduction="10000"/>
          </a:bodyPr>
          <a:lstStyle/>
          <a:p>
            <a:pPr marL="0" indent="0">
              <a:buNone/>
            </a:pPr>
            <a:r>
              <a:rPr lang="en-US" sz="2400" b="1" dirty="0" smtClean="0"/>
              <a:t>Use a comma to separate geographical names and addresses from each other and from words following them: </a:t>
            </a:r>
          </a:p>
          <a:p>
            <a:pPr marL="457200" lvl="1" indent="0">
              <a:buNone/>
            </a:pPr>
            <a:endParaRPr lang="en-US" dirty="0" smtClean="0"/>
          </a:p>
          <a:p>
            <a:pPr marL="457200" lvl="1" indent="0">
              <a:buNone/>
            </a:pPr>
            <a:r>
              <a:rPr lang="en-US" dirty="0" smtClean="0"/>
              <a:t>Pensacola, Florida, is where I live. </a:t>
            </a:r>
          </a:p>
          <a:p>
            <a:pPr marL="457200" lvl="1" indent="0">
              <a:buNone/>
            </a:pPr>
            <a:endParaRPr lang="en-US" dirty="0" smtClean="0"/>
          </a:p>
          <a:p>
            <a:pPr marL="457200" lvl="1" indent="0">
              <a:buNone/>
            </a:pPr>
            <a:r>
              <a:rPr lang="en-US" dirty="0" smtClean="0"/>
              <a:t>Birmingham, Alabama, gets its name from Birmingham, England. </a:t>
            </a:r>
          </a:p>
          <a:p>
            <a:pPr marL="457200" lvl="1" indent="0">
              <a:buNone/>
            </a:pPr>
            <a:endParaRPr lang="en-US" dirty="0" smtClean="0"/>
          </a:p>
          <a:p>
            <a:pPr marL="457200" lvl="1" indent="0">
              <a:buNone/>
            </a:pPr>
            <a:r>
              <a:rPr lang="en-US" dirty="0" smtClean="0"/>
              <a:t>The property located at 4590 Peach Street, Atlanta, Georgia 32416, is for sale. </a:t>
            </a:r>
          </a:p>
          <a:p>
            <a:pPr marL="457200" lvl="1" indent="0">
              <a:buNone/>
            </a:pPr>
            <a:endParaRPr lang="en-US" dirty="0" smtClean="0"/>
          </a:p>
          <a:p>
            <a:pPr marL="0" indent="0">
              <a:buNone/>
            </a:pPr>
            <a:r>
              <a:rPr lang="en-US" sz="2400" b="1" dirty="0" smtClean="0"/>
              <a:t>Note: Don’t place a comma between the state and the zip code.</a:t>
            </a:r>
            <a:endParaRPr lang="en-US" sz="2400" b="1" dirty="0"/>
          </a:p>
        </p:txBody>
      </p:sp>
    </p:spTree>
    <p:extLst>
      <p:ext uri="{BB962C8B-B14F-4D97-AF65-F5344CB8AC3E}">
        <p14:creationId xmlns:p14="http://schemas.microsoft.com/office/powerpoint/2010/main" val="48529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Dates</a:t>
            </a:r>
            <a:endParaRPr lang="en-US" dirty="0"/>
          </a:p>
        </p:txBody>
      </p:sp>
      <p:sp>
        <p:nvSpPr>
          <p:cNvPr id="3" name="Content Placeholder 2"/>
          <p:cNvSpPr>
            <a:spLocks noGrp="1"/>
          </p:cNvSpPr>
          <p:nvPr>
            <p:ph idx="1"/>
          </p:nvPr>
        </p:nvSpPr>
        <p:spPr>
          <a:xfrm>
            <a:off x="714474" y="1395538"/>
            <a:ext cx="7727684" cy="4034715"/>
          </a:xfrm>
        </p:spPr>
        <p:txBody>
          <a:bodyPr>
            <a:normAutofit/>
          </a:bodyPr>
          <a:lstStyle/>
          <a:p>
            <a:pPr marL="0" indent="0">
              <a:buNone/>
            </a:pPr>
            <a:r>
              <a:rPr lang="en-US" sz="2400" b="1" dirty="0" smtClean="0"/>
              <a:t>Use a comma to separate dates from text when using the month-day-year sequence: </a:t>
            </a:r>
          </a:p>
          <a:p>
            <a:pPr marL="457200" lvl="1" indent="0">
              <a:buNone/>
            </a:pPr>
            <a:endParaRPr lang="en-US" dirty="0" smtClean="0"/>
          </a:p>
          <a:p>
            <a:pPr marL="457200" lvl="1" indent="0">
              <a:buNone/>
            </a:pPr>
            <a:r>
              <a:rPr lang="en-US" dirty="0" smtClean="0"/>
              <a:t>Earth Day was founded on April 22, 1970, and is celebrated every year on April 22. </a:t>
            </a:r>
          </a:p>
          <a:p>
            <a:pPr marL="457200" lvl="1" indent="0">
              <a:buNone/>
            </a:pPr>
            <a:endParaRPr lang="en-US" dirty="0" smtClean="0"/>
          </a:p>
          <a:p>
            <a:pPr marL="0" indent="0">
              <a:buNone/>
            </a:pPr>
            <a:r>
              <a:rPr lang="en-US" sz="2400" b="1" dirty="0" smtClean="0"/>
              <a:t>Do not use comma when using only two date items:</a:t>
            </a:r>
          </a:p>
          <a:p>
            <a:pPr marL="457200" lvl="1" indent="0">
              <a:buNone/>
            </a:pPr>
            <a:endParaRPr lang="en-US" dirty="0" smtClean="0"/>
          </a:p>
          <a:p>
            <a:pPr marL="457200" lvl="1" indent="0">
              <a:buNone/>
            </a:pPr>
            <a:r>
              <a:rPr lang="en-US" dirty="0" smtClean="0"/>
              <a:t>April 22 is Earth Day</a:t>
            </a:r>
          </a:p>
          <a:p>
            <a:pPr marL="457200" lvl="1" indent="0">
              <a:buNone/>
            </a:pPr>
            <a:r>
              <a:rPr lang="en-US" dirty="0" smtClean="0"/>
              <a:t>April 1970 marks the founding of Earth Day.</a:t>
            </a:r>
            <a:endParaRPr lang="en-US" dirty="0"/>
          </a:p>
        </p:txBody>
      </p:sp>
    </p:spTree>
    <p:extLst>
      <p:ext uri="{BB962C8B-B14F-4D97-AF65-F5344CB8AC3E}">
        <p14:creationId xmlns:p14="http://schemas.microsoft.com/office/powerpoint/2010/main" val="358331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Titles</a:t>
            </a:r>
            <a:endParaRPr lang="en-US" dirty="0"/>
          </a:p>
        </p:txBody>
      </p:sp>
      <p:sp>
        <p:nvSpPr>
          <p:cNvPr id="3" name="Content Placeholder 2"/>
          <p:cNvSpPr>
            <a:spLocks noGrp="1"/>
          </p:cNvSpPr>
          <p:nvPr>
            <p:ph idx="1"/>
          </p:nvPr>
        </p:nvSpPr>
        <p:spPr>
          <a:xfrm>
            <a:off x="810726" y="1259179"/>
            <a:ext cx="7535179" cy="3978568"/>
          </a:xfrm>
        </p:spPr>
        <p:txBody>
          <a:bodyPr>
            <a:noAutofit/>
          </a:bodyPr>
          <a:lstStyle/>
          <a:p>
            <a:pPr marL="0" indent="0">
              <a:buNone/>
            </a:pPr>
            <a:r>
              <a:rPr lang="en-US" b="1" dirty="0" smtClean="0"/>
              <a:t>Use a comma to separate titles following names: </a:t>
            </a:r>
          </a:p>
          <a:p>
            <a:pPr marL="457200" lvl="1" indent="0">
              <a:buNone/>
            </a:pPr>
            <a:endParaRPr lang="en-US" sz="2800" dirty="0" smtClean="0"/>
          </a:p>
          <a:p>
            <a:pPr marL="457200" lvl="1" indent="0">
              <a:buNone/>
            </a:pPr>
            <a:r>
              <a:rPr lang="en-US" sz="2800" dirty="0" smtClean="0"/>
              <a:t>David H. Baldwin, M.D., will be the principal speaker. </a:t>
            </a:r>
          </a:p>
          <a:p>
            <a:pPr marL="457200" lvl="1" indent="0">
              <a:buNone/>
            </a:pPr>
            <a:endParaRPr lang="en-US" sz="2800" dirty="0" smtClean="0"/>
          </a:p>
          <a:p>
            <a:pPr marL="457200" lvl="1" indent="0">
              <a:buNone/>
            </a:pPr>
            <a:r>
              <a:rPr lang="en-US" sz="2800" dirty="0" smtClean="0"/>
              <a:t>Mary Hines, Senior Vice President of Creative Technology, will conduct the interview. </a:t>
            </a:r>
            <a:endParaRPr lang="en-US" sz="2800" dirty="0"/>
          </a:p>
        </p:txBody>
      </p:sp>
    </p:spTree>
    <p:extLst>
      <p:ext uri="{BB962C8B-B14F-4D97-AF65-F5344CB8AC3E}">
        <p14:creationId xmlns:p14="http://schemas.microsoft.com/office/powerpoint/2010/main" val="79256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with Adjectives</a:t>
            </a:r>
            <a:endParaRPr lang="en-US" dirty="0"/>
          </a:p>
        </p:txBody>
      </p:sp>
      <p:sp>
        <p:nvSpPr>
          <p:cNvPr id="3" name="Content Placeholder 2"/>
          <p:cNvSpPr>
            <a:spLocks noGrp="1"/>
          </p:cNvSpPr>
          <p:nvPr>
            <p:ph idx="1"/>
          </p:nvPr>
        </p:nvSpPr>
        <p:spPr>
          <a:xfrm>
            <a:off x="493895" y="1002506"/>
            <a:ext cx="8168841" cy="4628273"/>
          </a:xfrm>
        </p:spPr>
        <p:txBody>
          <a:bodyPr/>
          <a:lstStyle/>
          <a:p>
            <a:pPr marL="0" indent="0">
              <a:buNone/>
            </a:pPr>
            <a:r>
              <a:rPr lang="en-US" b="1" dirty="0" smtClean="0"/>
              <a:t>Use a comma to separate two or more coordinate descriptors/adjectives:</a:t>
            </a:r>
          </a:p>
          <a:p>
            <a:endParaRPr lang="en-US" dirty="0"/>
          </a:p>
        </p:txBody>
      </p:sp>
      <p:sp>
        <p:nvSpPr>
          <p:cNvPr id="4" name="Content Placeholder 3"/>
          <p:cNvSpPr txBox="1">
            <a:spLocks/>
          </p:cNvSpPr>
          <p:nvPr/>
        </p:nvSpPr>
        <p:spPr>
          <a:xfrm>
            <a:off x="703131" y="4083184"/>
            <a:ext cx="3410768" cy="1682274"/>
          </a:xfrm>
          <a:prstGeom prst="rect">
            <a:avLst/>
          </a:prstGeom>
          <a:ln w="38100">
            <a:noFill/>
            <a:miter lim="800000"/>
            <a:headEnd/>
            <a:tailEn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He was a </a:t>
            </a:r>
            <a:r>
              <a:rPr lang="en-US" altLang="en-US" sz="2400" u="sng" dirty="0" smtClean="0">
                <a:latin typeface="Arial" panose="020B0604020202020204" pitchFamily="34" charset="0"/>
                <a:ea typeface="ＭＳ Ｐゴシック" panose="020B0600070205080204" pitchFamily="34" charset="-128"/>
                <a:cs typeface="Arial" panose="020B0604020202020204" pitchFamily="34" charset="0"/>
              </a:rPr>
              <a:t>happy</a:t>
            </a:r>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 </a:t>
            </a:r>
            <a:r>
              <a:rPr lang="en-US" altLang="en-US" sz="2400" u="sng" dirty="0" smtClean="0">
                <a:latin typeface="Arial" panose="020B0604020202020204" pitchFamily="34" charset="0"/>
                <a:ea typeface="ＭＳ Ｐゴシック" panose="020B0600070205080204" pitchFamily="34" charset="-128"/>
                <a:cs typeface="Arial" panose="020B0604020202020204" pitchFamily="34" charset="0"/>
              </a:rPr>
              <a:t>intelligent</a:t>
            </a:r>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 child.</a:t>
            </a:r>
          </a:p>
          <a:p>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He was an </a:t>
            </a:r>
            <a:r>
              <a:rPr lang="en-US" altLang="en-US" sz="2400" u="sng" dirty="0" smtClean="0">
                <a:latin typeface="Arial" panose="020B0604020202020204" pitchFamily="34" charset="0"/>
                <a:ea typeface="ＭＳ Ｐゴシック" panose="020B0600070205080204" pitchFamily="34" charset="-128"/>
                <a:cs typeface="Arial" panose="020B0604020202020204" pitchFamily="34" charset="0"/>
              </a:rPr>
              <a:t>intelligent</a:t>
            </a:r>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 </a:t>
            </a:r>
            <a:r>
              <a:rPr lang="en-US" altLang="en-US" sz="2400" u="sng" dirty="0" smtClean="0">
                <a:latin typeface="Arial" panose="020B0604020202020204" pitchFamily="34" charset="0"/>
                <a:ea typeface="ＭＳ Ｐゴシック" panose="020B0600070205080204" pitchFamily="34" charset="-128"/>
                <a:cs typeface="Arial" panose="020B0604020202020204" pitchFamily="34" charset="0"/>
              </a:rPr>
              <a:t>happy</a:t>
            </a:r>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 child.</a:t>
            </a:r>
          </a:p>
          <a:p>
            <a:pPr>
              <a:buFont typeface="Arial" panose="020B0604020202020204" pitchFamily="34" charset="0"/>
              <a:buNone/>
            </a:pPr>
            <a:endParaRPr lang="en-US" altLang="en-US" dirty="0">
              <a:latin typeface="Baskerville Old Face" panose="02020602080505020303" pitchFamily="18" charset="0"/>
              <a:ea typeface="ＭＳ Ｐゴシック" panose="020B0600070205080204" pitchFamily="34" charset="-128"/>
            </a:endParaRPr>
          </a:p>
        </p:txBody>
      </p:sp>
      <p:sp>
        <p:nvSpPr>
          <p:cNvPr id="5" name="Content Placeholder 5"/>
          <p:cNvSpPr txBox="1">
            <a:spLocks/>
          </p:cNvSpPr>
          <p:nvPr/>
        </p:nvSpPr>
        <p:spPr>
          <a:xfrm>
            <a:off x="4770404" y="4102162"/>
            <a:ext cx="3472280" cy="1644317"/>
          </a:xfrm>
          <a:prstGeom prst="rect">
            <a:avLst/>
          </a:prstGeom>
          <a:ln w="38100">
            <a:noFill/>
            <a:miter lim="800000"/>
            <a:headEnd/>
            <a:tailEn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She often wore </a:t>
            </a:r>
            <a:r>
              <a:rPr lang="en-US" altLang="en-US" sz="2400" u="sng" dirty="0" smtClean="0">
                <a:latin typeface="Arial" panose="020B0604020202020204" pitchFamily="34" charset="0"/>
                <a:ea typeface="ＭＳ Ｐゴシック" panose="020B0600070205080204" pitchFamily="34" charset="-128"/>
                <a:cs typeface="Arial" panose="020B0604020202020204" pitchFamily="34" charset="0"/>
              </a:rPr>
              <a:t>grey wool</a:t>
            </a:r>
            <a:r>
              <a:rPr lang="en-US" altLang="en-US" sz="2400" dirty="0" smtClean="0">
                <a:latin typeface="Arial" panose="020B0604020202020204" pitchFamily="34" charset="0"/>
                <a:ea typeface="ＭＳ Ｐゴシック" panose="020B0600070205080204" pitchFamily="34" charset="-128"/>
                <a:cs typeface="Arial" panose="020B0604020202020204" pitchFamily="34" charset="0"/>
              </a:rPr>
              <a:t> socks.</a:t>
            </a:r>
          </a:p>
          <a:p>
            <a:r>
              <a:rPr lang="en-US" altLang="en-US" sz="2400" strike="sngStrike" dirty="0" smtClean="0">
                <a:latin typeface="Arial" panose="020B0604020202020204" pitchFamily="34" charset="0"/>
                <a:ea typeface="ＭＳ Ｐゴシック" panose="020B0600070205080204" pitchFamily="34" charset="-128"/>
                <a:cs typeface="Arial" panose="020B0604020202020204" pitchFamily="34" charset="0"/>
              </a:rPr>
              <a:t>She often wore </a:t>
            </a:r>
            <a:r>
              <a:rPr lang="en-US" altLang="en-US" sz="2400" u="sng" strike="sngStrike" dirty="0" smtClean="0">
                <a:latin typeface="Arial" panose="020B0604020202020204" pitchFamily="34" charset="0"/>
                <a:ea typeface="ＭＳ Ｐゴシック" panose="020B0600070205080204" pitchFamily="34" charset="-128"/>
                <a:cs typeface="Arial" panose="020B0604020202020204" pitchFamily="34" charset="0"/>
              </a:rPr>
              <a:t>wool gray</a:t>
            </a:r>
            <a:r>
              <a:rPr lang="en-US" altLang="en-US" sz="2400" strike="sngStrike" dirty="0" smtClean="0">
                <a:latin typeface="Arial" panose="020B0604020202020204" pitchFamily="34" charset="0"/>
                <a:ea typeface="ＭＳ Ｐゴシック" panose="020B0600070205080204" pitchFamily="34" charset="-128"/>
                <a:cs typeface="Arial" panose="020B0604020202020204" pitchFamily="34" charset="0"/>
              </a:rPr>
              <a:t> socks.</a:t>
            </a:r>
            <a:endParaRPr lang="en-US" altLang="en-US" sz="2400" strike="sngStrik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ext Placeholder 2"/>
          <p:cNvSpPr txBox="1">
            <a:spLocks/>
          </p:cNvSpPr>
          <p:nvPr/>
        </p:nvSpPr>
        <p:spPr>
          <a:xfrm>
            <a:off x="907552" y="2214523"/>
            <a:ext cx="3001926" cy="1692198"/>
          </a:xfrm>
          <a:prstGeom prst="rect">
            <a:avLst/>
          </a:prstGeom>
          <a:ln>
            <a:solidFill>
              <a:srgbClr val="0069AA"/>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altLang="en-US" sz="2400" b="1" dirty="0" smtClean="0">
                <a:latin typeface="Arial" panose="020B0604020202020204" pitchFamily="34" charset="0"/>
                <a:ea typeface="ＭＳ Ｐゴシック" panose="020B0600070205080204" pitchFamily="34" charset="-128"/>
                <a:cs typeface="Arial" panose="020B0604020202020204" pitchFamily="34" charset="0"/>
              </a:rPr>
              <a:t>Coordinate descriptors can </a:t>
            </a:r>
            <a:r>
              <a:rPr lang="en-US" altLang="en-US" sz="2400" b="1" dirty="0">
                <a:latin typeface="Arial" panose="020B0604020202020204" pitchFamily="34" charset="0"/>
                <a:ea typeface="ＭＳ Ｐゴシック" panose="020B0600070205080204" pitchFamily="34" charset="-128"/>
                <a:cs typeface="Arial" panose="020B0604020202020204" pitchFamily="34" charset="0"/>
              </a:rPr>
              <a:t>be flipped </a:t>
            </a:r>
            <a:r>
              <a:rPr lang="en-US" altLang="en-US" sz="2400" b="1" dirty="0" smtClean="0">
                <a:latin typeface="Arial" panose="020B0604020202020204" pitchFamily="34" charset="0"/>
                <a:ea typeface="ＭＳ Ｐゴシック" panose="020B0600070205080204" pitchFamily="34" charset="-128"/>
                <a:cs typeface="Arial" panose="020B0604020202020204" pitchFamily="34" charset="0"/>
              </a:rPr>
              <a:t>around</a:t>
            </a:r>
            <a:r>
              <a:rPr lang="en-US" altLang="en-US" sz="2400" b="1" dirty="0">
                <a:latin typeface="Arial" panose="020B0604020202020204" pitchFamily="34" charset="0"/>
                <a:ea typeface="ＭＳ Ｐゴシック" panose="020B0600070205080204" pitchFamily="34" charset="-128"/>
                <a:cs typeface="Arial" panose="020B0604020202020204" pitchFamily="34" charset="0"/>
              </a:rPr>
              <a:t>; separate </a:t>
            </a:r>
            <a:r>
              <a:rPr lang="en-US" altLang="en-US" sz="2400" b="1" dirty="0" smtClean="0">
                <a:latin typeface="Arial" panose="020B0604020202020204" pitchFamily="34" charset="0"/>
                <a:ea typeface="ＭＳ Ｐゴシック" panose="020B0600070205080204" pitchFamily="34" charset="-128"/>
                <a:cs typeface="Arial" panose="020B0604020202020204" pitchFamily="34" charset="0"/>
              </a:rPr>
              <a:t>them with commas.</a:t>
            </a:r>
            <a:endParaRPr lang="en-US" altLang="en-US" sz="24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 name="Text Placeholder 4"/>
          <p:cNvSpPr txBox="1">
            <a:spLocks/>
          </p:cNvSpPr>
          <p:nvPr/>
        </p:nvSpPr>
        <p:spPr>
          <a:xfrm>
            <a:off x="5005581" y="2214523"/>
            <a:ext cx="3001926" cy="1692198"/>
          </a:xfrm>
          <a:prstGeom prst="rect">
            <a:avLst/>
          </a:prstGeom>
          <a:ln>
            <a:solidFill>
              <a:srgbClr val="0069AA"/>
            </a:solidFill>
          </a:ln>
        </p:spPr>
        <p:txBody>
          <a:bodyPr anchor="ct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altLang="en-US" sz="2400" b="1" dirty="0" smtClean="0">
                <a:latin typeface="Arial" panose="020B0604020202020204" pitchFamily="34" charset="0"/>
                <a:ea typeface="ＭＳ Ｐゴシック" panose="020B0600070205080204" pitchFamily="34" charset="-128"/>
                <a:cs typeface="Arial" panose="020B0604020202020204" pitchFamily="34" charset="0"/>
              </a:rPr>
              <a:t>Non-coordinate descriptors cannot </a:t>
            </a:r>
            <a:r>
              <a:rPr lang="en-US" altLang="en-US" sz="2400" b="1" dirty="0">
                <a:latin typeface="Arial" panose="020B0604020202020204" pitchFamily="34" charset="0"/>
                <a:ea typeface="ＭＳ Ｐゴシック" panose="020B0600070205080204" pitchFamily="34" charset="-128"/>
                <a:cs typeface="Arial" panose="020B0604020202020204" pitchFamily="34" charset="0"/>
              </a:rPr>
              <a:t>be </a:t>
            </a:r>
            <a:r>
              <a:rPr lang="en-US" altLang="en-US" sz="2400" b="1" dirty="0" smtClean="0">
                <a:latin typeface="Arial" panose="020B0604020202020204" pitchFamily="34" charset="0"/>
                <a:ea typeface="ＭＳ Ｐゴシック" panose="020B0600070205080204" pitchFamily="34" charset="-128"/>
                <a:cs typeface="Arial" panose="020B0604020202020204" pitchFamily="34" charset="0"/>
              </a:rPr>
              <a:t>flipped; do not separate them with commas. </a:t>
            </a:r>
            <a:endParaRPr lang="en-US" altLang="en-US" sz="2400" b="1"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8590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in a Series</a:t>
            </a:r>
            <a:endParaRPr lang="en-US" dirty="0"/>
          </a:p>
        </p:txBody>
      </p:sp>
      <p:sp>
        <p:nvSpPr>
          <p:cNvPr id="3" name="Content Placeholder 2"/>
          <p:cNvSpPr>
            <a:spLocks noGrp="1"/>
          </p:cNvSpPr>
          <p:nvPr>
            <p:ph idx="1"/>
          </p:nvPr>
        </p:nvSpPr>
        <p:spPr>
          <a:xfrm>
            <a:off x="1003232" y="1716380"/>
            <a:ext cx="7150167" cy="3705852"/>
          </a:xfrm>
        </p:spPr>
        <p:txBody>
          <a:bodyPr>
            <a:normAutofit lnSpcReduction="10000"/>
          </a:bodyPr>
          <a:lstStyle/>
          <a:p>
            <a:pPr marL="0" indent="0">
              <a:buNone/>
            </a:pPr>
            <a:r>
              <a:rPr lang="en-US" b="1" dirty="0" smtClean="0"/>
              <a:t>Use a comma to separate three or more items or phrases in a series:</a:t>
            </a:r>
          </a:p>
          <a:p>
            <a:pPr marL="457200" lvl="1" indent="0">
              <a:buNone/>
            </a:pPr>
            <a:endParaRPr lang="en-US" dirty="0" smtClean="0"/>
          </a:p>
          <a:p>
            <a:pPr marL="457200" lvl="1" indent="0">
              <a:buNone/>
            </a:pPr>
            <a:r>
              <a:rPr lang="en-US" dirty="0" smtClean="0"/>
              <a:t>I was so bored during the play that I </a:t>
            </a:r>
            <a:r>
              <a:rPr lang="en-US" u="sng" dirty="0" smtClean="0"/>
              <a:t>texted on my phone</a:t>
            </a:r>
            <a:r>
              <a:rPr lang="en-US" dirty="0" smtClean="0"/>
              <a:t>, </a:t>
            </a:r>
            <a:r>
              <a:rPr lang="en-US" u="sng" dirty="0" smtClean="0"/>
              <a:t>chewed on my pen</a:t>
            </a:r>
            <a:r>
              <a:rPr lang="en-US" dirty="0" smtClean="0"/>
              <a:t>, and </a:t>
            </a:r>
            <a:r>
              <a:rPr lang="en-US" u="sng" dirty="0" smtClean="0"/>
              <a:t>wrote notes to my neighbor</a:t>
            </a:r>
            <a:r>
              <a:rPr lang="en-US" dirty="0" smtClean="0"/>
              <a:t>. </a:t>
            </a:r>
          </a:p>
          <a:p>
            <a:pPr marL="457200" lvl="1" indent="0">
              <a:buNone/>
            </a:pPr>
            <a:endParaRPr lang="en-US" dirty="0" smtClean="0"/>
          </a:p>
          <a:p>
            <a:pPr marL="457200" lvl="1" indent="0">
              <a:buNone/>
            </a:pPr>
            <a:r>
              <a:rPr lang="en-US" dirty="0" smtClean="0"/>
              <a:t>Several other audience members </a:t>
            </a:r>
            <a:r>
              <a:rPr lang="en-US" u="sng" dirty="0" smtClean="0"/>
              <a:t>sat quietly</a:t>
            </a:r>
            <a:r>
              <a:rPr lang="en-US" dirty="0" smtClean="0"/>
              <a:t>, </a:t>
            </a:r>
            <a:r>
              <a:rPr lang="en-US" u="sng" dirty="0" smtClean="0"/>
              <a:t>paid attention</a:t>
            </a:r>
            <a:r>
              <a:rPr lang="en-US" dirty="0" smtClean="0"/>
              <a:t>, and </a:t>
            </a:r>
            <a:r>
              <a:rPr lang="en-US" u="sng" dirty="0" smtClean="0"/>
              <a:t>took inspiration from the play</a:t>
            </a:r>
            <a:r>
              <a:rPr lang="en-US" dirty="0" smtClean="0"/>
              <a:t>. </a:t>
            </a:r>
            <a:endParaRPr lang="en-US" dirty="0"/>
          </a:p>
        </p:txBody>
      </p:sp>
    </p:spTree>
    <p:extLst>
      <p:ext uri="{BB962C8B-B14F-4D97-AF65-F5344CB8AC3E}">
        <p14:creationId xmlns:p14="http://schemas.microsoft.com/office/powerpoint/2010/main" val="42901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with FANBOYS</a:t>
            </a:r>
            <a:endParaRPr lang="en-US" dirty="0"/>
          </a:p>
        </p:txBody>
      </p:sp>
      <p:sp>
        <p:nvSpPr>
          <p:cNvPr id="3" name="Content Placeholder 2"/>
          <p:cNvSpPr>
            <a:spLocks noGrp="1"/>
          </p:cNvSpPr>
          <p:nvPr>
            <p:ph idx="1"/>
          </p:nvPr>
        </p:nvSpPr>
        <p:spPr>
          <a:xfrm>
            <a:off x="1091463" y="1002506"/>
            <a:ext cx="6705000" cy="5080660"/>
          </a:xfrm>
        </p:spPr>
        <p:txBody>
          <a:bodyPr>
            <a:normAutofit lnSpcReduction="10000"/>
          </a:bodyPr>
          <a:lstStyle/>
          <a:p>
            <a:pPr marL="0" indent="0">
              <a:buNone/>
            </a:pPr>
            <a:r>
              <a:rPr lang="en-US" sz="2200" b="1" dirty="0" smtClean="0"/>
              <a:t>Use a comma + one of the FANBOYS               (</a:t>
            </a:r>
            <a:r>
              <a:rPr lang="en-US" sz="2200" b="1" i="1" dirty="0" smtClean="0"/>
              <a:t>for</a:t>
            </a:r>
            <a:r>
              <a:rPr lang="en-US" sz="2200" b="1" i="1" dirty="0"/>
              <a:t>, and, nor, but, or, yet, </a:t>
            </a:r>
            <a:r>
              <a:rPr lang="en-US" sz="2200" b="1" i="1" dirty="0" smtClean="0"/>
              <a:t>so</a:t>
            </a:r>
            <a:r>
              <a:rPr lang="en-US" sz="2200" b="1" dirty="0" smtClean="0"/>
              <a:t>)                                to join two complete sentences:</a:t>
            </a:r>
          </a:p>
          <a:p>
            <a:pPr marL="0" indent="0">
              <a:buNone/>
            </a:pPr>
            <a:endParaRPr lang="en-US" sz="2200" dirty="0" smtClean="0"/>
          </a:p>
          <a:p>
            <a:pPr marL="457200" lvl="1" indent="0">
              <a:buNone/>
            </a:pPr>
            <a:r>
              <a:rPr lang="en-US" sz="2200" dirty="0" smtClean="0"/>
              <a:t>The baby was trying to clap along with the rhythm</a:t>
            </a:r>
            <a:r>
              <a:rPr lang="en-US" sz="2200" u="sng" dirty="0" smtClean="0"/>
              <a:t>, but</a:t>
            </a:r>
            <a:r>
              <a:rPr lang="en-US" sz="2200" dirty="0" smtClean="0"/>
              <a:t> the tempo was too fast. </a:t>
            </a:r>
          </a:p>
          <a:p>
            <a:pPr marL="457200" lvl="1" indent="0">
              <a:buNone/>
            </a:pPr>
            <a:endParaRPr lang="en-US" sz="2200" dirty="0" smtClean="0"/>
          </a:p>
          <a:p>
            <a:pPr marL="457200" lvl="1" indent="0">
              <a:buNone/>
            </a:pPr>
            <a:r>
              <a:rPr lang="en-US" sz="2200" dirty="0" smtClean="0"/>
              <a:t>I am having trouble with my computer</a:t>
            </a:r>
            <a:r>
              <a:rPr lang="en-US" sz="2200" u="sng" dirty="0" smtClean="0"/>
              <a:t>, so</a:t>
            </a:r>
            <a:r>
              <a:rPr lang="en-US" sz="2200" dirty="0" smtClean="0"/>
              <a:t> I’m going to take it in for repairs. </a:t>
            </a:r>
          </a:p>
          <a:p>
            <a:pPr marL="457200" lvl="1" indent="0">
              <a:buNone/>
            </a:pPr>
            <a:endParaRPr lang="en-US" sz="2200" dirty="0" smtClean="0"/>
          </a:p>
          <a:p>
            <a:pPr marL="0" indent="0">
              <a:buNone/>
            </a:pPr>
            <a:r>
              <a:rPr lang="en-US" sz="2200" b="1" dirty="0" smtClean="0"/>
              <a:t>Do not join two complete sentences with a comma alone:</a:t>
            </a:r>
          </a:p>
          <a:p>
            <a:pPr marL="0" indent="0">
              <a:buNone/>
            </a:pPr>
            <a:endParaRPr lang="en-US" sz="2200" b="1" dirty="0" smtClean="0"/>
          </a:p>
          <a:p>
            <a:pPr marL="457200" lvl="1" indent="0">
              <a:buNone/>
            </a:pPr>
            <a:r>
              <a:rPr lang="en-US" sz="2200" strike="sngStrike" dirty="0" smtClean="0"/>
              <a:t>I got up late this morning</a:t>
            </a:r>
            <a:r>
              <a:rPr lang="en-US" sz="2200" u="sng" strike="sngStrike" dirty="0" smtClean="0"/>
              <a:t>, </a:t>
            </a:r>
            <a:r>
              <a:rPr lang="en-US" sz="2200" strike="sngStrike" dirty="0" smtClean="0"/>
              <a:t>I did not have time for breakfast. </a:t>
            </a:r>
            <a:endParaRPr lang="en-US" sz="2200" strike="sngStrike" dirty="0"/>
          </a:p>
        </p:txBody>
      </p:sp>
    </p:spTree>
    <p:extLst>
      <p:ext uri="{BB962C8B-B14F-4D97-AF65-F5344CB8AC3E}">
        <p14:creationId xmlns:p14="http://schemas.microsoft.com/office/powerpoint/2010/main" val="2682241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Elements</a:t>
            </a:r>
            <a:endParaRPr lang="en-US" dirty="0"/>
          </a:p>
        </p:txBody>
      </p:sp>
      <p:sp>
        <p:nvSpPr>
          <p:cNvPr id="3" name="Content Placeholder 2"/>
          <p:cNvSpPr>
            <a:spLocks noGrp="1"/>
          </p:cNvSpPr>
          <p:nvPr>
            <p:ph idx="1"/>
          </p:nvPr>
        </p:nvSpPr>
        <p:spPr>
          <a:xfrm>
            <a:off x="1143600" y="1331369"/>
            <a:ext cx="6869431" cy="4483894"/>
          </a:xfrm>
        </p:spPr>
        <p:txBody>
          <a:bodyPr>
            <a:noAutofit/>
          </a:bodyPr>
          <a:lstStyle/>
          <a:p>
            <a:pPr marL="0" indent="0">
              <a:buNone/>
            </a:pPr>
            <a:r>
              <a:rPr lang="en-US" sz="1800" b="1" dirty="0" smtClean="0"/>
              <a:t>Use a comma to separate introductory words, phrases, or clauses from the main sentence:</a:t>
            </a:r>
            <a:endParaRPr lang="en-US" sz="1800" b="1" dirty="0"/>
          </a:p>
          <a:p>
            <a:pPr marL="0" indent="0">
              <a:buNone/>
            </a:pPr>
            <a:r>
              <a:rPr lang="en-US" sz="1800" b="1" dirty="0" smtClean="0"/>
              <a:t>	</a:t>
            </a:r>
            <a:r>
              <a:rPr lang="en-US" sz="1800" u="sng" dirty="0" smtClean="0"/>
              <a:t>Because she didn’t set her alarm</a:t>
            </a:r>
            <a:r>
              <a:rPr lang="en-US" sz="1800" dirty="0" smtClean="0"/>
              <a:t>, she was late for class. </a:t>
            </a:r>
            <a:endParaRPr lang="en-US" sz="1800" dirty="0"/>
          </a:p>
          <a:p>
            <a:pPr marL="0" indent="0">
              <a:buNone/>
            </a:pPr>
            <a:r>
              <a:rPr lang="en-US" sz="800" dirty="0" smtClean="0"/>
              <a:t>	</a:t>
            </a:r>
          </a:p>
          <a:p>
            <a:pPr marL="0" indent="0">
              <a:buNone/>
            </a:pPr>
            <a:r>
              <a:rPr lang="en-US" sz="1800" dirty="0"/>
              <a:t>	</a:t>
            </a:r>
            <a:r>
              <a:rPr lang="en-US" sz="1800" u="sng" dirty="0" smtClean="0"/>
              <a:t>If she is late again</a:t>
            </a:r>
            <a:r>
              <a:rPr lang="en-US" sz="1800" dirty="0" smtClean="0"/>
              <a:t>, her grade will suffer. </a:t>
            </a:r>
          </a:p>
          <a:p>
            <a:pPr marL="457200" lvl="1" indent="0">
              <a:buNone/>
            </a:pPr>
            <a:endParaRPr lang="en-US" sz="1800" b="1" dirty="0" smtClean="0"/>
          </a:p>
          <a:p>
            <a:pPr marL="0" indent="0">
              <a:buNone/>
            </a:pPr>
            <a:r>
              <a:rPr lang="en-US" sz="1800" b="1" dirty="0" smtClean="0"/>
              <a:t>Note: Introductory </a:t>
            </a:r>
            <a:r>
              <a:rPr lang="en-US" sz="1800" b="1" dirty="0"/>
              <a:t>phrases often begin with </a:t>
            </a:r>
            <a:r>
              <a:rPr lang="en-US" sz="1800" b="1" i="1" dirty="0"/>
              <a:t>after, during, at, by, for, from, until, because of, due to, in, to, with, </a:t>
            </a:r>
            <a:r>
              <a:rPr lang="en-US" sz="1800" b="1" i="1" dirty="0" smtClean="0"/>
              <a:t>without</a:t>
            </a:r>
            <a:r>
              <a:rPr lang="en-US" sz="1800" b="1" dirty="0" smtClean="0"/>
              <a:t>.</a:t>
            </a:r>
          </a:p>
          <a:p>
            <a:pPr marL="0" indent="0">
              <a:buNone/>
            </a:pPr>
            <a:r>
              <a:rPr lang="en-US" sz="1800" b="1" dirty="0" smtClean="0"/>
              <a:t>Do not </a:t>
            </a:r>
            <a:r>
              <a:rPr lang="en-US" sz="1800" b="1" dirty="0"/>
              <a:t>add a comma if the introductory clause falls at the end of the </a:t>
            </a:r>
            <a:r>
              <a:rPr lang="en-US" sz="1800" b="1" dirty="0" smtClean="0"/>
              <a:t>sentence</a:t>
            </a:r>
            <a:r>
              <a:rPr lang="en-US" sz="1800" b="1" dirty="0"/>
              <a:t>:</a:t>
            </a:r>
          </a:p>
          <a:p>
            <a:pPr marL="0" indent="0">
              <a:buNone/>
            </a:pPr>
            <a:r>
              <a:rPr lang="en-US" sz="1800" dirty="0"/>
              <a:t>	</a:t>
            </a:r>
            <a:r>
              <a:rPr lang="en-US" sz="1800" dirty="0" smtClean="0"/>
              <a:t>She </a:t>
            </a:r>
            <a:r>
              <a:rPr lang="en-US" sz="1800" dirty="0"/>
              <a:t>was late for </a:t>
            </a:r>
            <a:r>
              <a:rPr lang="en-US" sz="1800" dirty="0" smtClean="0"/>
              <a:t>class because she didn’t set her alarm. </a:t>
            </a:r>
            <a:endParaRPr lang="en-US" sz="1800" dirty="0"/>
          </a:p>
          <a:p>
            <a:pPr marL="0" indent="0">
              <a:buNone/>
            </a:pPr>
            <a:r>
              <a:rPr lang="en-US" sz="800" dirty="0" smtClean="0"/>
              <a:t>	</a:t>
            </a:r>
          </a:p>
          <a:p>
            <a:pPr marL="0" indent="0">
              <a:buNone/>
            </a:pPr>
            <a:r>
              <a:rPr lang="en-US" sz="1800" dirty="0" smtClean="0"/>
              <a:t>	Her </a:t>
            </a:r>
            <a:r>
              <a:rPr lang="en-US" sz="1800" dirty="0"/>
              <a:t>grade will </a:t>
            </a:r>
            <a:r>
              <a:rPr lang="en-US" sz="1800" dirty="0" smtClean="0"/>
              <a:t>suffer if </a:t>
            </a:r>
            <a:r>
              <a:rPr lang="en-US" sz="1800" dirty="0"/>
              <a:t>she is late again</a:t>
            </a:r>
            <a:r>
              <a:rPr lang="en-US" sz="1800" dirty="0" smtClean="0"/>
              <a:t>. </a:t>
            </a:r>
            <a:endParaRPr lang="en-US" sz="1800" dirty="0"/>
          </a:p>
          <a:p>
            <a:pPr marL="0" indent="0">
              <a:buNone/>
            </a:pPr>
            <a:endParaRPr lang="en-US" sz="2000" dirty="0"/>
          </a:p>
        </p:txBody>
      </p:sp>
    </p:spTree>
    <p:extLst>
      <p:ext uri="{BB962C8B-B14F-4D97-AF65-F5344CB8AC3E}">
        <p14:creationId xmlns:p14="http://schemas.microsoft.com/office/powerpoint/2010/main" val="394250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731</Words>
  <Application>Microsoft Office PowerPoint</Application>
  <PresentationFormat>On-screen Show (4:3)</PresentationFormat>
  <Paragraphs>117</Paragraphs>
  <Slides>15</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ＭＳ Ｐゴシック</vt:lpstr>
      <vt:lpstr>Arial</vt:lpstr>
      <vt:lpstr>Baskerville Old Face</vt:lpstr>
      <vt:lpstr>Calibri</vt:lpstr>
      <vt:lpstr>Office Theme</vt:lpstr>
      <vt:lpstr>Custom Design</vt:lpstr>
      <vt:lpstr>1_Custom Design</vt:lpstr>
      <vt:lpstr>Comma Usage</vt:lpstr>
      <vt:lpstr>Dialogue and Direct Quotations</vt:lpstr>
      <vt:lpstr>Geographical Names</vt:lpstr>
      <vt:lpstr>Dates</vt:lpstr>
      <vt:lpstr>Personal Titles</vt:lpstr>
      <vt:lpstr>Commas with Adjectives</vt:lpstr>
      <vt:lpstr>Items in a Series</vt:lpstr>
      <vt:lpstr>Commas with FANBOYS</vt:lpstr>
      <vt:lpstr>Introductory Elements</vt:lpstr>
      <vt:lpstr>Essential vs. Nonessential Info</vt:lpstr>
      <vt:lpstr>Direct Address</vt:lpstr>
      <vt:lpstr>Tag Questions</vt:lpstr>
      <vt:lpstr>Interrupters</vt:lpstr>
      <vt:lpstr>Consecutive Occurrences</vt:lpstr>
      <vt:lpstr>Commas for Clarity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Rustian Phelps</cp:lastModifiedBy>
  <cp:revision>6</cp:revision>
  <dcterms:created xsi:type="dcterms:W3CDTF">2016-08-03T17:54:22Z</dcterms:created>
  <dcterms:modified xsi:type="dcterms:W3CDTF">2019-07-31T18:11:47Z</dcterms:modified>
</cp:coreProperties>
</file>