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  <p:sldMasterId id="2147483676" r:id="rId3"/>
  </p:sldMasterIdLst>
  <p:notesMasterIdLst>
    <p:notesMasterId r:id="rId26"/>
  </p:notesMasterIdLst>
  <p:sldIdLst>
    <p:sldId id="256" r:id="rId4"/>
    <p:sldId id="271" r:id="rId5"/>
    <p:sldId id="258" r:id="rId6"/>
    <p:sldId id="259" r:id="rId7"/>
    <p:sldId id="272" r:id="rId8"/>
    <p:sldId id="264" r:id="rId9"/>
    <p:sldId id="273" r:id="rId10"/>
    <p:sldId id="270" r:id="rId11"/>
    <p:sldId id="274" r:id="rId12"/>
    <p:sldId id="269" r:id="rId13"/>
    <p:sldId id="268" r:id="rId14"/>
    <p:sldId id="275" r:id="rId15"/>
    <p:sldId id="267" r:id="rId16"/>
    <p:sldId id="276" r:id="rId17"/>
    <p:sldId id="266" r:id="rId18"/>
    <p:sldId id="265" r:id="rId19"/>
    <p:sldId id="263" r:id="rId20"/>
    <p:sldId id="277" r:id="rId21"/>
    <p:sldId id="262" r:id="rId22"/>
    <p:sldId id="261" r:id="rId23"/>
    <p:sldId id="278" r:id="rId24"/>
    <p:sldId id="26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88"/>
    <p:restoredTop sz="50000"/>
  </p:normalViewPr>
  <p:slideViewPr>
    <p:cSldViewPr snapToGrid="0" snapToObjects="1">
      <p:cViewPr varScale="1">
        <p:scale>
          <a:sx n="131" d="100"/>
          <a:sy n="131" d="100"/>
        </p:scale>
        <p:origin x="78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F411C-AE90-4D13-AE5D-C069615A4B5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277A7-E4E9-4A2E-BC0D-078FE7BCF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90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277A7-E4E9-4A2E-BC0D-078FE7BCF12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00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277A7-E4E9-4A2E-BC0D-078FE7BCF12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70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179" y="4231322"/>
            <a:ext cx="7717055" cy="706437"/>
          </a:xfrm>
          <a:prstGeom prst="rect">
            <a:avLst/>
          </a:prstGeom>
        </p:spPr>
        <p:txBody>
          <a:bodyPr anchor="b"/>
          <a:lstStyle>
            <a:lvl1pPr algn="ctr">
              <a:defRPr sz="4000" b="1" i="0">
                <a:solidFill>
                  <a:srgbClr val="0069AA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706" y="5113204"/>
            <a:ext cx="6858000" cy="4116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1">
                <a:solidFill>
                  <a:srgbClr val="0069AA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4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896" y="268872"/>
            <a:ext cx="8168840" cy="4604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23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57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00475" y="457200"/>
            <a:ext cx="4629150" cy="54117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204184"/>
            <a:ext cx="2949575" cy="3664803"/>
          </a:xfrm>
        </p:spPr>
        <p:txBody>
          <a:bodyPr/>
          <a:lstStyle>
            <a:lvl1pPr marL="0" indent="0">
              <a:buNone/>
              <a:defRPr sz="16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355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27567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98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18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896" y="268873"/>
            <a:ext cx="8168840" cy="3760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895" y="1002506"/>
            <a:ext cx="8168841" cy="508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2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0069AA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896" y="268872"/>
            <a:ext cx="8168840" cy="4626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895" y="1002506"/>
            <a:ext cx="8168841" cy="508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0069AA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178" y="3991639"/>
            <a:ext cx="7717055" cy="1376412"/>
          </a:xfrm>
        </p:spPr>
        <p:txBody>
          <a:bodyPr/>
          <a:lstStyle/>
          <a:p>
            <a:r>
              <a:rPr lang="en-US" b="0" dirty="0"/>
              <a:t>Capitalization, Italicization, Quotations, and Hyphenation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705" y="5548654"/>
            <a:ext cx="6858000" cy="411697"/>
          </a:xfrm>
        </p:spPr>
        <p:txBody>
          <a:bodyPr/>
          <a:lstStyle/>
          <a:p>
            <a:r>
              <a:rPr lang="en-US" sz="1800" dirty="0"/>
              <a:t>Adapted from Real Good Grammar, Too by Mamie Webb Hixon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040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896" y="1341719"/>
            <a:ext cx="8168841" cy="424792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Capitalize the names of specific academic courses:  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            </a:t>
            </a:r>
            <a:endParaRPr lang="en-US" sz="2400" b="1" dirty="0"/>
          </a:p>
          <a:p>
            <a:pPr marL="457200" lvl="1" indent="0">
              <a:buNone/>
            </a:pPr>
            <a:r>
              <a:rPr lang="en-US" u="sng" dirty="0"/>
              <a:t>B</a:t>
            </a:r>
            <a:r>
              <a:rPr lang="en-US" dirty="0"/>
              <a:t>lack </a:t>
            </a:r>
            <a:r>
              <a:rPr lang="en-US" u="sng" dirty="0"/>
              <a:t>W</a:t>
            </a:r>
            <a:r>
              <a:rPr lang="en-US" dirty="0"/>
              <a:t>omen </a:t>
            </a:r>
            <a:r>
              <a:rPr lang="en-US" u="sng" dirty="0"/>
              <a:t>W</a:t>
            </a:r>
            <a:r>
              <a:rPr lang="en-US" dirty="0"/>
              <a:t>riters 		</a:t>
            </a:r>
            <a:r>
              <a:rPr lang="en-US" u="sng" dirty="0"/>
              <a:t>C</a:t>
            </a:r>
            <a:r>
              <a:rPr lang="en-US" dirty="0"/>
              <a:t>omposition 102	             </a:t>
            </a:r>
          </a:p>
          <a:p>
            <a:pPr marL="457200" lvl="1" indent="0">
              <a:buNone/>
            </a:pPr>
            <a:r>
              <a:rPr lang="en-US" u="sng" dirty="0"/>
              <a:t>S</a:t>
            </a:r>
            <a:r>
              <a:rPr lang="en-US" dirty="0"/>
              <a:t>ymbolic </a:t>
            </a:r>
            <a:r>
              <a:rPr lang="en-US" u="sng" dirty="0"/>
              <a:t>L</a:t>
            </a:r>
            <a:r>
              <a:rPr lang="en-US" dirty="0"/>
              <a:t>ogic                            </a:t>
            </a:r>
            <a:r>
              <a:rPr lang="en-US" u="sng" dirty="0"/>
              <a:t>C</a:t>
            </a:r>
            <a:r>
              <a:rPr lang="en-US" dirty="0"/>
              <a:t>hemistry I 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Do not capitalize general descriptions of courses</a:t>
            </a:r>
            <a:r>
              <a:rPr lang="en-US" sz="2400" b="1" dirty="0" smtClean="0"/>
              <a:t>:</a:t>
            </a:r>
          </a:p>
          <a:p>
            <a:pPr marL="0" indent="0">
              <a:buNone/>
            </a:pPr>
            <a:endParaRPr lang="en-US" sz="2400" b="1" dirty="0"/>
          </a:p>
          <a:p>
            <a:pPr marL="457200" lvl="1" indent="0">
              <a:buNone/>
            </a:pPr>
            <a:r>
              <a:rPr lang="en-US" dirty="0"/>
              <a:t>a </a:t>
            </a:r>
            <a:r>
              <a:rPr lang="en-US" u="sng" dirty="0"/>
              <a:t>h</a:t>
            </a:r>
            <a:r>
              <a:rPr lang="en-US" dirty="0"/>
              <a:t>istory </a:t>
            </a:r>
            <a:r>
              <a:rPr lang="en-US" u="sng" dirty="0"/>
              <a:t>c</a:t>
            </a:r>
            <a:r>
              <a:rPr lang="en-US" dirty="0"/>
              <a:t>ourse                           my </a:t>
            </a:r>
            <a:r>
              <a:rPr lang="en-US" u="sng" dirty="0"/>
              <a:t>m</a:t>
            </a:r>
            <a:r>
              <a:rPr lang="en-US" dirty="0"/>
              <a:t>ath class</a:t>
            </a:r>
          </a:p>
          <a:p>
            <a:pPr marL="457200" lvl="1" indent="0">
              <a:buNone/>
            </a:pPr>
            <a:r>
              <a:rPr lang="en-US" dirty="0"/>
              <a:t>the </a:t>
            </a:r>
            <a:r>
              <a:rPr lang="en-US" u="sng" dirty="0"/>
              <a:t>s</a:t>
            </a:r>
            <a:r>
              <a:rPr lang="en-US" dirty="0"/>
              <a:t>cience requirement              a seminar in </a:t>
            </a:r>
            <a:r>
              <a:rPr lang="en-US" u="sng" dirty="0"/>
              <a:t>l</a:t>
            </a:r>
            <a:r>
              <a:rPr lang="en-US" dirty="0"/>
              <a:t>iterature 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879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Capitalize specific time periods, holidays, and events: 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the </a:t>
            </a:r>
            <a:r>
              <a:rPr lang="en-US" u="sng" dirty="0"/>
              <a:t>H</a:t>
            </a:r>
            <a:r>
              <a:rPr lang="en-US" dirty="0"/>
              <a:t>igh </a:t>
            </a:r>
            <a:r>
              <a:rPr lang="en-US" u="sng" dirty="0"/>
              <a:t>M</a:t>
            </a:r>
            <a:r>
              <a:rPr lang="en-US" dirty="0"/>
              <a:t>iddle </a:t>
            </a:r>
            <a:r>
              <a:rPr lang="en-US" u="sng" dirty="0"/>
              <a:t>A</a:t>
            </a:r>
            <a:r>
              <a:rPr lang="en-US" dirty="0"/>
              <a:t>ges    </a:t>
            </a:r>
            <a:r>
              <a:rPr lang="en-US" dirty="0" smtClean="0"/>
              <a:t>     </a:t>
            </a:r>
            <a:r>
              <a:rPr lang="en-US" u="sng" dirty="0"/>
              <a:t>S</a:t>
            </a:r>
            <a:r>
              <a:rPr lang="en-US" dirty="0"/>
              <a:t>t. </a:t>
            </a:r>
            <a:r>
              <a:rPr lang="en-US" u="sng" dirty="0"/>
              <a:t>V</a:t>
            </a:r>
            <a:r>
              <a:rPr lang="en-US" dirty="0"/>
              <a:t>alentine’s </a:t>
            </a:r>
            <a:r>
              <a:rPr lang="en-US" u="sng" dirty="0"/>
              <a:t>D</a:t>
            </a:r>
            <a:r>
              <a:rPr lang="en-US" dirty="0"/>
              <a:t>ay          </a:t>
            </a:r>
            <a:r>
              <a:rPr lang="en-US" u="sng" dirty="0"/>
              <a:t>H</a:t>
            </a:r>
            <a:r>
              <a:rPr lang="en-US" dirty="0"/>
              <a:t>angout </a:t>
            </a:r>
            <a:r>
              <a:rPr lang="en-US" u="sng" dirty="0"/>
              <a:t>F</a:t>
            </a:r>
            <a:r>
              <a:rPr lang="en-US" dirty="0"/>
              <a:t>est </a:t>
            </a:r>
            <a:r>
              <a:rPr lang="en-US" dirty="0" smtClean="0"/>
              <a:t>                    </a:t>
            </a:r>
            <a:r>
              <a:rPr lang="en-US" u="sng" dirty="0" smtClean="0"/>
              <a:t>Y</a:t>
            </a:r>
            <a:r>
              <a:rPr lang="en-US" dirty="0" smtClean="0"/>
              <a:t>om </a:t>
            </a:r>
            <a:r>
              <a:rPr lang="en-US" u="sng" dirty="0" smtClean="0"/>
              <a:t>K</a:t>
            </a:r>
            <a:r>
              <a:rPr lang="en-US" dirty="0" smtClean="0"/>
              <a:t>ippur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Capitalize the names of states, countries, and continents:</a:t>
            </a:r>
          </a:p>
          <a:p>
            <a:pPr marL="457200" lvl="1" indent="0">
              <a:buNone/>
            </a:pPr>
            <a:r>
              <a:rPr lang="en-US" u="sng" dirty="0"/>
              <a:t>F</a:t>
            </a:r>
            <a:r>
              <a:rPr lang="en-US" dirty="0"/>
              <a:t>lorida      </a:t>
            </a:r>
            <a:r>
              <a:rPr lang="en-US" dirty="0" smtClean="0"/>
              <a:t>  </a:t>
            </a:r>
            <a:r>
              <a:rPr lang="en-US" u="sng" dirty="0"/>
              <a:t>W</a:t>
            </a:r>
            <a:r>
              <a:rPr lang="en-US" dirty="0"/>
              <a:t>alton </a:t>
            </a:r>
            <a:r>
              <a:rPr lang="en-US" u="sng" dirty="0"/>
              <a:t>C</a:t>
            </a:r>
            <a:r>
              <a:rPr lang="en-US" dirty="0"/>
              <a:t>ounty      </a:t>
            </a:r>
            <a:r>
              <a:rPr lang="en-US" dirty="0" smtClean="0"/>
              <a:t>  </a:t>
            </a:r>
            <a:r>
              <a:rPr lang="en-US" u="sng" dirty="0"/>
              <a:t>M</a:t>
            </a:r>
            <a:r>
              <a:rPr lang="en-US" dirty="0"/>
              <a:t>exico  </a:t>
            </a:r>
            <a:r>
              <a:rPr lang="en-US" dirty="0" smtClean="0"/>
              <a:t>      </a:t>
            </a:r>
            <a:r>
              <a:rPr lang="en-US" u="sng" dirty="0"/>
              <a:t>A</a:t>
            </a:r>
            <a:r>
              <a:rPr lang="en-US" dirty="0"/>
              <a:t>sia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Capitalize the names of races, nationalities, and species: </a:t>
            </a:r>
          </a:p>
          <a:p>
            <a:pPr marL="457200" lvl="1" indent="0">
              <a:buNone/>
            </a:pPr>
            <a:r>
              <a:rPr lang="en-US" dirty="0"/>
              <a:t>African-American    </a:t>
            </a:r>
            <a:r>
              <a:rPr lang="en-US" dirty="0" smtClean="0"/>
              <a:t>   </a:t>
            </a:r>
            <a:r>
              <a:rPr lang="en-US" dirty="0"/>
              <a:t>Puerto Rican     </a:t>
            </a:r>
            <a:r>
              <a:rPr lang="en-US" dirty="0" smtClean="0"/>
              <a:t>   </a:t>
            </a:r>
            <a:r>
              <a:rPr lang="en-US" dirty="0"/>
              <a:t>Homo </a:t>
            </a:r>
            <a:r>
              <a:rPr lang="en-US" dirty="0" err="1"/>
              <a:t>Sapien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77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6263" y="1194235"/>
            <a:ext cx="6364105" cy="5080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Capitalize </a:t>
            </a:r>
            <a:r>
              <a:rPr lang="en-US" sz="2400" b="1" dirty="0"/>
              <a:t>compass directions when they refer to regions</a:t>
            </a:r>
            <a:r>
              <a:rPr lang="en-US" sz="2400" b="1" dirty="0" smtClean="0"/>
              <a:t>:</a:t>
            </a:r>
          </a:p>
          <a:p>
            <a:pPr marL="0" indent="0">
              <a:buNone/>
            </a:pPr>
            <a:endParaRPr lang="en-US" sz="1200" b="1" dirty="0"/>
          </a:p>
          <a:p>
            <a:pPr marL="457200" lvl="1" indent="0">
              <a:buNone/>
            </a:pPr>
            <a:r>
              <a:rPr lang="en-US" dirty="0"/>
              <a:t>the </a:t>
            </a:r>
            <a:r>
              <a:rPr lang="en-US" u="sng" dirty="0"/>
              <a:t>D</a:t>
            </a:r>
            <a:r>
              <a:rPr lang="en-US" dirty="0"/>
              <a:t>eep </a:t>
            </a:r>
            <a:r>
              <a:rPr lang="en-US" u="sng" dirty="0"/>
              <a:t>S</a:t>
            </a:r>
            <a:r>
              <a:rPr lang="en-US" dirty="0"/>
              <a:t>outh    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the </a:t>
            </a:r>
            <a:r>
              <a:rPr lang="en-US" u="sng" dirty="0"/>
              <a:t>S</a:t>
            </a:r>
            <a:r>
              <a:rPr lang="en-US" dirty="0"/>
              <a:t>outheast         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the </a:t>
            </a:r>
            <a:r>
              <a:rPr lang="en-US" u="sng" dirty="0"/>
              <a:t>M</a:t>
            </a:r>
            <a:r>
              <a:rPr lang="en-US" dirty="0"/>
              <a:t>iddle </a:t>
            </a:r>
            <a:r>
              <a:rPr lang="en-US" u="sng" dirty="0"/>
              <a:t>E</a:t>
            </a:r>
            <a:r>
              <a:rPr lang="en-US" dirty="0"/>
              <a:t>ast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400" b="1" dirty="0"/>
              <a:t>Do not capitalize compass directions when they refer to directions of travel</a:t>
            </a:r>
            <a:r>
              <a:rPr lang="en-US" sz="2400" b="1" dirty="0" smtClean="0"/>
              <a:t>:</a:t>
            </a:r>
          </a:p>
          <a:p>
            <a:pPr marL="0" indent="0">
              <a:buNone/>
            </a:pPr>
            <a:endParaRPr lang="en-US" sz="1200" b="1" dirty="0"/>
          </a:p>
          <a:p>
            <a:pPr marL="457200" lvl="1" indent="0">
              <a:buNone/>
            </a:pPr>
            <a:r>
              <a:rPr lang="en-US" dirty="0"/>
              <a:t>I live </a:t>
            </a:r>
            <a:r>
              <a:rPr lang="en-US" u="sng" dirty="0"/>
              <a:t>s</a:t>
            </a:r>
            <a:r>
              <a:rPr lang="en-US" dirty="0"/>
              <a:t>outh of the flood zone.         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Continue driving </a:t>
            </a:r>
            <a:r>
              <a:rPr lang="en-US" u="sng" dirty="0"/>
              <a:t>n</a:t>
            </a:r>
            <a:r>
              <a:rPr lang="en-US" dirty="0"/>
              <a:t>orth </a:t>
            </a:r>
            <a:r>
              <a:rPr lang="en-US" dirty="0" smtClean="0"/>
              <a:t>500 </a:t>
            </a:r>
            <a:r>
              <a:rPr lang="en-US" dirty="0"/>
              <a:t>feet.  </a:t>
            </a:r>
          </a:p>
        </p:txBody>
      </p:sp>
    </p:spTree>
    <p:extLst>
      <p:ext uri="{BB962C8B-B14F-4D97-AF65-F5344CB8AC3E}">
        <p14:creationId xmlns:p14="http://schemas.microsoft.com/office/powerpoint/2010/main" val="3649480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315" y="1002506"/>
            <a:ext cx="7308002" cy="4823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Capitalize religions and specific religious terms</a:t>
            </a:r>
            <a:r>
              <a:rPr lang="en-US" sz="2400" b="1" dirty="0" smtClean="0"/>
              <a:t>:</a:t>
            </a:r>
          </a:p>
          <a:p>
            <a:pPr marL="0" indent="0">
              <a:buNone/>
            </a:pPr>
            <a:endParaRPr lang="en-US" sz="2400" b="1" dirty="0"/>
          </a:p>
          <a:p>
            <a:pPr marL="457200" lvl="1" indent="0">
              <a:buNone/>
            </a:pPr>
            <a:r>
              <a:rPr lang="en-US" u="sng" dirty="0"/>
              <a:t>I</a:t>
            </a:r>
            <a:r>
              <a:rPr lang="en-US" dirty="0"/>
              <a:t>slam    </a:t>
            </a:r>
            <a:r>
              <a:rPr lang="en-US" dirty="0" smtClean="0"/>
              <a:t>                        </a:t>
            </a:r>
            <a:r>
              <a:rPr lang="en-US" u="sng" dirty="0"/>
              <a:t>S</a:t>
            </a:r>
            <a:r>
              <a:rPr lang="en-US" dirty="0"/>
              <a:t>outhern </a:t>
            </a:r>
            <a:r>
              <a:rPr lang="en-US" u="sng" dirty="0"/>
              <a:t>M</a:t>
            </a:r>
            <a:r>
              <a:rPr lang="en-US" dirty="0"/>
              <a:t>ethodist          </a:t>
            </a:r>
            <a:endParaRPr lang="en-US" dirty="0" smtClean="0"/>
          </a:p>
          <a:p>
            <a:pPr marL="457200" lvl="1" indent="0">
              <a:buNone/>
            </a:pPr>
            <a:r>
              <a:rPr lang="en-US" u="sng" dirty="0" smtClean="0"/>
              <a:t>H</a:t>
            </a:r>
            <a:r>
              <a:rPr lang="en-US" dirty="0" smtClean="0"/>
              <a:t>indu </a:t>
            </a:r>
            <a:r>
              <a:rPr lang="en-US" dirty="0"/>
              <a:t>deities          </a:t>
            </a:r>
            <a:r>
              <a:rPr lang="en-US" dirty="0" smtClean="0"/>
              <a:t>      </a:t>
            </a:r>
            <a:r>
              <a:rPr lang="en-US" u="sng" dirty="0"/>
              <a:t>B</a:t>
            </a:r>
            <a:r>
              <a:rPr lang="en-US" dirty="0"/>
              <a:t>uddhist practice      </a:t>
            </a:r>
            <a:r>
              <a:rPr lang="en-US" dirty="0" smtClean="0"/>
              <a:t>                      </a:t>
            </a:r>
            <a:r>
              <a:rPr lang="en-US" dirty="0"/>
              <a:t>the </a:t>
            </a:r>
            <a:r>
              <a:rPr lang="en-US" u="sng" dirty="0"/>
              <a:t>T</a:t>
            </a:r>
            <a:r>
              <a:rPr lang="en-US" dirty="0"/>
              <a:t>en </a:t>
            </a:r>
            <a:r>
              <a:rPr lang="en-US" u="sng" dirty="0"/>
              <a:t>C</a:t>
            </a:r>
            <a:r>
              <a:rPr lang="en-US" dirty="0"/>
              <a:t>ommandments 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Do not capitalize religious terms that do not refer to something specific</a:t>
            </a:r>
            <a:r>
              <a:rPr lang="en-US" sz="2400" b="1" dirty="0" smtClean="0"/>
              <a:t>:</a:t>
            </a:r>
          </a:p>
          <a:p>
            <a:pPr marL="0" indent="0">
              <a:buNone/>
            </a:pPr>
            <a:endParaRPr lang="en-US" sz="2400" b="1" dirty="0"/>
          </a:p>
          <a:p>
            <a:pPr marL="457200" lvl="1" indent="0">
              <a:buNone/>
            </a:pPr>
            <a:r>
              <a:rPr lang="en-US" dirty="0"/>
              <a:t>my </a:t>
            </a:r>
            <a:r>
              <a:rPr lang="en-US" u="sng" dirty="0"/>
              <a:t>c</a:t>
            </a:r>
            <a:r>
              <a:rPr lang="en-US" dirty="0"/>
              <a:t>hurch      </a:t>
            </a:r>
            <a:r>
              <a:rPr lang="en-US" dirty="0" smtClean="0"/>
              <a:t>               </a:t>
            </a:r>
            <a:r>
              <a:rPr lang="en-US" u="sng" dirty="0"/>
              <a:t>c</a:t>
            </a:r>
            <a:r>
              <a:rPr lang="en-US" dirty="0"/>
              <a:t>ommunion          </a:t>
            </a:r>
            <a:r>
              <a:rPr lang="en-US" dirty="0" smtClean="0"/>
              <a:t>           </a:t>
            </a:r>
          </a:p>
          <a:p>
            <a:pPr marL="457200" lvl="1" indent="0">
              <a:buNone/>
            </a:pPr>
            <a:r>
              <a:rPr lang="en-US" u="sng" dirty="0" smtClean="0"/>
              <a:t>a</a:t>
            </a:r>
            <a:r>
              <a:rPr lang="en-US" dirty="0" smtClean="0"/>
              <a:t>gnostic  </a:t>
            </a:r>
            <a:r>
              <a:rPr lang="en-US" dirty="0"/>
              <a:t>or </a:t>
            </a:r>
            <a:r>
              <a:rPr lang="en-US" u="sng" dirty="0"/>
              <a:t>a</a:t>
            </a:r>
            <a:r>
              <a:rPr lang="en-US" dirty="0"/>
              <a:t>theist </a:t>
            </a:r>
            <a:r>
              <a:rPr lang="en-US" dirty="0" smtClean="0"/>
              <a:t>(these are ways </a:t>
            </a:r>
            <a:r>
              <a:rPr lang="en-US" dirty="0"/>
              <a:t>of thinking, not religions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8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896" y="1149990"/>
            <a:ext cx="8168841" cy="47788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b="1" dirty="0" smtClean="0"/>
              <a:t>Capitalize </a:t>
            </a:r>
            <a:r>
              <a:rPr lang="en-US" sz="2600" b="1" dirty="0"/>
              <a:t>“God” or “Allah” when referencing the God of  monotheism (a specific God that people often address </a:t>
            </a:r>
            <a:r>
              <a:rPr lang="en-US" sz="2600" b="1" dirty="0" smtClean="0"/>
              <a:t>directly as </a:t>
            </a:r>
            <a:r>
              <a:rPr lang="en-US" sz="2600" b="1" i="1" dirty="0"/>
              <a:t>God</a:t>
            </a:r>
            <a:r>
              <a:rPr lang="en-US" sz="2600" b="1" dirty="0"/>
              <a:t> as if it were a proper name</a:t>
            </a:r>
            <a:r>
              <a:rPr lang="en-US" sz="2600" b="1" dirty="0" smtClean="0"/>
              <a:t>):</a:t>
            </a:r>
          </a:p>
          <a:p>
            <a:pPr marL="0" indent="0">
              <a:buNone/>
            </a:pPr>
            <a:endParaRPr lang="en-US" sz="2600" b="1" dirty="0"/>
          </a:p>
          <a:p>
            <a:pPr marL="457200" lvl="1" indent="0">
              <a:buNone/>
            </a:pPr>
            <a:r>
              <a:rPr lang="en-US" sz="2600" dirty="0"/>
              <a:t>Then sings my soul, my savior </a:t>
            </a:r>
            <a:r>
              <a:rPr lang="en-US" sz="2600" u="sng" dirty="0"/>
              <a:t>G</a:t>
            </a:r>
            <a:r>
              <a:rPr lang="en-US" sz="2600" dirty="0"/>
              <a:t>od to thee.         </a:t>
            </a:r>
            <a:endParaRPr lang="en-US" sz="2600" dirty="0" smtClean="0"/>
          </a:p>
          <a:p>
            <a:pPr marL="457200" lvl="1" indent="0">
              <a:buNone/>
            </a:pPr>
            <a:r>
              <a:rPr lang="en-US" sz="2600" dirty="0" err="1" smtClean="0"/>
              <a:t>ʾIn</a:t>
            </a:r>
            <a:r>
              <a:rPr lang="en-US" sz="2600" dirty="0" smtClean="0"/>
              <a:t> </a:t>
            </a:r>
            <a:r>
              <a:rPr lang="en-US" sz="2600" dirty="0" err="1"/>
              <a:t>shāʾ</a:t>
            </a:r>
            <a:r>
              <a:rPr lang="en-US" sz="2600" dirty="0"/>
              <a:t> </a:t>
            </a:r>
            <a:r>
              <a:rPr lang="en-US" sz="2600" u="sng" dirty="0" err="1"/>
              <a:t>A</a:t>
            </a:r>
            <a:r>
              <a:rPr lang="en-US" sz="2600" dirty="0" err="1"/>
              <a:t>llāh</a:t>
            </a:r>
            <a:r>
              <a:rPr lang="en-US" sz="2600" dirty="0"/>
              <a:t> 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b="1" dirty="0"/>
              <a:t>Do not capitalize the word “god” when referencing gods who </a:t>
            </a:r>
            <a:r>
              <a:rPr lang="en-US" sz="2600" b="1" dirty="0" smtClean="0"/>
              <a:t>are </a:t>
            </a:r>
            <a:r>
              <a:rPr lang="en-US" sz="2600" b="1" dirty="0"/>
              <a:t>not directly addressed as “God</a:t>
            </a:r>
            <a:r>
              <a:rPr lang="en-US" sz="2600" b="1" dirty="0" smtClean="0"/>
              <a:t>”:</a:t>
            </a:r>
          </a:p>
          <a:p>
            <a:pPr marL="0" indent="0">
              <a:buNone/>
            </a:pPr>
            <a:endParaRPr lang="en-US" sz="2600" b="1" dirty="0"/>
          </a:p>
          <a:p>
            <a:pPr marL="457200" lvl="1" indent="0">
              <a:buNone/>
            </a:pPr>
            <a:r>
              <a:rPr lang="en-US" sz="2600" dirty="0"/>
              <a:t>The </a:t>
            </a:r>
            <a:r>
              <a:rPr lang="en-US" sz="2600" u="sng" dirty="0"/>
              <a:t>g</a:t>
            </a:r>
            <a:r>
              <a:rPr lang="en-US" sz="2600" dirty="0"/>
              <a:t>ods of war          </a:t>
            </a:r>
            <a:endParaRPr lang="en-US" sz="2600" dirty="0" smtClean="0"/>
          </a:p>
          <a:p>
            <a:pPr marL="457200" lvl="1" indent="0">
              <a:buNone/>
            </a:pPr>
            <a:r>
              <a:rPr lang="en-US" sz="2600" dirty="0" smtClean="0"/>
              <a:t>all </a:t>
            </a:r>
            <a:r>
              <a:rPr lang="en-US" sz="2600" dirty="0"/>
              <a:t>the </a:t>
            </a:r>
            <a:r>
              <a:rPr lang="en-US" sz="2600" u="sng" dirty="0"/>
              <a:t>g</a:t>
            </a:r>
            <a:r>
              <a:rPr lang="en-US" sz="2600" dirty="0"/>
              <a:t>ods of Greece and Rome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516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Italicization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392" y="1002506"/>
            <a:ext cx="6437847" cy="508066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b="1" dirty="0"/>
              <a:t>Italicize the titles for longer works</a:t>
            </a:r>
            <a:r>
              <a:rPr lang="en-US" sz="2400" b="1" dirty="0" smtClean="0"/>
              <a:t>: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b="1" dirty="0"/>
          </a:p>
          <a:p>
            <a:pPr marL="457200" lvl="1" indent="0">
              <a:lnSpc>
                <a:spcPct val="100000"/>
              </a:lnSpc>
              <a:buNone/>
            </a:pPr>
            <a:r>
              <a:rPr lang="en-US" dirty="0"/>
              <a:t>books such as </a:t>
            </a:r>
            <a:r>
              <a:rPr lang="en-US" i="1" dirty="0"/>
              <a:t>The Elements of Style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dirty="0"/>
              <a:t>novels such as </a:t>
            </a:r>
            <a:r>
              <a:rPr lang="en-US" i="1" dirty="0"/>
              <a:t>The Graveyard Book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dirty="0"/>
              <a:t>plays such as </a:t>
            </a:r>
            <a:r>
              <a:rPr lang="en-US" i="1" dirty="0"/>
              <a:t>Angels in America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dirty="0"/>
              <a:t>newspapers such as </a:t>
            </a:r>
            <a:r>
              <a:rPr lang="en-US" i="1" dirty="0"/>
              <a:t>The Boston Globe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dirty="0"/>
              <a:t>magazines such as </a:t>
            </a:r>
            <a:r>
              <a:rPr lang="en-US" i="1" dirty="0"/>
              <a:t>Time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dirty="0"/>
              <a:t>paintings such as </a:t>
            </a:r>
            <a:r>
              <a:rPr lang="en-US" i="1" dirty="0"/>
              <a:t>Guernica</a:t>
            </a:r>
            <a:r>
              <a:rPr lang="en-US" dirty="0"/>
              <a:t>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dirty="0"/>
              <a:t>sculptures such as </a:t>
            </a:r>
            <a:r>
              <a:rPr lang="en-US" i="1" dirty="0"/>
              <a:t>Bird in Space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dirty="0"/>
              <a:t>trains such as </a:t>
            </a:r>
            <a:r>
              <a:rPr lang="en-US" i="1" dirty="0"/>
              <a:t>City of New Orleans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dirty="0"/>
              <a:t>ships such as </a:t>
            </a:r>
            <a:r>
              <a:rPr lang="en-US" i="1" dirty="0"/>
              <a:t>USS Jimmy Carter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dirty="0"/>
              <a:t>TV programs such as </a:t>
            </a:r>
            <a:r>
              <a:rPr lang="en-US" i="1" dirty="0"/>
              <a:t>Grantchester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976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Quotation 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329" y="1090996"/>
            <a:ext cx="8168841" cy="5080660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/>
              <a:t>Use quotation marks for smaller works</a:t>
            </a:r>
            <a:r>
              <a:rPr lang="en-US" sz="2600" b="1" dirty="0" smtClean="0"/>
              <a:t>:</a:t>
            </a:r>
          </a:p>
          <a:p>
            <a:pPr marL="0" indent="0">
              <a:buNone/>
            </a:pPr>
            <a:endParaRPr lang="en-US" sz="2600" b="1" dirty="0"/>
          </a:p>
          <a:p>
            <a:pPr marL="457200" lvl="1" indent="0">
              <a:buNone/>
            </a:pPr>
            <a:r>
              <a:rPr lang="en-US" sz="2600" dirty="0"/>
              <a:t>TV episodes such as “Pretty Much Dead Already,” 	</a:t>
            </a:r>
            <a:r>
              <a:rPr lang="en-US" sz="2600" i="1" dirty="0"/>
              <a:t>The Walking Dead</a:t>
            </a:r>
          </a:p>
          <a:p>
            <a:pPr marL="457200" lvl="1" indent="0">
              <a:buNone/>
            </a:pPr>
            <a:r>
              <a:rPr lang="en-US" sz="2600" dirty="0"/>
              <a:t>movie scenes such as “Stoning,” </a:t>
            </a:r>
            <a:r>
              <a:rPr lang="en-US" sz="2600" i="1" dirty="0"/>
              <a:t>The Life of Brian</a:t>
            </a:r>
          </a:p>
          <a:p>
            <a:pPr marL="457200" lvl="1" indent="0">
              <a:buNone/>
            </a:pPr>
            <a:r>
              <a:rPr lang="en-US" sz="2600" dirty="0"/>
              <a:t>book chapters such as “The Piper at the Gates of 	Dawn,” </a:t>
            </a:r>
            <a:r>
              <a:rPr lang="en-US" sz="2600" i="1" dirty="0"/>
              <a:t>The Wind in the Willows</a:t>
            </a:r>
          </a:p>
          <a:p>
            <a:pPr marL="457200" lvl="1" indent="0">
              <a:buNone/>
            </a:pPr>
            <a:r>
              <a:rPr lang="en-US" sz="2600" dirty="0"/>
              <a:t>songs such as “While My Guitar Gently Weeps”</a:t>
            </a:r>
          </a:p>
          <a:p>
            <a:pPr marL="457200" lvl="1" indent="0">
              <a:buNone/>
            </a:pPr>
            <a:r>
              <a:rPr lang="en-US" sz="2600" dirty="0"/>
              <a:t>poems such as “A Sea Dirge” </a:t>
            </a:r>
          </a:p>
          <a:p>
            <a:pPr marL="457200" lvl="1" indent="0">
              <a:buNone/>
            </a:pPr>
            <a:r>
              <a:rPr lang="en-US" sz="2600" dirty="0"/>
              <a:t>essays such as “A Modest Proposal”</a:t>
            </a:r>
          </a:p>
          <a:p>
            <a:pPr marL="457200" lvl="1" indent="0">
              <a:buNone/>
            </a:pPr>
            <a:r>
              <a:rPr lang="en-US" sz="2600" dirty="0"/>
              <a:t>speeches such as “The Audacity of Hope”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11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Quotation 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708" y="1607190"/>
            <a:ext cx="7647215" cy="36137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Use quotation marks for direct quotations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sz="2800" dirty="0" smtClean="0"/>
              <a:t>The </a:t>
            </a:r>
            <a:r>
              <a:rPr lang="en-US" sz="2800" dirty="0"/>
              <a:t>Munchkins tell Dorothy, “Follow the Yellow Brick </a:t>
            </a:r>
            <a:r>
              <a:rPr lang="en-US" sz="2800" dirty="0" smtClean="0"/>
              <a:t>Road.”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pPr marL="457200" lvl="1" indent="0">
              <a:buNone/>
            </a:pPr>
            <a:r>
              <a:rPr lang="en-US" sz="2800" dirty="0" smtClean="0"/>
              <a:t>Oscar Wilde lamented that he was “fining it harder and harder to live up to [his] blue china.”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1874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Quotation 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Place </a:t>
            </a:r>
            <a:r>
              <a:rPr lang="en-US" b="1" dirty="0"/>
              <a:t>commas and periods (the small punctuation marks) inside quotation marks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	“Parting is such sweet sorrow,” Juliet </a:t>
            </a:r>
            <a:r>
              <a:rPr lang="en-US" dirty="0" smtClean="0"/>
              <a:t>	responds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Place semicolons and colons (the tall punctuation marks) outside quotation marks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	The sign on the women’s room door says, </a:t>
            </a:r>
            <a:r>
              <a:rPr lang="en-US" dirty="0" smtClean="0"/>
              <a:t>	“</a:t>
            </a:r>
            <a:r>
              <a:rPr lang="en-US" dirty="0"/>
              <a:t>men’s </a:t>
            </a:r>
            <a:r>
              <a:rPr lang="en-US" dirty="0" smtClean="0"/>
              <a:t>room,” but </a:t>
            </a:r>
            <a:r>
              <a:rPr lang="en-US" dirty="0"/>
              <a:t>the arrow points to the </a:t>
            </a:r>
            <a:r>
              <a:rPr lang="en-US" dirty="0" smtClean="0"/>
              <a:t>	other 	rest </a:t>
            </a:r>
            <a:r>
              <a:rPr lang="en-US" dirty="0"/>
              <a:t>room door.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503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Quotation 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Question marks and exclamation points go inside the quotation marks if they are part of the quotation; if they are part of a sentence that ends in a quotation, they go outside the quotation marks: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/>
              <a:t>Was it Patrick Henry who said “Give me 	liberty or give me death”?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Dean Martin once asked, “</a:t>
            </a:r>
            <a:r>
              <a:rPr lang="en-US" dirty="0" err="1"/>
              <a:t>Ain’t</a:t>
            </a:r>
            <a:r>
              <a:rPr lang="en-US" dirty="0"/>
              <a:t> love a kick 	in the head?”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240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547" y="1857912"/>
            <a:ext cx="6983537" cy="3289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Capitalize all major words in a title. Do </a:t>
            </a:r>
            <a:r>
              <a:rPr lang="en-US" b="1" u="sng" dirty="0"/>
              <a:t>not </a:t>
            </a:r>
            <a:r>
              <a:rPr lang="en-US" b="1" dirty="0"/>
              <a:t>capitalize articles, conjunctions, or prepositions: 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sz="2800" i="1" dirty="0"/>
              <a:t>The Hound of the Baskervilles</a:t>
            </a:r>
          </a:p>
          <a:p>
            <a:pPr marL="457200" lvl="1" indent="0">
              <a:buNone/>
            </a:pPr>
            <a:r>
              <a:rPr lang="en-US" sz="2800" dirty="0"/>
              <a:t>“Song of the Open Road” </a:t>
            </a:r>
          </a:p>
          <a:p>
            <a:pPr marL="457200" lvl="1" indent="0">
              <a:buNone/>
            </a:pPr>
            <a:r>
              <a:rPr lang="en-US" sz="2800" i="1" dirty="0"/>
              <a:t>Leaves of Grass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82588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Hyphenation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3418" y="1002506"/>
            <a:ext cx="6909795" cy="5080660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n-US" sz="2600" b="1" dirty="0"/>
              <a:t>Use a hyphen for fractions used as modifiers</a:t>
            </a:r>
            <a:r>
              <a:rPr lang="en-US" sz="2600" b="1" dirty="0" smtClean="0"/>
              <a:t>:</a:t>
            </a:r>
          </a:p>
          <a:p>
            <a:pPr marL="0" indent="0" fontAlgn="base">
              <a:buNone/>
            </a:pPr>
            <a:endParaRPr lang="en-US" sz="2600" b="1" dirty="0"/>
          </a:p>
          <a:p>
            <a:pPr marL="0" indent="0" fontAlgn="base">
              <a:buNone/>
            </a:pPr>
            <a:r>
              <a:rPr lang="en-US" sz="2600" dirty="0" smtClean="0"/>
              <a:t>	one-third </a:t>
            </a:r>
            <a:r>
              <a:rPr lang="en-US" sz="2600" dirty="0"/>
              <a:t>voter turnout</a:t>
            </a:r>
          </a:p>
          <a:p>
            <a:pPr marL="0" indent="0" fontAlgn="base">
              <a:buNone/>
            </a:pPr>
            <a:endParaRPr lang="en-US" sz="2600" b="1" dirty="0"/>
          </a:p>
          <a:p>
            <a:pPr marL="0" indent="0" fontAlgn="base">
              <a:buNone/>
            </a:pPr>
            <a:r>
              <a:rPr lang="en-US" sz="2600" b="1" dirty="0"/>
              <a:t>Use a hyphen for numbers from twenty-one to ninety-nine.</a:t>
            </a:r>
          </a:p>
          <a:p>
            <a:pPr marL="0" indent="0" fontAlgn="base">
              <a:buNone/>
            </a:pPr>
            <a:endParaRPr lang="en-US" sz="2600" b="1" dirty="0"/>
          </a:p>
          <a:p>
            <a:pPr marL="0" indent="0" fontAlgn="base">
              <a:buNone/>
            </a:pPr>
            <a:r>
              <a:rPr lang="en-US" sz="2600" b="1" dirty="0"/>
              <a:t>Use a hyphen for some compound nouns</a:t>
            </a:r>
            <a:r>
              <a:rPr lang="en-US" sz="2600" b="1" dirty="0" smtClean="0"/>
              <a:t>:</a:t>
            </a:r>
          </a:p>
          <a:p>
            <a:pPr marL="0" indent="0" fontAlgn="base">
              <a:buNone/>
            </a:pPr>
            <a:endParaRPr lang="en-US" sz="2600" b="1" dirty="0"/>
          </a:p>
          <a:p>
            <a:pPr marL="0" indent="0" fontAlgn="base">
              <a:buNone/>
            </a:pPr>
            <a:r>
              <a:rPr lang="en-US" sz="2600" dirty="0" smtClean="0"/>
              <a:t>	brother-in-law          </a:t>
            </a:r>
          </a:p>
          <a:p>
            <a:pPr marL="0" indent="0" fontAlgn="base">
              <a:buNone/>
            </a:pPr>
            <a:r>
              <a:rPr lang="en-US" sz="2600" dirty="0"/>
              <a:t>	</a:t>
            </a:r>
            <a:r>
              <a:rPr lang="en-US" sz="2600" dirty="0" smtClean="0"/>
              <a:t>Jack-in-the-box          </a:t>
            </a:r>
          </a:p>
          <a:p>
            <a:pPr marL="0" indent="0" fontAlgn="base">
              <a:buNone/>
            </a:pPr>
            <a:r>
              <a:rPr lang="en-US" sz="2600" dirty="0"/>
              <a:t>	</a:t>
            </a:r>
            <a:r>
              <a:rPr lang="en-US" sz="2600" dirty="0" smtClean="0"/>
              <a:t>dry-cleaning</a:t>
            </a:r>
            <a:endParaRPr lang="en-US" sz="2600" dirty="0"/>
          </a:p>
          <a:p>
            <a:pPr marL="0" indent="0" fontAlgn="base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16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Hyphenation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309" y="1002506"/>
            <a:ext cx="7804013" cy="5080660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sz="2400" b="1" dirty="0" smtClean="0"/>
              <a:t>Use </a:t>
            </a:r>
            <a:r>
              <a:rPr lang="en-US" sz="2400" b="1" dirty="0"/>
              <a:t>a hyphen for compound modifiers</a:t>
            </a:r>
            <a:r>
              <a:rPr lang="en-US" sz="2400" b="1" dirty="0" smtClean="0"/>
              <a:t>:</a:t>
            </a:r>
          </a:p>
          <a:p>
            <a:pPr marL="0" indent="0" fontAlgn="base">
              <a:buNone/>
            </a:pPr>
            <a:endParaRPr lang="en-US" sz="1300" b="1" dirty="0"/>
          </a:p>
          <a:p>
            <a:pPr marL="0" indent="0" fontAlgn="base">
              <a:buNone/>
            </a:pPr>
            <a:r>
              <a:rPr lang="en-US" sz="2600" dirty="0" smtClean="0"/>
              <a:t>	</a:t>
            </a:r>
            <a:r>
              <a:rPr lang="en-US" sz="2400" dirty="0" smtClean="0"/>
              <a:t>Trent </a:t>
            </a:r>
            <a:r>
              <a:rPr lang="en-US" sz="2400" dirty="0"/>
              <a:t>is an African-American man. </a:t>
            </a:r>
            <a:endParaRPr lang="en-US" sz="2400" dirty="0" smtClean="0"/>
          </a:p>
          <a:p>
            <a:pPr marL="0" indent="0" fontAlgn="base">
              <a:buNone/>
            </a:pPr>
            <a:endParaRPr lang="en-US" sz="1200" dirty="0"/>
          </a:p>
          <a:p>
            <a:pPr marL="0" indent="0" fontAlgn="base">
              <a:buNone/>
            </a:pPr>
            <a:r>
              <a:rPr lang="en-US" sz="2400" b="1" dirty="0" smtClean="0"/>
              <a:t>A </a:t>
            </a:r>
            <a:r>
              <a:rPr lang="en-US" sz="2400" b="1" dirty="0"/>
              <a:t>hyphen combines the words </a:t>
            </a:r>
            <a:r>
              <a:rPr lang="en-US" sz="2400" b="1" dirty="0" smtClean="0"/>
              <a:t>“African” </a:t>
            </a:r>
            <a:r>
              <a:rPr lang="en-US" sz="2400" b="1" dirty="0"/>
              <a:t>and </a:t>
            </a:r>
            <a:r>
              <a:rPr lang="en-US" sz="2400" b="1" dirty="0" smtClean="0"/>
              <a:t>“American” </a:t>
            </a:r>
            <a:r>
              <a:rPr lang="en-US" sz="2400" b="1" dirty="0"/>
              <a:t>to </a:t>
            </a:r>
            <a:r>
              <a:rPr lang="en-US" sz="2400" b="1" dirty="0" smtClean="0"/>
              <a:t>form </a:t>
            </a:r>
            <a:r>
              <a:rPr lang="en-US" sz="2400" b="1" dirty="0"/>
              <a:t>a single adjective that describes the noun </a:t>
            </a:r>
            <a:r>
              <a:rPr lang="en-US" sz="2400" b="1" dirty="0" smtClean="0"/>
              <a:t>“man,” but</a:t>
            </a:r>
          </a:p>
          <a:p>
            <a:pPr marL="0" indent="0" fontAlgn="base">
              <a:buNone/>
            </a:pPr>
            <a:endParaRPr lang="en-US" sz="1200" b="1" dirty="0"/>
          </a:p>
          <a:p>
            <a:pPr marL="0" indent="0" fontAlgn="base">
              <a:buNone/>
            </a:pPr>
            <a:r>
              <a:rPr lang="en-US" sz="2600" dirty="0" smtClean="0"/>
              <a:t>	</a:t>
            </a:r>
            <a:r>
              <a:rPr lang="en-US" sz="2400" dirty="0" smtClean="0"/>
              <a:t>Trent </a:t>
            </a:r>
            <a:r>
              <a:rPr lang="en-US" sz="2400" dirty="0"/>
              <a:t>is an African American. </a:t>
            </a:r>
            <a:endParaRPr lang="en-US" sz="2400" dirty="0" smtClean="0"/>
          </a:p>
          <a:p>
            <a:pPr marL="0" indent="0" fontAlgn="base">
              <a:buNone/>
            </a:pPr>
            <a:endParaRPr lang="en-US" sz="1200" dirty="0"/>
          </a:p>
          <a:p>
            <a:pPr marL="0" indent="0" fontAlgn="base">
              <a:buNone/>
            </a:pPr>
            <a:r>
              <a:rPr lang="en-US" sz="2400" b="1" dirty="0" smtClean="0"/>
              <a:t>The </a:t>
            </a:r>
            <a:r>
              <a:rPr lang="en-US" sz="2400" b="1" dirty="0"/>
              <a:t>word </a:t>
            </a:r>
            <a:r>
              <a:rPr lang="en-US" sz="2400" b="1" dirty="0" smtClean="0"/>
              <a:t>“African” </a:t>
            </a:r>
            <a:r>
              <a:rPr lang="en-US" sz="2400" b="1" dirty="0"/>
              <a:t>is an adjective that describes the noun </a:t>
            </a:r>
            <a:r>
              <a:rPr lang="en-US" sz="2400" b="1" dirty="0" smtClean="0"/>
              <a:t>“American”; </a:t>
            </a:r>
            <a:r>
              <a:rPr lang="en-US" sz="2400" b="1" dirty="0"/>
              <a:t>don’t use a hyphen to combine them because </a:t>
            </a:r>
            <a:r>
              <a:rPr lang="en-US" sz="2400" b="1" dirty="0" smtClean="0"/>
              <a:t>they </a:t>
            </a:r>
            <a:r>
              <a:rPr lang="en-US" sz="2400" b="1" dirty="0"/>
              <a:t>are different parts of speech.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6654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037" y="1149990"/>
            <a:ext cx="6806557" cy="50806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dirty="0"/>
              <a:t>Use a hyphen for some prefixes</a:t>
            </a:r>
            <a:r>
              <a:rPr lang="en-US" sz="2600" b="1" dirty="0" smtClean="0"/>
              <a:t>:</a:t>
            </a:r>
          </a:p>
          <a:p>
            <a:pPr marL="0" indent="0">
              <a:buNone/>
            </a:pPr>
            <a:endParaRPr lang="en-US" sz="2600" b="1" dirty="0"/>
          </a:p>
          <a:p>
            <a:pPr marL="457200" lvl="1" indent="0">
              <a:buNone/>
            </a:pPr>
            <a:r>
              <a:rPr lang="en-US" sz="2600" dirty="0"/>
              <a:t>well-                     all- </a:t>
            </a:r>
          </a:p>
          <a:p>
            <a:pPr marL="457200" lvl="1" indent="0">
              <a:buNone/>
            </a:pPr>
            <a:r>
              <a:rPr lang="en-US" sz="2600" dirty="0"/>
              <a:t>self-                     ex- </a:t>
            </a:r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b="1" dirty="0"/>
              <a:t>Do not use a hyphen for the </a:t>
            </a:r>
          </a:p>
          <a:p>
            <a:pPr marL="0" indent="0">
              <a:buNone/>
            </a:pPr>
            <a:r>
              <a:rPr lang="en-US" sz="2600" b="1" dirty="0"/>
              <a:t>following prefixes: </a:t>
            </a:r>
            <a:endParaRPr lang="en-US" sz="2600" b="1" dirty="0" smtClean="0"/>
          </a:p>
          <a:p>
            <a:pPr marL="0" indent="0">
              <a:buNone/>
            </a:pPr>
            <a:endParaRPr lang="en-US" sz="2600" b="1" dirty="0"/>
          </a:p>
          <a:p>
            <a:pPr marL="457200" lvl="1" indent="0">
              <a:buNone/>
            </a:pPr>
            <a:r>
              <a:rPr lang="en-US" sz="2600" dirty="0"/>
              <a:t>pre                       un                        re                         inter                     non                      multi</a:t>
            </a:r>
          </a:p>
          <a:p>
            <a:pPr marL="457200" lvl="1" indent="0">
              <a:buNone/>
            </a:pPr>
            <a:r>
              <a:rPr lang="en-US" sz="2600" dirty="0"/>
              <a:t>bi                         semi                    up                        over                     intra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Hyphenation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420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895" y="1046751"/>
            <a:ext cx="8168841" cy="46166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Capitalize </a:t>
            </a:r>
            <a:r>
              <a:rPr lang="en-US" b="1" dirty="0"/>
              <a:t>the first word in a complete sentence in direct quotation:  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sz="2800" dirty="0"/>
              <a:t>Socrates advises, “Know thyself.” 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Do not capitalize the first word in a direct quotation that is only part of a sentence:  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sz="2800" dirty="0"/>
              <a:t>Despite his medical degree, the locals considered Dr. Williams a “snake oil salesman.”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23197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999" y="1754674"/>
            <a:ext cx="6098634" cy="29795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Capitalize brand and trade names:		</a:t>
            </a:r>
          </a:p>
          <a:p>
            <a:pPr marL="457200" lvl="1" indent="0">
              <a:buNone/>
            </a:pPr>
            <a:r>
              <a:rPr lang="en-US" sz="2800" u="sng" dirty="0" smtClean="0"/>
              <a:t>F</a:t>
            </a:r>
            <a:r>
              <a:rPr lang="en-US" sz="2800" dirty="0" smtClean="0"/>
              <a:t>ord </a:t>
            </a:r>
            <a:r>
              <a:rPr lang="en-US" sz="2800" dirty="0"/>
              <a:t>truck		    	</a:t>
            </a:r>
            <a:r>
              <a:rPr lang="en-US" sz="2800" dirty="0" smtClean="0"/>
              <a:t>                            </a:t>
            </a:r>
            <a:r>
              <a:rPr lang="en-US" sz="2800" u="sng" dirty="0"/>
              <a:t>K</a:t>
            </a:r>
            <a:r>
              <a:rPr lang="en-US" sz="2800" dirty="0"/>
              <a:t>leenex</a:t>
            </a:r>
          </a:p>
          <a:p>
            <a:pPr marL="457200" lvl="1" indent="0">
              <a:buNone/>
            </a:pPr>
            <a:r>
              <a:rPr lang="en-US" sz="2800" u="sng" dirty="0"/>
              <a:t>P</a:t>
            </a:r>
            <a:r>
              <a:rPr lang="en-US" sz="2800" dirty="0"/>
              <a:t>ost-</a:t>
            </a:r>
            <a:r>
              <a:rPr lang="en-US" sz="2800" u="sng" dirty="0"/>
              <a:t>I</a:t>
            </a:r>
            <a:r>
              <a:rPr lang="en-US" sz="2800" dirty="0"/>
              <a:t>t                                      </a:t>
            </a:r>
            <a:r>
              <a:rPr lang="en-US" sz="2800" dirty="0" smtClean="0"/>
              <a:t>                             </a:t>
            </a:r>
            <a:r>
              <a:rPr lang="en-US" sz="2800" u="sng" dirty="0"/>
              <a:t>A</a:t>
            </a:r>
            <a:r>
              <a:rPr lang="en-US" sz="2800" dirty="0"/>
              <a:t>mazon </a:t>
            </a:r>
            <a:r>
              <a:rPr lang="en-US" sz="2800" u="sng" dirty="0"/>
              <a:t>P</a:t>
            </a:r>
            <a:r>
              <a:rPr lang="en-US" sz="2800" dirty="0"/>
              <a:t>rime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530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895" y="869771"/>
            <a:ext cx="8168841" cy="50806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Capitalize personal names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sz="2800" u="sng" dirty="0"/>
              <a:t>M</a:t>
            </a:r>
            <a:r>
              <a:rPr lang="en-US" sz="2800" dirty="0"/>
              <a:t>s. </a:t>
            </a:r>
            <a:r>
              <a:rPr lang="en-US" sz="2800" u="sng" dirty="0"/>
              <a:t>W</a:t>
            </a:r>
            <a:r>
              <a:rPr lang="en-US" sz="2800" dirty="0"/>
              <a:t>illiams          </a:t>
            </a:r>
            <a:r>
              <a:rPr lang="en-US" sz="2800" dirty="0" smtClean="0"/>
              <a:t>    </a:t>
            </a:r>
            <a:r>
              <a:rPr lang="en-US" sz="2800" u="sng" dirty="0"/>
              <a:t>B</a:t>
            </a:r>
            <a:r>
              <a:rPr lang="en-US" sz="2800" dirty="0"/>
              <a:t>ertrand </a:t>
            </a:r>
            <a:r>
              <a:rPr lang="en-US" sz="2800" u="sng" dirty="0"/>
              <a:t>R</a:t>
            </a:r>
            <a:r>
              <a:rPr lang="en-US" sz="2800" dirty="0"/>
              <a:t>ussel </a:t>
            </a:r>
          </a:p>
          <a:p>
            <a:pPr marL="457200" lvl="1" indent="0">
              <a:buNone/>
            </a:pPr>
            <a:r>
              <a:rPr lang="en-US" sz="2800" u="sng" dirty="0"/>
              <a:t>L</a:t>
            </a:r>
            <a:r>
              <a:rPr lang="en-US" sz="2800" dirty="0"/>
              <a:t>e</a:t>
            </a:r>
            <a:r>
              <a:rPr lang="en-US" sz="2800" u="sng" dirty="0"/>
              <a:t>B</a:t>
            </a:r>
            <a:r>
              <a:rPr lang="en-US" sz="2800" dirty="0"/>
              <a:t>ron </a:t>
            </a:r>
            <a:r>
              <a:rPr lang="en-US" sz="2800" u="sng" dirty="0"/>
              <a:t>J</a:t>
            </a:r>
            <a:r>
              <a:rPr lang="en-US" sz="2800" dirty="0"/>
              <a:t>ames       </a:t>
            </a:r>
            <a:r>
              <a:rPr lang="en-US" sz="2800" dirty="0" smtClean="0"/>
              <a:t>    </a:t>
            </a:r>
            <a:r>
              <a:rPr lang="en-US" sz="2800" u="sng" dirty="0"/>
              <a:t>N</a:t>
            </a:r>
            <a:r>
              <a:rPr lang="en-US" sz="2800" dirty="0"/>
              <a:t>ina </a:t>
            </a:r>
            <a:r>
              <a:rPr lang="en-US" sz="2800" u="sng" dirty="0"/>
              <a:t>S</a:t>
            </a:r>
            <a:r>
              <a:rPr lang="en-US" sz="2800" dirty="0"/>
              <a:t>imone</a:t>
            </a:r>
            <a:endParaRPr lang="en-US" sz="2800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Capitalize stage names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sz="2800" u="sng" dirty="0"/>
              <a:t>P</a:t>
            </a:r>
            <a:r>
              <a:rPr lang="en-US" sz="2800" dirty="0"/>
              <a:t>rofessor </a:t>
            </a:r>
            <a:r>
              <a:rPr lang="en-US" sz="2800" u="sng" dirty="0"/>
              <a:t>M</a:t>
            </a:r>
            <a:r>
              <a:rPr lang="en-US" sz="2800" dirty="0"/>
              <a:t>arvel  </a:t>
            </a:r>
            <a:r>
              <a:rPr lang="en-US" sz="2800" dirty="0" smtClean="0"/>
              <a:t>     </a:t>
            </a:r>
            <a:r>
              <a:rPr lang="en-US" sz="2800" u="sng" dirty="0"/>
              <a:t>B</a:t>
            </a:r>
            <a:r>
              <a:rPr lang="en-US" sz="2800" dirty="0"/>
              <a:t>ill </a:t>
            </a:r>
            <a:r>
              <a:rPr lang="en-US" sz="2800" u="sng" dirty="0"/>
              <a:t>N</a:t>
            </a:r>
            <a:r>
              <a:rPr lang="en-US" sz="2800" dirty="0"/>
              <a:t>ye the </a:t>
            </a:r>
            <a:r>
              <a:rPr lang="en-US" sz="2800" u="sng" dirty="0"/>
              <a:t>S</a:t>
            </a:r>
            <a:r>
              <a:rPr lang="en-US" sz="2800" dirty="0"/>
              <a:t>cience </a:t>
            </a:r>
            <a:r>
              <a:rPr lang="en-US" sz="2800" u="sng" dirty="0"/>
              <a:t>G</a:t>
            </a:r>
            <a:r>
              <a:rPr lang="en-US" sz="2800" dirty="0"/>
              <a:t>uy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966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754" y="1857912"/>
            <a:ext cx="6187124" cy="287632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Capitalize titles with proper names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sz="2800" u="sng" dirty="0"/>
              <a:t>P</a:t>
            </a:r>
            <a:r>
              <a:rPr lang="en-US" sz="2800" dirty="0"/>
              <a:t>rofessor </a:t>
            </a:r>
            <a:r>
              <a:rPr lang="en-US" sz="2800" u="sng" dirty="0"/>
              <a:t>H</a:t>
            </a:r>
            <a:r>
              <a:rPr lang="en-US" sz="2800" dirty="0"/>
              <a:t>ood</a:t>
            </a:r>
          </a:p>
          <a:p>
            <a:pPr marL="457200" lvl="1" indent="0">
              <a:buNone/>
            </a:pPr>
            <a:r>
              <a:rPr lang="en-US" sz="2800" u="sng" dirty="0"/>
              <a:t>D</a:t>
            </a:r>
            <a:r>
              <a:rPr lang="en-US" sz="2800" dirty="0"/>
              <a:t>octor </a:t>
            </a:r>
            <a:r>
              <a:rPr lang="en-US" sz="2800" u="sng" dirty="0"/>
              <a:t>F</a:t>
            </a:r>
            <a:r>
              <a:rPr lang="en-US" sz="2800" dirty="0"/>
              <a:t>erguson</a:t>
            </a:r>
          </a:p>
          <a:p>
            <a:pPr marL="457200" lvl="1" indent="0">
              <a:buNone/>
            </a:pPr>
            <a:r>
              <a:rPr lang="en-US" sz="2800" u="sng" dirty="0"/>
              <a:t>R</a:t>
            </a:r>
            <a:r>
              <a:rPr lang="en-US" sz="2800" dirty="0"/>
              <a:t>epresentative </a:t>
            </a:r>
            <a:r>
              <a:rPr lang="en-US" sz="2800" u="sng" dirty="0"/>
              <a:t>J</a:t>
            </a:r>
            <a:r>
              <a:rPr lang="en-US" sz="2800" dirty="0"/>
              <a:t>anet </a:t>
            </a:r>
            <a:r>
              <a:rPr lang="en-US" sz="2800" u="sng" dirty="0"/>
              <a:t>C</a:t>
            </a:r>
            <a:r>
              <a:rPr lang="en-US" sz="2800" dirty="0"/>
              <a:t>ruz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13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077" y="1312221"/>
            <a:ext cx="7514478" cy="43216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Capitalize </a:t>
            </a:r>
            <a:r>
              <a:rPr lang="en-US" b="1" dirty="0"/>
              <a:t>titles that denote high rank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sz="2800" dirty="0"/>
              <a:t>She will soon be </a:t>
            </a:r>
            <a:r>
              <a:rPr lang="en-US" sz="2800" u="sng" dirty="0"/>
              <a:t>P</a:t>
            </a:r>
            <a:r>
              <a:rPr lang="en-US" sz="2800" dirty="0"/>
              <a:t>resident of the United States.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Do not capitalize titles of ordinary positions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sz="2800" dirty="0"/>
              <a:t>She is </a:t>
            </a:r>
            <a:r>
              <a:rPr lang="en-US" sz="2800" u="sng" dirty="0"/>
              <a:t>p</a:t>
            </a:r>
            <a:r>
              <a:rPr lang="en-US" sz="2800" dirty="0"/>
              <a:t>resident of her school’s drama club.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218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025" y="2020145"/>
            <a:ext cx="6570582" cy="2581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Capitalize </a:t>
            </a:r>
            <a:r>
              <a:rPr lang="en-US" b="1" dirty="0" smtClean="0"/>
              <a:t>abbreviations, </a:t>
            </a:r>
            <a:r>
              <a:rPr lang="en-US" b="1" dirty="0" err="1"/>
              <a:t>initialisms</a:t>
            </a:r>
            <a:r>
              <a:rPr lang="en-US" b="1" dirty="0"/>
              <a:t>, and certain acronyms: 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sz="2800" u="sng" dirty="0" err="1"/>
              <a:t>P</a:t>
            </a:r>
            <a:r>
              <a:rPr lang="en-US" sz="2800" dirty="0" err="1"/>
              <a:t>h.</a:t>
            </a:r>
            <a:r>
              <a:rPr lang="en-US" sz="2800" u="sng" dirty="0" err="1"/>
              <a:t>D</a:t>
            </a:r>
            <a:r>
              <a:rPr lang="en-US" sz="2800" dirty="0"/>
              <a:t> or </a:t>
            </a:r>
            <a:r>
              <a:rPr lang="en-US" sz="2800" u="sng" dirty="0"/>
              <a:t>P</a:t>
            </a:r>
            <a:r>
              <a:rPr lang="en-US" sz="2800" dirty="0"/>
              <a:t>h</a:t>
            </a:r>
            <a:r>
              <a:rPr lang="en-US" sz="2800" u="sng" dirty="0"/>
              <a:t>D</a:t>
            </a:r>
            <a:r>
              <a:rPr lang="en-US" sz="2800" dirty="0"/>
              <a:t>                              </a:t>
            </a:r>
            <a:r>
              <a:rPr lang="en-US" sz="2800" u="sng" dirty="0"/>
              <a:t>NFL</a:t>
            </a:r>
          </a:p>
          <a:p>
            <a:pPr marL="457200" lvl="1" indent="0">
              <a:buNone/>
            </a:pPr>
            <a:r>
              <a:rPr lang="en-US" sz="2800" u="sng" dirty="0"/>
              <a:t>IRS</a:t>
            </a:r>
            <a:r>
              <a:rPr lang="en-US" sz="2800" dirty="0"/>
              <a:t>                                            </a:t>
            </a:r>
            <a:r>
              <a:rPr lang="en-US" sz="2800" u="sng" dirty="0"/>
              <a:t>NASA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602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237" y="1208983"/>
            <a:ext cx="5892157" cy="44691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/>
              <a:t>Capitalize Proper Nouns:</a:t>
            </a:r>
          </a:p>
          <a:p>
            <a:pPr marL="0" indent="0">
              <a:buNone/>
            </a:pPr>
            <a:endParaRPr lang="en-US" sz="2400" b="1" dirty="0"/>
          </a:p>
          <a:p>
            <a:pPr marL="457200" lvl="1" indent="0">
              <a:buNone/>
            </a:pPr>
            <a:r>
              <a:rPr lang="en-US" u="sng" dirty="0"/>
              <a:t>U</a:t>
            </a:r>
            <a:r>
              <a:rPr lang="en-US" dirty="0"/>
              <a:t>niversity of </a:t>
            </a:r>
            <a:r>
              <a:rPr lang="en-US" u="sng" dirty="0"/>
              <a:t>W</a:t>
            </a:r>
            <a:r>
              <a:rPr lang="en-US" dirty="0"/>
              <a:t>est </a:t>
            </a:r>
            <a:r>
              <a:rPr lang="en-US" u="sng" dirty="0"/>
              <a:t>F</a:t>
            </a:r>
            <a:r>
              <a:rPr lang="en-US" dirty="0"/>
              <a:t>lorida</a:t>
            </a:r>
          </a:p>
          <a:p>
            <a:pPr marL="457200" lvl="1" indent="0">
              <a:buNone/>
            </a:pPr>
            <a:r>
              <a:rPr lang="en-US" u="sng" dirty="0"/>
              <a:t>B</a:t>
            </a:r>
            <a:r>
              <a:rPr lang="en-US" dirty="0"/>
              <a:t>ooker </a:t>
            </a:r>
            <a:r>
              <a:rPr lang="en-US" u="sng" dirty="0"/>
              <a:t>T</a:t>
            </a:r>
            <a:r>
              <a:rPr lang="en-US" dirty="0"/>
              <a:t>. </a:t>
            </a:r>
            <a:r>
              <a:rPr lang="en-US" u="sng" dirty="0"/>
              <a:t>W</a:t>
            </a:r>
            <a:r>
              <a:rPr lang="en-US" dirty="0"/>
              <a:t>ashington </a:t>
            </a:r>
            <a:r>
              <a:rPr lang="en-US" u="sng" dirty="0"/>
              <a:t>H</a:t>
            </a:r>
            <a:r>
              <a:rPr lang="en-US" dirty="0"/>
              <a:t>igh </a:t>
            </a:r>
            <a:r>
              <a:rPr lang="en-US" u="sng" dirty="0"/>
              <a:t>S</a:t>
            </a:r>
            <a:r>
              <a:rPr lang="en-US" dirty="0"/>
              <a:t>chool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Capitalize political, social, athletic, and other groups: </a:t>
            </a: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457200" lvl="1" indent="0">
              <a:buNone/>
            </a:pPr>
            <a:r>
              <a:rPr lang="en-US" u="sng" dirty="0"/>
              <a:t>T</a:t>
            </a:r>
            <a:r>
              <a:rPr lang="en-US" dirty="0"/>
              <a:t>he </a:t>
            </a:r>
            <a:r>
              <a:rPr lang="en-US" u="sng" dirty="0"/>
              <a:t>L</a:t>
            </a:r>
            <a:r>
              <a:rPr lang="en-US" dirty="0"/>
              <a:t>eague of </a:t>
            </a:r>
            <a:r>
              <a:rPr lang="en-US" u="sng" dirty="0"/>
              <a:t>W</a:t>
            </a:r>
            <a:r>
              <a:rPr lang="en-US" dirty="0"/>
              <a:t>omen </a:t>
            </a:r>
            <a:r>
              <a:rPr lang="en-US" u="sng" dirty="0"/>
              <a:t>V</a:t>
            </a:r>
            <a:r>
              <a:rPr lang="en-US" dirty="0"/>
              <a:t>oters</a:t>
            </a:r>
          </a:p>
          <a:p>
            <a:pPr marL="457200" lvl="1" indent="0">
              <a:buNone/>
            </a:pPr>
            <a:r>
              <a:rPr lang="en-US" u="sng" dirty="0"/>
              <a:t>T</a:t>
            </a:r>
            <a:r>
              <a:rPr lang="en-US" dirty="0"/>
              <a:t>he </a:t>
            </a:r>
            <a:r>
              <a:rPr lang="en-US" u="sng" dirty="0"/>
              <a:t>S</a:t>
            </a:r>
            <a:r>
              <a:rPr lang="en-US" dirty="0"/>
              <a:t>ocial </a:t>
            </a:r>
            <a:r>
              <a:rPr lang="en-US" u="sng" dirty="0"/>
              <a:t>S</a:t>
            </a:r>
            <a:r>
              <a:rPr lang="en-US" dirty="0"/>
              <a:t>ecurity </a:t>
            </a:r>
            <a:r>
              <a:rPr lang="en-US" u="sng" dirty="0"/>
              <a:t>A</a:t>
            </a:r>
            <a:r>
              <a:rPr lang="en-US" dirty="0"/>
              <a:t>dministration</a:t>
            </a:r>
          </a:p>
          <a:p>
            <a:pPr marL="457200" lvl="1" indent="0">
              <a:buNone/>
            </a:pPr>
            <a:r>
              <a:rPr lang="en-US" u="sng" dirty="0"/>
              <a:t>T</a:t>
            </a:r>
            <a:r>
              <a:rPr lang="en-US" dirty="0"/>
              <a:t>he </a:t>
            </a:r>
            <a:r>
              <a:rPr lang="en-US" u="sng" dirty="0"/>
              <a:t>N</a:t>
            </a:r>
            <a:r>
              <a:rPr lang="en-US" dirty="0"/>
              <a:t>ew </a:t>
            </a:r>
            <a:r>
              <a:rPr lang="en-US" u="sng" dirty="0"/>
              <a:t>E</a:t>
            </a:r>
            <a:r>
              <a:rPr lang="en-US" dirty="0"/>
              <a:t>ngland </a:t>
            </a:r>
            <a:r>
              <a:rPr lang="en-US" u="sng" dirty="0"/>
              <a:t>P</a:t>
            </a:r>
            <a:r>
              <a:rPr lang="en-US" dirty="0"/>
              <a:t>atriots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97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714</Words>
  <Application>Microsoft Office PowerPoint</Application>
  <PresentationFormat>On-screen Show (4:3)</PresentationFormat>
  <Paragraphs>188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Office Theme</vt:lpstr>
      <vt:lpstr>Custom Design</vt:lpstr>
      <vt:lpstr>1_Custom Design</vt:lpstr>
      <vt:lpstr>Capitalization, Italicization, Quotations, and Hyphenation</vt:lpstr>
      <vt:lpstr>Capitalization</vt:lpstr>
      <vt:lpstr>Capitalization</vt:lpstr>
      <vt:lpstr>Capitalization</vt:lpstr>
      <vt:lpstr>Capitalization</vt:lpstr>
      <vt:lpstr>Capitalization</vt:lpstr>
      <vt:lpstr>PowerPoint Presentation</vt:lpstr>
      <vt:lpstr>Capitalization</vt:lpstr>
      <vt:lpstr>Capitalization</vt:lpstr>
      <vt:lpstr>Capitalization</vt:lpstr>
      <vt:lpstr>Capitalization</vt:lpstr>
      <vt:lpstr>Capitalization</vt:lpstr>
      <vt:lpstr>Capitalization</vt:lpstr>
      <vt:lpstr>Capitalization</vt:lpstr>
      <vt:lpstr>Italicization</vt:lpstr>
      <vt:lpstr>Quotation Marks</vt:lpstr>
      <vt:lpstr>Quotation Marks</vt:lpstr>
      <vt:lpstr>Quotation Marks</vt:lpstr>
      <vt:lpstr>Quotation Marks</vt:lpstr>
      <vt:lpstr>Hyphenation</vt:lpstr>
      <vt:lpstr>Hyphenation</vt:lpstr>
      <vt:lpstr>Hyphenation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Rustian Phelps</cp:lastModifiedBy>
  <cp:revision>12</cp:revision>
  <dcterms:created xsi:type="dcterms:W3CDTF">2016-08-03T17:54:22Z</dcterms:created>
  <dcterms:modified xsi:type="dcterms:W3CDTF">2019-07-31T18:06:35Z</dcterms:modified>
</cp:coreProperties>
</file>