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74" r:id="rId2"/>
  </p:sldMasterIdLst>
  <p:notesMasterIdLst>
    <p:notesMasterId r:id="rId24"/>
  </p:notesMasterIdLst>
  <p:sldIdLst>
    <p:sldId id="257" r:id="rId3"/>
    <p:sldId id="273" r:id="rId4"/>
    <p:sldId id="275" r:id="rId5"/>
    <p:sldId id="276" r:id="rId6"/>
    <p:sldId id="277" r:id="rId7"/>
    <p:sldId id="280" r:id="rId8"/>
    <p:sldId id="278" r:id="rId9"/>
    <p:sldId id="279" r:id="rId10"/>
    <p:sldId id="281" r:id="rId11"/>
    <p:sldId id="282" r:id="rId12"/>
    <p:sldId id="283" r:id="rId13"/>
    <p:sldId id="284" r:id="rId14"/>
    <p:sldId id="285" r:id="rId15"/>
    <p:sldId id="286" r:id="rId16"/>
    <p:sldId id="287" r:id="rId17"/>
    <p:sldId id="288" r:id="rId18"/>
    <p:sldId id="289" r:id="rId19"/>
    <p:sldId id="290" r:id="rId20"/>
    <p:sldId id="292" r:id="rId21"/>
    <p:sldId id="291" r:id="rId22"/>
    <p:sldId id="274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9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5" autoAdjust="0"/>
    <p:restoredTop sz="94699" autoAdjust="0"/>
  </p:normalViewPr>
  <p:slideViewPr>
    <p:cSldViewPr snapToGrid="0">
      <p:cViewPr varScale="1">
        <p:scale>
          <a:sx n="78" d="100"/>
          <a:sy n="78" d="100"/>
        </p:scale>
        <p:origin x="102" y="111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2AE70E-F078-46F1-89B4-57599DC27663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34C8D7-DF53-4528-AC35-436D22C1C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152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4227225"/>
            <a:ext cx="7772400" cy="1291419"/>
          </a:xfrm>
        </p:spPr>
        <p:txBody>
          <a:bodyPr anchor="b">
            <a:noAutofit/>
          </a:bodyPr>
          <a:lstStyle>
            <a:lvl1pPr algn="ctr">
              <a:defRPr sz="4000" b="1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556119"/>
            <a:ext cx="6858000" cy="468443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619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24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002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9486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 descr="C:\Users\rphelps\Desktop\WritingLab_PrimaryHorizontal_Spot.jpg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9" r="9625"/>
          <a:stretch/>
        </p:blipFill>
        <p:spPr bwMode="auto">
          <a:xfrm>
            <a:off x="6867609" y="5556382"/>
            <a:ext cx="1714500" cy="9766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580046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121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3961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4030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849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2514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192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2566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1592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9878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385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536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432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511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75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16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243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4/12/2019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883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183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690689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4/12/2019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87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69AA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uwf.edu/cassh/support-resources/the-uwf-writing-lab/expand-your-skills/mini-lessons-for-grammar/" TargetMode="External"/><Relationship Id="rId2" Type="http://schemas.openxmlformats.org/officeDocument/2006/relationships/hyperlink" Target="https://uwf.edu/cassh/support-resources/the-uwf-writing-lab/" TargetMode="Externa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Writing Lab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5412" y="5645019"/>
            <a:ext cx="6467475" cy="468443"/>
          </a:xfrm>
        </p:spPr>
        <p:txBody>
          <a:bodyPr>
            <a:noAutofit/>
          </a:bodyPr>
          <a:lstStyle/>
          <a:p>
            <a:r>
              <a:rPr lang="en-US" dirty="0" smtClean="0"/>
              <a:t>Singular and Plural Nouns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328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Dictionaries’ Spelling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en-US" dirty="0"/>
              <a:t>Dictionaries may differ in </a:t>
            </a:r>
            <a:r>
              <a:rPr lang="en-US" altLang="en-US" dirty="0" smtClean="0"/>
              <a:t>their spelling </a:t>
            </a:r>
            <a:r>
              <a:rPr lang="en-US" altLang="en-US" dirty="0"/>
              <a:t>of </a:t>
            </a:r>
            <a:r>
              <a:rPr lang="en-US" altLang="en-US" dirty="0" smtClean="0"/>
              <a:t>words ending </a:t>
            </a:r>
            <a:r>
              <a:rPr lang="en-US" altLang="en-US" dirty="0"/>
              <a:t>in </a:t>
            </a:r>
            <a:r>
              <a:rPr lang="en-US" altLang="en-US" i="1" dirty="0"/>
              <a:t>–o</a:t>
            </a:r>
            <a:r>
              <a:rPr lang="en-US" altLang="en-US" dirty="0"/>
              <a:t>:</a:t>
            </a:r>
          </a:p>
          <a:p>
            <a:pPr>
              <a:buNone/>
            </a:pPr>
            <a:r>
              <a:rPr lang="en-US" altLang="en-US" u="sng" dirty="0" smtClean="0"/>
              <a:t>Singular</a:t>
            </a:r>
            <a:r>
              <a:rPr lang="en-US" altLang="en-US" dirty="0" smtClean="0"/>
              <a:t>		</a:t>
            </a:r>
            <a:r>
              <a:rPr lang="en-US" altLang="en-US" u="sng" dirty="0" smtClean="0"/>
              <a:t>Plural</a:t>
            </a:r>
          </a:p>
          <a:p>
            <a:pPr>
              <a:buNone/>
            </a:pPr>
            <a:r>
              <a:rPr lang="en-US" altLang="en-US" dirty="0" smtClean="0"/>
              <a:t>Tornado		tornadoes or tornados</a:t>
            </a:r>
          </a:p>
          <a:p>
            <a:pPr>
              <a:buNone/>
            </a:pPr>
            <a:r>
              <a:rPr lang="en-US" altLang="en-US" dirty="0" smtClean="0"/>
              <a:t>Memento		mementos or mementoes</a:t>
            </a:r>
            <a:endParaRPr lang="en-US" altLang="en-US" dirty="0"/>
          </a:p>
          <a:p>
            <a:pPr>
              <a:buNone/>
            </a:pPr>
            <a:r>
              <a:rPr lang="en-US" altLang="en-US" dirty="0" smtClean="0"/>
              <a:t>Halo			halos or </a:t>
            </a:r>
            <a:r>
              <a:rPr lang="en-US" altLang="en-US" dirty="0"/>
              <a:t>haloes </a:t>
            </a:r>
          </a:p>
          <a:p>
            <a:pPr>
              <a:buNone/>
            </a:pPr>
            <a:r>
              <a:rPr lang="en-US" altLang="en-US" dirty="0" smtClean="0"/>
              <a:t>Mosquito		mosquitoes</a:t>
            </a: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794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>
            <a:normAutofit/>
          </a:bodyPr>
          <a:lstStyle/>
          <a:p>
            <a:r>
              <a:rPr lang="en-US" altLang="en-US" sz="3600" dirty="0" smtClean="0"/>
              <a:t>Ending in </a:t>
            </a:r>
            <a:r>
              <a:rPr lang="en-US" altLang="en-US" sz="3600" i="1" dirty="0" smtClean="0"/>
              <a:t>–</a:t>
            </a:r>
            <a:r>
              <a:rPr lang="en-US" altLang="en-US" sz="3600" i="1" dirty="0"/>
              <a:t>o</a:t>
            </a:r>
            <a:r>
              <a:rPr lang="en-US" altLang="en-US" sz="3600" dirty="0"/>
              <a:t> </a:t>
            </a:r>
            <a:r>
              <a:rPr lang="en-US" altLang="en-US" sz="3600" dirty="0" smtClean="0"/>
              <a:t>and Preceded </a:t>
            </a:r>
            <a:r>
              <a:rPr lang="en-US" altLang="en-US" sz="3600" dirty="0"/>
              <a:t>by a V</a:t>
            </a:r>
            <a:r>
              <a:rPr lang="en-US" altLang="en-US" sz="3600" dirty="0" smtClean="0"/>
              <a:t>owel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altLang="en-US" dirty="0"/>
              <a:t>To form the plural of a </a:t>
            </a:r>
            <a:r>
              <a:rPr lang="en-US" altLang="en-US" dirty="0" smtClean="0"/>
              <a:t>noun ending </a:t>
            </a:r>
            <a:r>
              <a:rPr lang="en-US" altLang="en-US" dirty="0"/>
              <a:t>in</a:t>
            </a:r>
            <a:r>
              <a:rPr lang="en-US" altLang="en-US" i="1" dirty="0"/>
              <a:t>–o</a:t>
            </a:r>
            <a:r>
              <a:rPr lang="en-US" altLang="en-US" dirty="0"/>
              <a:t> preceded by a </a:t>
            </a:r>
            <a:r>
              <a:rPr lang="en-US" altLang="en-US" dirty="0" smtClean="0"/>
              <a:t>vowel, add </a:t>
            </a:r>
            <a:r>
              <a:rPr lang="en-US" altLang="en-US" dirty="0"/>
              <a:t>an </a:t>
            </a:r>
            <a:r>
              <a:rPr lang="en-US" altLang="en-US" i="1" dirty="0"/>
              <a:t>–s</a:t>
            </a:r>
            <a:r>
              <a:rPr lang="en-US" altLang="en-US" dirty="0"/>
              <a:t>:</a:t>
            </a:r>
          </a:p>
          <a:p>
            <a:pPr>
              <a:buNone/>
            </a:pPr>
            <a:r>
              <a:rPr lang="en-US" altLang="en-US" u="sng" dirty="0"/>
              <a:t>Singular</a:t>
            </a:r>
            <a:r>
              <a:rPr lang="en-US" altLang="en-US" dirty="0"/>
              <a:t>		</a:t>
            </a:r>
            <a:r>
              <a:rPr lang="en-US" altLang="en-US" u="sng" dirty="0" smtClean="0"/>
              <a:t>Plural</a:t>
            </a:r>
            <a:endParaRPr lang="en-US" altLang="en-US" dirty="0" smtClean="0"/>
          </a:p>
          <a:p>
            <a:pPr>
              <a:buNone/>
            </a:pPr>
            <a:r>
              <a:rPr lang="en-US" altLang="en-US" dirty="0" smtClean="0"/>
              <a:t>Stereo		stereos </a:t>
            </a:r>
            <a:endParaRPr lang="en-US" altLang="en-US" dirty="0"/>
          </a:p>
          <a:p>
            <a:pPr>
              <a:buNone/>
            </a:pPr>
            <a:r>
              <a:rPr lang="en-US" altLang="en-US" dirty="0" smtClean="0"/>
              <a:t>Rodeo		rodeos </a:t>
            </a:r>
            <a:endParaRPr lang="en-US" altLang="en-US" dirty="0"/>
          </a:p>
          <a:p>
            <a:pPr>
              <a:buNone/>
            </a:pPr>
            <a:r>
              <a:rPr lang="en-US" altLang="en-US" dirty="0" smtClean="0"/>
              <a:t>Shampoo		shampoos </a:t>
            </a:r>
            <a:endParaRPr lang="en-US" altLang="en-US" dirty="0"/>
          </a:p>
          <a:p>
            <a:pPr>
              <a:buNone/>
            </a:pPr>
            <a:r>
              <a:rPr lang="en-US" altLang="en-US" dirty="0" smtClean="0"/>
              <a:t>Radio			radios </a:t>
            </a: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200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Nouns Ending </a:t>
            </a:r>
            <a:r>
              <a:rPr lang="en-US" altLang="en-US" dirty="0"/>
              <a:t>in </a:t>
            </a:r>
            <a:r>
              <a:rPr lang="en-US" altLang="en-US" i="1" dirty="0"/>
              <a:t>–o</a:t>
            </a:r>
            <a:r>
              <a:rPr lang="en-US" altLang="en-US" dirty="0"/>
              <a:t> </a:t>
            </a:r>
            <a:r>
              <a:rPr lang="en-US" altLang="en-US" dirty="0" smtClean="0"/>
              <a:t>and Preceded </a:t>
            </a:r>
            <a:r>
              <a:rPr lang="en-US" altLang="en-US" dirty="0"/>
              <a:t>by a </a:t>
            </a:r>
            <a:r>
              <a:rPr lang="en-US" altLang="en-US" dirty="0" smtClean="0"/>
              <a:t>Consonant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altLang="en-US" dirty="0"/>
              <a:t>To form the plural of some </a:t>
            </a:r>
            <a:r>
              <a:rPr lang="en-US" altLang="en-US" dirty="0" smtClean="0"/>
              <a:t>nouns </a:t>
            </a:r>
            <a:r>
              <a:rPr lang="en-US" altLang="en-US" dirty="0"/>
              <a:t>ending in </a:t>
            </a:r>
            <a:r>
              <a:rPr lang="en-US" altLang="en-US" i="1" dirty="0"/>
              <a:t>–o</a:t>
            </a:r>
            <a:r>
              <a:rPr lang="en-US" altLang="en-US" dirty="0"/>
              <a:t> preceded </a:t>
            </a:r>
            <a:r>
              <a:rPr lang="en-US" altLang="en-US" dirty="0" smtClean="0"/>
              <a:t>by </a:t>
            </a:r>
            <a:r>
              <a:rPr lang="en-US" altLang="en-US" dirty="0"/>
              <a:t>a consonant, add </a:t>
            </a:r>
            <a:r>
              <a:rPr lang="en-US" altLang="en-US" i="1" dirty="0"/>
              <a:t>–s</a:t>
            </a:r>
            <a:r>
              <a:rPr lang="en-US" altLang="en-US" dirty="0"/>
              <a:t>: 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u="sng" dirty="0"/>
              <a:t>Singular</a:t>
            </a:r>
            <a:r>
              <a:rPr lang="en-US" altLang="en-US" dirty="0"/>
              <a:t>		</a:t>
            </a:r>
            <a:r>
              <a:rPr lang="en-US" altLang="en-US" u="sng" dirty="0" smtClean="0"/>
              <a:t>Plural</a:t>
            </a:r>
            <a:endParaRPr lang="en-US" altLang="en-US" dirty="0" smtClean="0"/>
          </a:p>
          <a:p>
            <a:pPr>
              <a:lnSpc>
                <a:spcPct val="90000"/>
              </a:lnSpc>
              <a:buNone/>
            </a:pPr>
            <a:r>
              <a:rPr lang="en-US" altLang="en-US" dirty="0" smtClean="0"/>
              <a:t>Taco			tacos </a:t>
            </a:r>
            <a:endParaRPr lang="en-US" altLang="en-US" dirty="0"/>
          </a:p>
          <a:p>
            <a:pPr>
              <a:lnSpc>
                <a:spcPct val="90000"/>
              </a:lnSpc>
              <a:buNone/>
            </a:pPr>
            <a:r>
              <a:rPr lang="en-US" altLang="en-US" dirty="0" smtClean="0"/>
              <a:t>Photo			photos </a:t>
            </a:r>
            <a:endParaRPr lang="en-US" altLang="en-US" dirty="0"/>
          </a:p>
          <a:p>
            <a:pPr>
              <a:lnSpc>
                <a:spcPct val="90000"/>
              </a:lnSpc>
              <a:buNone/>
            </a:pPr>
            <a:r>
              <a:rPr lang="en-US" altLang="en-US" dirty="0" smtClean="0"/>
              <a:t>Ghetto		ghettos   </a:t>
            </a:r>
            <a:endParaRPr lang="en-US" altLang="en-US" dirty="0"/>
          </a:p>
          <a:p>
            <a:pPr>
              <a:lnSpc>
                <a:spcPct val="90000"/>
              </a:lnSpc>
              <a:buNone/>
            </a:pPr>
            <a:r>
              <a:rPr lang="en-US" altLang="en-US" dirty="0" smtClean="0"/>
              <a:t>Embryo		embryos </a:t>
            </a:r>
            <a:endParaRPr lang="en-US" altLang="en-US" dirty="0"/>
          </a:p>
          <a:p>
            <a:pPr>
              <a:lnSpc>
                <a:spcPct val="90000"/>
              </a:lnSpc>
              <a:buNone/>
            </a:pPr>
            <a:r>
              <a:rPr lang="en-US" altLang="en-US" dirty="0" smtClean="0"/>
              <a:t>Piano			pianos</a:t>
            </a: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2241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Nouns Ending in </a:t>
            </a:r>
            <a:r>
              <a:rPr lang="en-US" altLang="en-US" i="1" dirty="0"/>
              <a:t>–o</a:t>
            </a:r>
            <a:r>
              <a:rPr lang="en-US" altLang="en-US" dirty="0"/>
              <a:t> and Preceded by a </a:t>
            </a:r>
            <a:r>
              <a:rPr lang="en-US" altLang="en-US" dirty="0" smtClean="0"/>
              <a:t>Consonant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altLang="en-US" dirty="0"/>
              <a:t>To form the plural of some </a:t>
            </a:r>
            <a:r>
              <a:rPr lang="en-US" altLang="en-US" dirty="0" smtClean="0"/>
              <a:t>nouns </a:t>
            </a:r>
            <a:r>
              <a:rPr lang="en-US" altLang="en-US" dirty="0"/>
              <a:t>ending in </a:t>
            </a:r>
            <a:r>
              <a:rPr lang="en-US" altLang="en-US" i="1" dirty="0"/>
              <a:t>–o</a:t>
            </a:r>
            <a:r>
              <a:rPr lang="en-US" altLang="en-US" dirty="0"/>
              <a:t> preceded </a:t>
            </a:r>
            <a:r>
              <a:rPr lang="en-US" altLang="en-US" dirty="0" smtClean="0"/>
              <a:t>by </a:t>
            </a:r>
            <a:r>
              <a:rPr lang="en-US" altLang="en-US" dirty="0"/>
              <a:t>a consonant, add </a:t>
            </a:r>
            <a:r>
              <a:rPr lang="en-US" altLang="en-US" i="1" dirty="0"/>
              <a:t>–</a:t>
            </a:r>
            <a:r>
              <a:rPr lang="en-US" altLang="en-US" i="1" dirty="0" err="1"/>
              <a:t>es</a:t>
            </a:r>
            <a:r>
              <a:rPr lang="en-US" altLang="en-US" dirty="0"/>
              <a:t>: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u="sng" dirty="0"/>
              <a:t>Singular</a:t>
            </a:r>
            <a:r>
              <a:rPr lang="en-US" altLang="en-US" dirty="0"/>
              <a:t>		</a:t>
            </a:r>
            <a:r>
              <a:rPr lang="en-US" altLang="en-US" u="sng" dirty="0" smtClean="0"/>
              <a:t>Plural</a:t>
            </a:r>
            <a:endParaRPr lang="en-US" altLang="en-US" dirty="0" smtClean="0"/>
          </a:p>
          <a:p>
            <a:pPr>
              <a:lnSpc>
                <a:spcPct val="90000"/>
              </a:lnSpc>
              <a:buNone/>
            </a:pPr>
            <a:r>
              <a:rPr lang="en-US" altLang="en-US" dirty="0" smtClean="0"/>
              <a:t>Potato		potatoes </a:t>
            </a:r>
            <a:endParaRPr lang="en-US" altLang="en-US" dirty="0"/>
          </a:p>
          <a:p>
            <a:pPr>
              <a:lnSpc>
                <a:spcPct val="90000"/>
              </a:lnSpc>
              <a:buNone/>
            </a:pPr>
            <a:r>
              <a:rPr lang="en-US" altLang="en-US" dirty="0" smtClean="0"/>
              <a:t>Veto			vetoes </a:t>
            </a: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416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Plurals cont.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8889" y="1690689"/>
            <a:ext cx="7886700" cy="4351338"/>
          </a:xfrm>
        </p:spPr>
        <p:txBody>
          <a:bodyPr>
            <a:normAutofit fontScale="70000" lnSpcReduction="20000"/>
          </a:bodyPr>
          <a:lstStyle/>
          <a:p>
            <a:pPr indent="0">
              <a:lnSpc>
                <a:spcPct val="90000"/>
              </a:lnSpc>
              <a:buNone/>
            </a:pPr>
            <a:r>
              <a:rPr lang="en-US" altLang="en-US" dirty="0"/>
              <a:t>To form the plural of some </a:t>
            </a:r>
            <a:r>
              <a:rPr lang="en-US" altLang="en-US" dirty="0" smtClean="0"/>
              <a:t>words ending </a:t>
            </a:r>
            <a:r>
              <a:rPr lang="en-US" altLang="en-US" dirty="0"/>
              <a:t>in </a:t>
            </a:r>
            <a:r>
              <a:rPr lang="en-US" altLang="en-US" i="1" dirty="0"/>
              <a:t>–f</a:t>
            </a:r>
            <a:r>
              <a:rPr lang="en-US" altLang="en-US" dirty="0"/>
              <a:t> or </a:t>
            </a:r>
            <a:r>
              <a:rPr lang="en-US" altLang="en-US" i="1" dirty="0"/>
              <a:t>–</a:t>
            </a:r>
            <a:r>
              <a:rPr lang="en-US" altLang="en-US" i="1" dirty="0" err="1"/>
              <a:t>fe</a:t>
            </a:r>
            <a:r>
              <a:rPr lang="en-US" altLang="en-US" dirty="0"/>
              <a:t>, add </a:t>
            </a:r>
            <a:r>
              <a:rPr lang="en-US" altLang="en-US" i="1" dirty="0"/>
              <a:t>–s</a:t>
            </a:r>
            <a:r>
              <a:rPr lang="en-US" altLang="en-US" dirty="0"/>
              <a:t> only; </a:t>
            </a:r>
            <a:r>
              <a:rPr lang="en-US" altLang="en-US" dirty="0" smtClean="0"/>
              <a:t>to others</a:t>
            </a:r>
            <a:r>
              <a:rPr lang="en-US" altLang="en-US" dirty="0"/>
              <a:t>, change the </a:t>
            </a:r>
            <a:r>
              <a:rPr lang="en-US" altLang="en-US" i="1" dirty="0"/>
              <a:t>–f</a:t>
            </a:r>
            <a:r>
              <a:rPr lang="en-US" altLang="en-US" dirty="0"/>
              <a:t> to </a:t>
            </a:r>
            <a:r>
              <a:rPr lang="en-US" altLang="en-US" i="1" dirty="0"/>
              <a:t>–v</a:t>
            </a:r>
            <a:r>
              <a:rPr lang="en-US" altLang="en-US" dirty="0"/>
              <a:t> </a:t>
            </a:r>
            <a:r>
              <a:rPr lang="en-US" altLang="en-US" dirty="0" smtClean="0"/>
              <a:t>and add </a:t>
            </a:r>
            <a:r>
              <a:rPr lang="en-US" altLang="en-US" i="1" dirty="0"/>
              <a:t>–</a:t>
            </a:r>
            <a:r>
              <a:rPr lang="en-US" altLang="en-US" i="1" dirty="0" err="1"/>
              <a:t>es</a:t>
            </a:r>
            <a:r>
              <a:rPr lang="en-US" altLang="en-US" dirty="0"/>
              <a:t>: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u="sng" dirty="0"/>
              <a:t>Singular</a:t>
            </a:r>
            <a:r>
              <a:rPr lang="en-US" altLang="en-US" dirty="0"/>
              <a:t>		</a:t>
            </a:r>
            <a:r>
              <a:rPr lang="en-US" altLang="en-US" u="sng" dirty="0" smtClean="0"/>
              <a:t>Plural</a:t>
            </a:r>
            <a:endParaRPr lang="en-US" altLang="en-US" dirty="0" smtClean="0"/>
          </a:p>
          <a:p>
            <a:pPr>
              <a:lnSpc>
                <a:spcPct val="90000"/>
              </a:lnSpc>
              <a:buNone/>
            </a:pPr>
            <a:r>
              <a:rPr lang="en-US" altLang="en-US" dirty="0" smtClean="0"/>
              <a:t>Belief		beliefs </a:t>
            </a:r>
            <a:endParaRPr lang="en-US" altLang="en-US" dirty="0"/>
          </a:p>
          <a:p>
            <a:pPr>
              <a:lnSpc>
                <a:spcPct val="90000"/>
              </a:lnSpc>
              <a:buNone/>
            </a:pPr>
            <a:r>
              <a:rPr lang="en-US" altLang="en-US" dirty="0" smtClean="0"/>
              <a:t>Roof		roofs </a:t>
            </a:r>
            <a:endParaRPr lang="en-US" altLang="en-US" dirty="0"/>
          </a:p>
          <a:p>
            <a:pPr>
              <a:lnSpc>
                <a:spcPct val="90000"/>
              </a:lnSpc>
              <a:buNone/>
            </a:pPr>
            <a:r>
              <a:rPr lang="en-US" altLang="en-US" dirty="0" smtClean="0"/>
              <a:t>Sheriff		sheriffs </a:t>
            </a:r>
            <a:endParaRPr lang="en-US" altLang="en-US" dirty="0"/>
          </a:p>
          <a:p>
            <a:pPr>
              <a:lnSpc>
                <a:spcPct val="90000"/>
              </a:lnSpc>
              <a:buNone/>
            </a:pPr>
            <a:r>
              <a:rPr lang="en-US" altLang="en-US" dirty="0" smtClean="0"/>
              <a:t>Tiff		tiffs </a:t>
            </a:r>
            <a:endParaRPr lang="en-US" altLang="en-US" dirty="0"/>
          </a:p>
          <a:p>
            <a:pPr>
              <a:lnSpc>
                <a:spcPct val="90000"/>
              </a:lnSpc>
              <a:buNone/>
            </a:pPr>
            <a:r>
              <a:rPr lang="en-US" altLang="en-US" dirty="0" smtClean="0"/>
              <a:t>Half		halves </a:t>
            </a:r>
            <a:endParaRPr lang="en-US" altLang="en-US" dirty="0"/>
          </a:p>
          <a:p>
            <a:pPr>
              <a:lnSpc>
                <a:spcPct val="90000"/>
              </a:lnSpc>
              <a:buNone/>
            </a:pPr>
            <a:r>
              <a:rPr lang="en-US" altLang="en-US" dirty="0" smtClean="0"/>
              <a:t>Leaf		leaves </a:t>
            </a:r>
            <a:endParaRPr lang="en-US" altLang="en-US" dirty="0"/>
          </a:p>
          <a:p>
            <a:pPr>
              <a:lnSpc>
                <a:spcPct val="90000"/>
              </a:lnSpc>
              <a:buNone/>
            </a:pPr>
            <a:r>
              <a:rPr lang="en-US" altLang="en-US" dirty="0" smtClean="0"/>
              <a:t>Life		lives </a:t>
            </a:r>
            <a:endParaRPr lang="en-US" altLang="en-US" dirty="0"/>
          </a:p>
          <a:p>
            <a:pPr>
              <a:lnSpc>
                <a:spcPct val="90000"/>
              </a:lnSpc>
              <a:buNone/>
            </a:pPr>
            <a:r>
              <a:rPr lang="en-US" altLang="en-US" dirty="0" smtClean="0"/>
              <a:t>Shelf		shelves </a:t>
            </a:r>
            <a:endParaRPr lang="en-US" altLang="en-US" dirty="0"/>
          </a:p>
          <a:p>
            <a:pPr>
              <a:lnSpc>
                <a:spcPct val="90000"/>
              </a:lnSpc>
              <a:buNone/>
            </a:pPr>
            <a:r>
              <a:rPr lang="en-US" altLang="en-US" dirty="0" smtClean="0"/>
              <a:t>Dwarf		dwarfs </a:t>
            </a:r>
            <a:r>
              <a:rPr lang="en-US" altLang="en-US" dirty="0"/>
              <a:t>or dwarves 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dirty="0" smtClean="0"/>
              <a:t>Scarf		scarfs </a:t>
            </a:r>
            <a:r>
              <a:rPr lang="en-US" altLang="en-US" dirty="0"/>
              <a:t>or scarves</a:t>
            </a:r>
          </a:p>
          <a:p>
            <a:pPr>
              <a:lnSpc>
                <a:spcPct val="90000"/>
              </a:lnSpc>
              <a:buNone/>
            </a:pP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4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Irregular Ways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en-US" altLang="en-US" dirty="0"/>
              <a:t>Some nouns form their plurals </a:t>
            </a:r>
            <a:r>
              <a:rPr lang="en-US" altLang="en-US" dirty="0" smtClean="0"/>
              <a:t>in </a:t>
            </a:r>
            <a:r>
              <a:rPr lang="en-US" altLang="en-US" dirty="0"/>
              <a:t>irregular ways: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u="sng" dirty="0" smtClean="0"/>
              <a:t>Singular</a:t>
            </a:r>
            <a:r>
              <a:rPr lang="en-US" altLang="en-US" dirty="0" smtClean="0"/>
              <a:t>		</a:t>
            </a:r>
            <a:r>
              <a:rPr lang="en-US" altLang="en-US" u="sng" dirty="0" smtClean="0"/>
              <a:t>Plural</a:t>
            </a:r>
          </a:p>
          <a:p>
            <a:pPr>
              <a:lnSpc>
                <a:spcPct val="90000"/>
              </a:lnSpc>
              <a:buNone/>
            </a:pPr>
            <a:r>
              <a:rPr lang="en-US" altLang="en-US" dirty="0" smtClean="0"/>
              <a:t>ox 			oxen </a:t>
            </a:r>
            <a:endParaRPr lang="en-US" altLang="en-US" dirty="0"/>
          </a:p>
          <a:p>
            <a:pPr>
              <a:lnSpc>
                <a:spcPct val="90000"/>
              </a:lnSpc>
              <a:buNone/>
            </a:pPr>
            <a:r>
              <a:rPr lang="en-US" altLang="en-US" dirty="0" smtClean="0"/>
              <a:t>Child			children </a:t>
            </a:r>
            <a:endParaRPr lang="en-US" altLang="en-US" dirty="0"/>
          </a:p>
          <a:p>
            <a:pPr>
              <a:lnSpc>
                <a:spcPct val="90000"/>
              </a:lnSpc>
              <a:buNone/>
            </a:pPr>
            <a:r>
              <a:rPr lang="en-US" altLang="en-US" dirty="0" smtClean="0"/>
              <a:t>Man			men </a:t>
            </a:r>
            <a:endParaRPr lang="en-US" altLang="en-US" dirty="0"/>
          </a:p>
          <a:p>
            <a:pPr>
              <a:lnSpc>
                <a:spcPct val="90000"/>
              </a:lnSpc>
              <a:buNone/>
            </a:pPr>
            <a:r>
              <a:rPr lang="en-US" altLang="en-US" dirty="0" smtClean="0"/>
              <a:t>Woman		women </a:t>
            </a:r>
            <a:endParaRPr lang="en-US" altLang="en-US" dirty="0"/>
          </a:p>
          <a:p>
            <a:pPr>
              <a:lnSpc>
                <a:spcPct val="90000"/>
              </a:lnSpc>
              <a:buNone/>
            </a:pPr>
            <a:r>
              <a:rPr lang="en-US" altLang="en-US" dirty="0" smtClean="0"/>
              <a:t>Die			dice </a:t>
            </a:r>
            <a:endParaRPr lang="en-US" altLang="en-US" dirty="0"/>
          </a:p>
          <a:p>
            <a:pPr>
              <a:lnSpc>
                <a:spcPct val="90000"/>
              </a:lnSpc>
              <a:buNone/>
            </a:pPr>
            <a:r>
              <a:rPr lang="en-US" altLang="en-US" dirty="0" smtClean="0"/>
              <a:t>Mouse		mice</a:t>
            </a: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4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Change </a:t>
            </a:r>
            <a:r>
              <a:rPr lang="en-US" altLang="en-US" dirty="0"/>
              <a:t>the </a:t>
            </a:r>
            <a:r>
              <a:rPr lang="en-US" altLang="en-US" dirty="0" smtClean="0"/>
              <a:t>Last Element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en-US" dirty="0"/>
              <a:t>To form the plural of some compound nouns, change the last element of </a:t>
            </a:r>
            <a:r>
              <a:rPr lang="en-US" altLang="en-US" dirty="0" smtClean="0"/>
              <a:t>the compound:</a:t>
            </a:r>
          </a:p>
          <a:p>
            <a:pPr marL="0" indent="0">
              <a:buNone/>
            </a:pPr>
            <a:r>
              <a:rPr lang="en-US" altLang="en-US" u="sng" dirty="0"/>
              <a:t>Singular</a:t>
            </a:r>
            <a:r>
              <a:rPr lang="en-US" altLang="en-US" dirty="0"/>
              <a:t>		</a:t>
            </a:r>
            <a:r>
              <a:rPr lang="en-US" altLang="en-US" dirty="0" smtClean="0"/>
              <a:t>	</a:t>
            </a:r>
            <a:r>
              <a:rPr lang="en-US" altLang="en-US" u="sng" dirty="0" smtClean="0"/>
              <a:t>Plural</a:t>
            </a:r>
            <a:endParaRPr lang="en-US" altLang="en-US" dirty="0" smtClean="0"/>
          </a:p>
          <a:p>
            <a:pPr marL="0" indent="0">
              <a:buNone/>
            </a:pPr>
            <a:r>
              <a:rPr lang="en-US" altLang="en-US" dirty="0" smtClean="0"/>
              <a:t>a three-year-old		three-year-olds </a:t>
            </a:r>
            <a:br>
              <a:rPr lang="en-US" altLang="en-US" dirty="0" smtClean="0"/>
            </a:br>
            <a:r>
              <a:rPr lang="en-US" altLang="en-US" dirty="0" smtClean="0"/>
              <a:t>handful			handfuls </a:t>
            </a:r>
            <a:br>
              <a:rPr lang="en-US" altLang="en-US" dirty="0" smtClean="0"/>
            </a:br>
            <a:r>
              <a:rPr lang="en-US" altLang="en-US" dirty="0" smtClean="0"/>
              <a:t>cease-fire			cease-fires</a:t>
            </a:r>
            <a:br>
              <a:rPr lang="en-US" altLang="en-US" dirty="0" smtClean="0"/>
            </a:br>
            <a:r>
              <a:rPr lang="en-US" altLang="en-US" dirty="0" smtClean="0"/>
              <a:t>madman			madmen</a:t>
            </a:r>
            <a:br>
              <a:rPr lang="en-US" alt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020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</a:t>
            </a:r>
            <a:r>
              <a:rPr lang="en-US" altLang="en-US" dirty="0" smtClean="0"/>
              <a:t>ost Important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80000"/>
              </a:lnSpc>
              <a:buNone/>
            </a:pPr>
            <a:r>
              <a:rPr lang="en-US" altLang="en-US" dirty="0"/>
              <a:t>With other compound nouns, change the form of the word that’s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dirty="0"/>
              <a:t>clearly the most important: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u="sng" dirty="0" smtClean="0"/>
              <a:t>Singular	</a:t>
            </a:r>
            <a:r>
              <a:rPr lang="en-US" altLang="en-US" dirty="0" smtClean="0"/>
              <a:t>		</a:t>
            </a:r>
            <a:r>
              <a:rPr lang="en-US" altLang="en-US" u="sng" dirty="0" smtClean="0"/>
              <a:t>Plural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dirty="0" smtClean="0"/>
              <a:t>statute </a:t>
            </a:r>
            <a:r>
              <a:rPr lang="en-US" altLang="en-US" dirty="0"/>
              <a:t>of </a:t>
            </a:r>
            <a:r>
              <a:rPr lang="en-US" altLang="en-US" dirty="0" smtClean="0"/>
              <a:t>limitations	statutes </a:t>
            </a:r>
            <a:r>
              <a:rPr lang="en-US" altLang="en-US" dirty="0"/>
              <a:t>of </a:t>
            </a:r>
            <a:r>
              <a:rPr lang="en-US" altLang="en-US" dirty="0" smtClean="0"/>
              <a:t>limitations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dirty="0" smtClean="0"/>
              <a:t>mother-in-law		mothers-in-law</a:t>
            </a:r>
            <a:endParaRPr lang="en-US" altLang="en-US" dirty="0"/>
          </a:p>
          <a:p>
            <a:pPr>
              <a:lnSpc>
                <a:spcPct val="80000"/>
              </a:lnSpc>
              <a:buNone/>
            </a:pPr>
            <a:r>
              <a:rPr lang="en-US" altLang="en-US" dirty="0" smtClean="0"/>
              <a:t>rule </a:t>
            </a:r>
            <a:r>
              <a:rPr lang="en-US" altLang="en-US" dirty="0"/>
              <a:t>of </a:t>
            </a:r>
            <a:r>
              <a:rPr lang="en-US" altLang="en-US" dirty="0" smtClean="0"/>
              <a:t>thumb		rules </a:t>
            </a:r>
            <a:r>
              <a:rPr lang="en-US" altLang="en-US" dirty="0"/>
              <a:t>of thumb 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dirty="0" smtClean="0"/>
              <a:t>passer-by		passers-by </a:t>
            </a:r>
            <a:endParaRPr lang="en-US" altLang="en-US" dirty="0"/>
          </a:p>
          <a:p>
            <a:pPr>
              <a:lnSpc>
                <a:spcPct val="80000"/>
              </a:lnSpc>
              <a:buNone/>
            </a:pPr>
            <a:r>
              <a:rPr lang="en-US" altLang="en-US" dirty="0" smtClean="0"/>
              <a:t>runner-up		runners-up </a:t>
            </a:r>
            <a:endParaRPr lang="en-US" altLang="en-US" dirty="0"/>
          </a:p>
          <a:p>
            <a:pPr>
              <a:lnSpc>
                <a:spcPct val="80000"/>
              </a:lnSpc>
              <a:buNone/>
            </a:pPr>
            <a:r>
              <a:rPr lang="en-US" altLang="en-US" dirty="0" smtClean="0"/>
              <a:t>bill </a:t>
            </a:r>
            <a:r>
              <a:rPr lang="en-US" altLang="en-US" dirty="0"/>
              <a:t>of </a:t>
            </a:r>
            <a:r>
              <a:rPr lang="en-US" altLang="en-US" dirty="0" smtClean="0"/>
              <a:t>sale		bills </a:t>
            </a:r>
            <a:r>
              <a:rPr lang="en-US" altLang="en-US" dirty="0"/>
              <a:t>of sale 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dirty="0" smtClean="0"/>
              <a:t>poet laureate		poets </a:t>
            </a:r>
            <a:r>
              <a:rPr lang="en-US" altLang="en-US" dirty="0"/>
              <a:t>laureates 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dirty="0" smtClean="0"/>
              <a:t>court martial		court martials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dirty="0" smtClean="0"/>
              <a:t>attorney general	attorneys </a:t>
            </a:r>
            <a:r>
              <a:rPr lang="en-US" altLang="en-US" dirty="0"/>
              <a:t>general </a:t>
            </a:r>
            <a:r>
              <a:rPr lang="en-US" altLang="en-US" dirty="0" smtClean="0"/>
              <a:t>or attorney </a:t>
            </a:r>
            <a:r>
              <a:rPr lang="en-US" altLang="en-US" dirty="0"/>
              <a:t>generals 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dirty="0"/>
              <a:t>                                   </a:t>
            </a:r>
          </a:p>
          <a:p>
            <a:pPr>
              <a:lnSpc>
                <a:spcPct val="80000"/>
              </a:lnSpc>
              <a:buNone/>
            </a:pP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23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Foreign Words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0688"/>
            <a:ext cx="7886700" cy="4673041"/>
          </a:xfrm>
        </p:spPr>
        <p:txBody>
          <a:bodyPr>
            <a:noAutofit/>
          </a:bodyPr>
          <a:lstStyle/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en-US" altLang="en-US" sz="2000" dirty="0"/>
              <a:t>Nouns derived from foreign words change their spelling altogether: </a:t>
            </a:r>
            <a:endParaRPr lang="en-US" altLang="en-US" sz="2000" dirty="0" smtClean="0"/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None/>
            </a:pPr>
            <a:endParaRPr lang="en-US" altLang="en-US" sz="1800" u="sng" kern="0" dirty="0" smtClean="0">
              <a:solidFill>
                <a:srgbClr val="000000"/>
              </a:solidFill>
              <a:latin typeface="Arial"/>
            </a:endParaRP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en-US" altLang="en-US" sz="1800" u="sng" kern="0" dirty="0" smtClean="0">
                <a:solidFill>
                  <a:srgbClr val="000000"/>
                </a:solidFill>
                <a:latin typeface="Arial"/>
              </a:rPr>
              <a:t>Singular	</a:t>
            </a:r>
            <a:r>
              <a:rPr lang="en-US" altLang="en-US" sz="1800" kern="0" dirty="0" smtClean="0">
                <a:solidFill>
                  <a:srgbClr val="000000"/>
                </a:solidFill>
                <a:latin typeface="Arial"/>
              </a:rPr>
              <a:t>		</a:t>
            </a:r>
            <a:r>
              <a:rPr lang="en-US" altLang="en-US" sz="1800" u="sng" kern="0" dirty="0" smtClean="0">
                <a:solidFill>
                  <a:srgbClr val="000000"/>
                </a:solidFill>
                <a:latin typeface="Arial"/>
              </a:rPr>
              <a:t>Plural</a:t>
            </a: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en-US" altLang="en-US" sz="1800" kern="0" dirty="0" smtClean="0">
                <a:solidFill>
                  <a:srgbClr val="000000"/>
                </a:solidFill>
                <a:latin typeface="Arial"/>
              </a:rPr>
              <a:t>Alumnus			alumni </a:t>
            </a:r>
            <a:endParaRPr lang="en-US" altLang="en-US" sz="1800" kern="0" dirty="0">
              <a:solidFill>
                <a:srgbClr val="000000"/>
              </a:solidFill>
              <a:latin typeface="Arial"/>
            </a:endParaRP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en-US" altLang="en-US" sz="1800" kern="0" dirty="0" smtClean="0">
                <a:solidFill>
                  <a:srgbClr val="000000"/>
                </a:solidFill>
                <a:latin typeface="Arial"/>
              </a:rPr>
              <a:t>Alumna			alumnae </a:t>
            </a:r>
            <a:endParaRPr lang="en-US" altLang="en-US" sz="1800" kern="0" dirty="0">
              <a:solidFill>
                <a:srgbClr val="000000"/>
              </a:solidFill>
              <a:latin typeface="Arial"/>
            </a:endParaRP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en-US" altLang="en-US" sz="1800" kern="0" dirty="0" smtClean="0">
                <a:solidFill>
                  <a:srgbClr val="000000"/>
                </a:solidFill>
                <a:latin typeface="Arial"/>
              </a:rPr>
              <a:t>Crisis			crises </a:t>
            </a:r>
            <a:endParaRPr lang="en-US" altLang="en-US" sz="1800" kern="0" dirty="0">
              <a:solidFill>
                <a:srgbClr val="000000"/>
              </a:solidFill>
              <a:latin typeface="Arial"/>
            </a:endParaRP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en-US" altLang="en-US" sz="1800" kern="0" dirty="0" smtClean="0">
                <a:solidFill>
                  <a:srgbClr val="000000"/>
                </a:solidFill>
                <a:latin typeface="Arial"/>
              </a:rPr>
              <a:t>Analysis			analyses </a:t>
            </a:r>
            <a:endParaRPr lang="en-US" altLang="en-US" sz="1800" kern="0" dirty="0">
              <a:solidFill>
                <a:srgbClr val="000000"/>
              </a:solidFill>
              <a:latin typeface="Arial"/>
            </a:endParaRP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en-US" altLang="en-US" sz="1800" kern="0" dirty="0" smtClean="0">
                <a:solidFill>
                  <a:srgbClr val="000000"/>
                </a:solidFill>
                <a:latin typeface="Arial"/>
              </a:rPr>
              <a:t>Nucleus			nuclei </a:t>
            </a:r>
            <a:endParaRPr lang="en-US" altLang="en-US" sz="1800" kern="0" dirty="0">
              <a:solidFill>
                <a:srgbClr val="000000"/>
              </a:solidFill>
              <a:latin typeface="Arial"/>
            </a:endParaRP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en-US" altLang="en-US" sz="1800" kern="0" dirty="0" smtClean="0">
                <a:solidFill>
                  <a:srgbClr val="000000"/>
                </a:solidFill>
                <a:latin typeface="Arial"/>
              </a:rPr>
              <a:t>Parenthesis		parentheses </a:t>
            </a:r>
            <a:endParaRPr lang="en-US" altLang="en-US" sz="1800" kern="0" dirty="0">
              <a:solidFill>
                <a:srgbClr val="000000"/>
              </a:solidFill>
              <a:latin typeface="Arial"/>
            </a:endParaRP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en-US" altLang="en-US" sz="1800" kern="0" dirty="0" smtClean="0">
                <a:solidFill>
                  <a:srgbClr val="000000"/>
                </a:solidFill>
                <a:latin typeface="Arial"/>
              </a:rPr>
              <a:t>Medium			media </a:t>
            </a:r>
            <a:endParaRPr lang="en-US" altLang="en-US" sz="1800" kern="0" dirty="0">
              <a:solidFill>
                <a:srgbClr val="000000"/>
              </a:solidFill>
              <a:latin typeface="Arial"/>
            </a:endParaRP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en-US" altLang="en-US" sz="1800" kern="0" dirty="0" smtClean="0">
                <a:solidFill>
                  <a:srgbClr val="000000"/>
                </a:solidFill>
                <a:latin typeface="Arial"/>
              </a:rPr>
              <a:t>Criterion			criteria </a:t>
            </a:r>
            <a:endParaRPr lang="en-US" altLang="en-US" sz="1800" kern="0" dirty="0">
              <a:solidFill>
                <a:srgbClr val="000000"/>
              </a:solidFill>
              <a:latin typeface="Arial"/>
            </a:endParaRP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en-US" altLang="en-US" sz="1800" kern="0" dirty="0" smtClean="0">
                <a:solidFill>
                  <a:srgbClr val="000000"/>
                </a:solidFill>
                <a:latin typeface="Arial"/>
              </a:rPr>
              <a:t>Basis			bases </a:t>
            </a:r>
            <a:endParaRPr lang="en-US" altLang="en-US" sz="1800" kern="0" dirty="0">
              <a:solidFill>
                <a:srgbClr val="000000"/>
              </a:solidFill>
              <a:latin typeface="Arial"/>
            </a:endParaRP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en-US" altLang="en-US" sz="1800" kern="0" dirty="0" smtClean="0">
                <a:solidFill>
                  <a:srgbClr val="000000"/>
                </a:solidFill>
                <a:latin typeface="Arial"/>
              </a:rPr>
              <a:t>Memorandum		memorandums or </a:t>
            </a:r>
            <a:r>
              <a:rPr lang="en-US" altLang="en-US" sz="1800" kern="0" dirty="0">
                <a:solidFill>
                  <a:srgbClr val="000000"/>
                </a:solidFill>
                <a:latin typeface="Arial"/>
              </a:rPr>
              <a:t>memoranda </a:t>
            </a: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en-US" altLang="en-US" sz="1800" kern="0" dirty="0" smtClean="0">
                <a:solidFill>
                  <a:srgbClr val="000000"/>
                </a:solidFill>
                <a:latin typeface="Arial"/>
              </a:rPr>
              <a:t>Syllabus			syllabuses or syllabi </a:t>
            </a:r>
            <a:endParaRPr lang="en-US" altLang="en-US" sz="1800" kern="0" dirty="0">
              <a:solidFill>
                <a:srgbClr val="000000"/>
              </a:solidFill>
              <a:latin typeface="Arial"/>
            </a:endParaRP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en-US" altLang="en-US" sz="1800" kern="0" dirty="0" smtClean="0">
                <a:solidFill>
                  <a:srgbClr val="000000"/>
                </a:solidFill>
                <a:latin typeface="Arial"/>
              </a:rPr>
              <a:t>Bacterium		bacteria </a:t>
            </a:r>
            <a:endParaRPr lang="en-US" altLang="en-US" sz="1800" kern="0" dirty="0">
              <a:solidFill>
                <a:srgbClr val="000000"/>
              </a:solidFill>
              <a:latin typeface="Arial"/>
            </a:endParaRPr>
          </a:p>
          <a:p>
            <a:pPr marL="342900" lvl="0" indent="-342900" fontAlgn="base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None/>
            </a:pPr>
            <a:r>
              <a:rPr lang="en-US" altLang="en-US" sz="1800" kern="0" dirty="0" smtClean="0">
                <a:solidFill>
                  <a:srgbClr val="000000"/>
                </a:solidFill>
                <a:latin typeface="Arial"/>
              </a:rPr>
              <a:t>Opus			opera</a:t>
            </a:r>
            <a:endParaRPr lang="en-US" altLang="en-US" sz="1800" kern="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09060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Some </a:t>
            </a:r>
            <a:r>
              <a:rPr lang="en-US" dirty="0" smtClean="0"/>
              <a:t>nouns </a:t>
            </a:r>
            <a:r>
              <a:rPr lang="en-US" dirty="0"/>
              <a:t>don’t change their </a:t>
            </a:r>
            <a:r>
              <a:rPr lang="en-US" dirty="0" smtClean="0"/>
              <a:t>form</a:t>
            </a:r>
            <a:r>
              <a:rPr lang="en-US" dirty="0"/>
              <a:t>.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4734261"/>
              </p:ext>
            </p:extLst>
          </p:nvPr>
        </p:nvGraphicFramePr>
        <p:xfrm>
          <a:off x="2339545" y="1690689"/>
          <a:ext cx="4464909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7741">
                  <a:extLst>
                    <a:ext uri="{9D8B030D-6E8A-4147-A177-3AD203B41FA5}">
                      <a16:colId xmlns:a16="http://schemas.microsoft.com/office/drawing/2014/main" val="2535021438"/>
                    </a:ext>
                  </a:extLst>
                </a:gridCol>
                <a:gridCol w="2257168">
                  <a:extLst>
                    <a:ext uri="{9D8B030D-6E8A-4147-A177-3AD203B41FA5}">
                      <a16:colId xmlns:a16="http://schemas.microsoft.com/office/drawing/2014/main" val="3937397044"/>
                    </a:ext>
                  </a:extLst>
                </a:gridCol>
              </a:tblGrid>
              <a:tr h="2485895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species 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corps 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salmon 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series 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status 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hiatus </a:t>
                      </a: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salmon 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deer 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sheep 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means 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en-US" sz="2800" b="0" dirty="0" smtClean="0">
                          <a:solidFill>
                            <a:schemeClr val="tx1"/>
                          </a:solidFill>
                        </a:rPr>
                        <a:t>Chinese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endParaRPr lang="en-US" sz="28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99921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1684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F9A10-A759-4B0E-A9D9-4889007B9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Plural and “’s”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59E8C-BBE2-4F87-83C6-64048B1F26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altLang="en-US" dirty="0"/>
              <a:t>To form the plural of </a:t>
            </a:r>
            <a:r>
              <a:rPr lang="en-US" altLang="en-US" dirty="0" smtClean="0"/>
              <a:t>most nouns</a:t>
            </a:r>
            <a:r>
              <a:rPr lang="en-US" altLang="en-US" dirty="0"/>
              <a:t>, add </a:t>
            </a:r>
            <a:r>
              <a:rPr lang="en-US" altLang="en-US" i="1" dirty="0"/>
              <a:t>-s</a:t>
            </a:r>
            <a:r>
              <a:rPr lang="en-US" altLang="en-US" dirty="0" smtClean="0"/>
              <a:t>:</a:t>
            </a:r>
          </a:p>
          <a:p>
            <a:pPr>
              <a:buNone/>
            </a:pPr>
            <a:r>
              <a:rPr lang="en-US" altLang="en-US" u="sng" dirty="0" smtClean="0"/>
              <a:t>Singular</a:t>
            </a:r>
            <a:r>
              <a:rPr lang="en-US" altLang="en-US" dirty="0" smtClean="0"/>
              <a:t>		</a:t>
            </a:r>
            <a:r>
              <a:rPr lang="en-US" altLang="en-US" u="sng" dirty="0" smtClean="0"/>
              <a:t>Plural</a:t>
            </a:r>
          </a:p>
          <a:p>
            <a:pPr>
              <a:buNone/>
            </a:pPr>
            <a:r>
              <a:rPr lang="en-US" altLang="en-US" dirty="0" smtClean="0"/>
              <a:t>Ski 			skis                           </a:t>
            </a:r>
            <a:endParaRPr lang="en-US" altLang="en-US" dirty="0"/>
          </a:p>
          <a:p>
            <a:pPr>
              <a:buNone/>
            </a:pPr>
            <a:r>
              <a:rPr lang="en-US" altLang="en-US" dirty="0" smtClean="0"/>
              <a:t>Guru 			gurus                        </a:t>
            </a:r>
            <a:endParaRPr lang="en-US" altLang="en-US" dirty="0"/>
          </a:p>
          <a:p>
            <a:pPr>
              <a:buNone/>
            </a:pPr>
            <a:r>
              <a:rPr lang="en-US" altLang="en-US" dirty="0" smtClean="0"/>
              <a:t>miser 			misers </a:t>
            </a:r>
            <a:endParaRPr lang="en-US" altLang="en-US" dirty="0"/>
          </a:p>
          <a:p>
            <a:pPr>
              <a:buNone/>
            </a:pPr>
            <a:r>
              <a:rPr lang="en-US" altLang="en-US" dirty="0" smtClean="0"/>
              <a:t>Banana		bananas </a:t>
            </a:r>
            <a:endParaRPr lang="en-US" altLang="en-US" dirty="0"/>
          </a:p>
          <a:p>
            <a:pPr>
              <a:buNone/>
            </a:pPr>
            <a:r>
              <a:rPr lang="en-US" altLang="en-US" dirty="0" smtClean="0"/>
              <a:t>Menu			menus   </a:t>
            </a:r>
            <a:endParaRPr lang="en-US" altLang="en-US" dirty="0"/>
          </a:p>
          <a:p>
            <a:pPr>
              <a:buNone/>
            </a:pPr>
            <a:r>
              <a:rPr lang="en-US" altLang="en-US" dirty="0" smtClean="0"/>
              <a:t>Encyclopedia		encyclopedias</a:t>
            </a:r>
            <a:endParaRPr lang="en-US" altLang="en-US" dirty="0"/>
          </a:p>
          <a:p>
            <a:pPr>
              <a:buNone/>
            </a:pPr>
            <a:r>
              <a:rPr lang="en-US" altLang="en-US" dirty="0" smtClean="0"/>
              <a:t>Breakfast		breakfasts</a:t>
            </a:r>
            <a:endParaRPr lang="en-US" altLang="en-US" dirty="0"/>
          </a:p>
          <a:p>
            <a:pPr>
              <a:buNone/>
            </a:pPr>
            <a:endParaRPr lang="en-US" alt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5606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Plurals cont.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None/>
            </a:pPr>
            <a:r>
              <a:rPr lang="en-US" altLang="en-US" sz="2400" kern="0" dirty="0">
                <a:solidFill>
                  <a:srgbClr val="000000"/>
                </a:solidFill>
                <a:latin typeface="Arial"/>
              </a:rPr>
              <a:t>To form the plural of </a:t>
            </a:r>
            <a:r>
              <a:rPr lang="en-US" altLang="en-US" sz="2400" kern="0" dirty="0" smtClean="0">
                <a:solidFill>
                  <a:srgbClr val="000000"/>
                </a:solidFill>
                <a:latin typeface="Arial"/>
              </a:rPr>
              <a:t>symbols</a:t>
            </a:r>
            <a:r>
              <a:rPr lang="en-US" altLang="en-US" sz="2400" kern="0" dirty="0">
                <a:solidFill>
                  <a:srgbClr val="000000"/>
                </a:solidFill>
                <a:latin typeface="Arial"/>
              </a:rPr>
              <a:t>, letters, and </a:t>
            </a:r>
            <a:r>
              <a:rPr lang="en-US" altLang="en-US" sz="2400" kern="0" dirty="0" smtClean="0">
                <a:solidFill>
                  <a:srgbClr val="000000"/>
                </a:solidFill>
                <a:latin typeface="Arial"/>
              </a:rPr>
              <a:t>words, add </a:t>
            </a:r>
            <a:r>
              <a:rPr lang="en-US" altLang="en-US" sz="2400" kern="0" dirty="0">
                <a:solidFill>
                  <a:srgbClr val="000000"/>
                </a:solidFill>
                <a:latin typeface="Arial"/>
              </a:rPr>
              <a:t>an  apostrophe and </a:t>
            </a:r>
            <a:r>
              <a:rPr lang="en-US" altLang="en-US" sz="2400" i="1" kern="0" dirty="0">
                <a:solidFill>
                  <a:srgbClr val="000000"/>
                </a:solidFill>
                <a:latin typeface="Arial"/>
              </a:rPr>
              <a:t>–s</a:t>
            </a:r>
            <a:r>
              <a:rPr lang="en-US" altLang="en-US" sz="2400" kern="0" dirty="0">
                <a:solidFill>
                  <a:srgbClr val="000000"/>
                </a:solidFill>
                <a:latin typeface="Arial"/>
              </a:rPr>
              <a:t>:</a:t>
            </a:r>
          </a:p>
          <a:p>
            <a:pPr marL="342900" lvl="0" indent="-342900" fontAlgn="base">
              <a:spcBef>
                <a:spcPct val="20000"/>
              </a:spcBef>
              <a:spcAft>
                <a:spcPct val="0"/>
              </a:spcAft>
              <a:buNone/>
            </a:pPr>
            <a:endParaRPr lang="en-US" altLang="en-US" sz="2400" kern="0" dirty="0">
              <a:solidFill>
                <a:srgbClr val="000000"/>
              </a:solidFill>
              <a:latin typeface="Arial"/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en-US" sz="2400" kern="0" dirty="0">
                <a:solidFill>
                  <a:srgbClr val="000000"/>
                </a:solidFill>
                <a:latin typeface="Arial"/>
              </a:rPr>
              <a:t>four </a:t>
            </a:r>
            <a:r>
              <a:rPr lang="en-US" altLang="en-US" sz="2400" kern="0" dirty="0" smtClean="0">
                <a:solidFill>
                  <a:srgbClr val="000000"/>
                </a:solidFill>
                <a:latin typeface="Arial"/>
              </a:rPr>
              <a:t>“S’s” </a:t>
            </a:r>
            <a:r>
              <a:rPr lang="en-US" altLang="en-US" sz="2400" kern="0" dirty="0">
                <a:solidFill>
                  <a:srgbClr val="000000"/>
                </a:solidFill>
                <a:latin typeface="Arial"/>
              </a:rPr>
              <a:t>in the word </a:t>
            </a:r>
            <a:r>
              <a:rPr lang="en-US" altLang="en-US" sz="2400" i="1" kern="0" dirty="0">
                <a:solidFill>
                  <a:srgbClr val="000000"/>
                </a:solidFill>
                <a:latin typeface="Arial"/>
              </a:rPr>
              <a:t>Mississippi</a:t>
            </a:r>
          </a:p>
          <a:p>
            <a:pPr fontAlgn="base">
              <a:spcBef>
                <a:spcPct val="20000"/>
              </a:spcBef>
              <a:spcAft>
                <a:spcPct val="0"/>
              </a:spcAft>
            </a:pPr>
            <a:r>
              <a:rPr lang="en-US" altLang="en-US" sz="2400" kern="0" dirty="0">
                <a:solidFill>
                  <a:srgbClr val="000000"/>
                </a:solidFill>
                <a:latin typeface="Arial"/>
              </a:rPr>
              <a:t>no </a:t>
            </a:r>
            <a:r>
              <a:rPr lang="en-US" altLang="en-US" sz="2400" kern="0" dirty="0" smtClean="0">
                <a:solidFill>
                  <a:srgbClr val="000000"/>
                </a:solidFill>
                <a:latin typeface="Arial"/>
              </a:rPr>
              <a:t>“</a:t>
            </a:r>
            <a:r>
              <a:rPr lang="en-US" altLang="en-US" sz="2400" i="1" kern="0" dirty="0" smtClean="0">
                <a:solidFill>
                  <a:srgbClr val="000000"/>
                </a:solidFill>
                <a:latin typeface="Arial"/>
              </a:rPr>
              <a:t>if’s</a:t>
            </a:r>
            <a:r>
              <a:rPr lang="en-US" altLang="en-US" sz="2400" kern="0" dirty="0" smtClean="0">
                <a:solidFill>
                  <a:srgbClr val="000000"/>
                </a:solidFill>
                <a:latin typeface="Arial"/>
              </a:rPr>
              <a:t>,” “</a:t>
            </a:r>
            <a:r>
              <a:rPr lang="en-US" altLang="en-US" sz="2400" i="1" kern="0" dirty="0" smtClean="0">
                <a:solidFill>
                  <a:srgbClr val="000000"/>
                </a:solidFill>
                <a:latin typeface="Arial"/>
              </a:rPr>
              <a:t>and’s</a:t>
            </a:r>
            <a:r>
              <a:rPr lang="en-US" altLang="en-US" sz="2400" kern="0" dirty="0" smtClean="0">
                <a:solidFill>
                  <a:srgbClr val="000000"/>
                </a:solidFill>
                <a:latin typeface="Arial"/>
              </a:rPr>
              <a:t>,” </a:t>
            </a:r>
            <a:r>
              <a:rPr lang="en-US" altLang="en-US" sz="2400" kern="0" dirty="0">
                <a:solidFill>
                  <a:srgbClr val="000000"/>
                </a:solidFill>
                <a:latin typeface="Arial"/>
              </a:rPr>
              <a:t>or </a:t>
            </a:r>
            <a:r>
              <a:rPr lang="en-US" altLang="en-US" sz="2400" kern="0" dirty="0" smtClean="0">
                <a:solidFill>
                  <a:srgbClr val="000000"/>
                </a:solidFill>
                <a:latin typeface="Arial"/>
              </a:rPr>
              <a:t>“</a:t>
            </a:r>
            <a:r>
              <a:rPr lang="en-US" altLang="en-US" sz="2400" i="1" kern="0" dirty="0" smtClean="0">
                <a:solidFill>
                  <a:srgbClr val="000000"/>
                </a:solidFill>
                <a:latin typeface="Arial"/>
              </a:rPr>
              <a:t>but’s” </a:t>
            </a:r>
            <a:endParaRPr lang="en-US" altLang="en-US" sz="2400" i="1" kern="0" dirty="0">
              <a:solidFill>
                <a:srgbClr val="000000"/>
              </a:solidFill>
              <a:latin typeface="Arial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3190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That’s all, folks!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lesson is part of the UWF Writing Lab Grammar Mini-Lesson Series</a:t>
            </a:r>
          </a:p>
          <a:p>
            <a:r>
              <a:rPr lang="en-US" dirty="0"/>
              <a:t>Lessons adapted from </a:t>
            </a:r>
            <a:r>
              <a:rPr lang="en-US" i="1" dirty="0"/>
              <a:t>Real Good Grammar, Too</a:t>
            </a:r>
            <a:r>
              <a:rPr lang="en-US" dirty="0"/>
              <a:t> by Mamie Webb Hixon</a:t>
            </a:r>
          </a:p>
          <a:p>
            <a:r>
              <a:rPr lang="en-US" dirty="0"/>
              <a:t>To find out more, visit the Writing Lab’s </a:t>
            </a:r>
            <a:r>
              <a:rPr lang="en-US" dirty="0">
                <a:hlinkClick r:id="rId2"/>
              </a:rPr>
              <a:t>website</a:t>
            </a:r>
            <a:r>
              <a:rPr lang="en-US" dirty="0"/>
              <a:t> where you can </a:t>
            </a:r>
            <a:r>
              <a:rPr lang="en-US" dirty="0">
                <a:hlinkClick r:id="rId3"/>
              </a:rPr>
              <a:t>take a self-scoring quiz </a:t>
            </a:r>
            <a:r>
              <a:rPr lang="en-US" dirty="0"/>
              <a:t>corresponding to this lesson</a:t>
            </a:r>
          </a:p>
        </p:txBody>
      </p:sp>
    </p:spTree>
    <p:extLst>
      <p:ext uri="{BB962C8B-B14F-4D97-AF65-F5344CB8AC3E}">
        <p14:creationId xmlns:p14="http://schemas.microsoft.com/office/powerpoint/2010/main" val="133594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400010"/>
            <a:ext cx="7886700" cy="1325563"/>
          </a:xfrm>
        </p:spPr>
        <p:txBody>
          <a:bodyPr/>
          <a:lstStyle/>
          <a:p>
            <a:r>
              <a:rPr lang="en-US" dirty="0" smtClean="0"/>
              <a:t>Plural and “-y” Endings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buNone/>
            </a:pPr>
            <a:r>
              <a:rPr lang="en-US" altLang="en-US" dirty="0"/>
              <a:t>To form the plural of a noun </a:t>
            </a:r>
            <a:r>
              <a:rPr lang="en-US" altLang="en-US" dirty="0" smtClean="0"/>
              <a:t>ending </a:t>
            </a:r>
            <a:r>
              <a:rPr lang="en-US" altLang="en-US" dirty="0"/>
              <a:t>in </a:t>
            </a:r>
            <a:r>
              <a:rPr lang="en-US" altLang="en-US" i="1" dirty="0"/>
              <a:t>–y</a:t>
            </a:r>
            <a:r>
              <a:rPr lang="en-US" altLang="en-US" dirty="0"/>
              <a:t> </a:t>
            </a:r>
            <a:r>
              <a:rPr lang="en-US" altLang="en-US" dirty="0" smtClean="0"/>
              <a:t>preceded by vowel</a:t>
            </a:r>
            <a:r>
              <a:rPr lang="en-US" altLang="en-US" dirty="0"/>
              <a:t>, add only an </a:t>
            </a:r>
            <a:r>
              <a:rPr lang="en-US" altLang="en-US" i="1" dirty="0"/>
              <a:t>–s.</a:t>
            </a:r>
          </a:p>
          <a:p>
            <a:pPr>
              <a:buNone/>
            </a:pPr>
            <a:r>
              <a:rPr lang="en-US" altLang="en-US" u="sng" dirty="0" smtClean="0"/>
              <a:t>Singular</a:t>
            </a:r>
            <a:r>
              <a:rPr lang="en-US" altLang="en-US" dirty="0" smtClean="0"/>
              <a:t>		</a:t>
            </a:r>
            <a:r>
              <a:rPr lang="en-US" altLang="en-US" u="sng" dirty="0" smtClean="0"/>
              <a:t>Plural</a:t>
            </a:r>
          </a:p>
          <a:p>
            <a:pPr>
              <a:buNone/>
            </a:pPr>
            <a:r>
              <a:rPr lang="en-US" altLang="en-US" dirty="0" smtClean="0"/>
              <a:t>Key			keys </a:t>
            </a:r>
            <a:endParaRPr lang="en-US" altLang="en-US" dirty="0"/>
          </a:p>
          <a:p>
            <a:pPr>
              <a:buNone/>
            </a:pPr>
            <a:r>
              <a:rPr lang="en-US" altLang="en-US" dirty="0" smtClean="0"/>
              <a:t>Ploy			ploys </a:t>
            </a:r>
            <a:endParaRPr lang="en-US" altLang="en-US" dirty="0"/>
          </a:p>
          <a:p>
            <a:pPr>
              <a:buNone/>
            </a:pPr>
            <a:r>
              <a:rPr lang="en-US" altLang="en-US" dirty="0" smtClean="0"/>
              <a:t>Birthday		birthdays </a:t>
            </a:r>
            <a:endParaRPr lang="en-US" altLang="en-US" dirty="0"/>
          </a:p>
          <a:p>
            <a:pPr>
              <a:buNone/>
            </a:pPr>
            <a:r>
              <a:rPr lang="en-US" altLang="en-US" dirty="0" smtClean="0"/>
              <a:t>Jersey			jerseys</a:t>
            </a:r>
            <a:endParaRPr lang="en-US" altLang="en-US" dirty="0"/>
          </a:p>
          <a:p>
            <a:pPr indent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821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Plurals, “-y” endings, and “-</a:t>
            </a:r>
            <a:r>
              <a:rPr lang="en-US" dirty="0" err="1" smtClean="0"/>
              <a:t>ies</a:t>
            </a:r>
            <a:r>
              <a:rPr lang="en-US" dirty="0" smtClean="0"/>
              <a:t>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buNone/>
            </a:pPr>
            <a:r>
              <a:rPr lang="en-US" altLang="en-US" dirty="0"/>
              <a:t>To form the plural of a noun </a:t>
            </a:r>
            <a:r>
              <a:rPr lang="en-US" altLang="en-US" dirty="0" smtClean="0"/>
              <a:t>ending </a:t>
            </a:r>
            <a:r>
              <a:rPr lang="en-US" altLang="en-US" dirty="0"/>
              <a:t>in </a:t>
            </a:r>
            <a:r>
              <a:rPr lang="en-US" altLang="en-US" i="1" dirty="0"/>
              <a:t>–y</a:t>
            </a:r>
            <a:r>
              <a:rPr lang="en-US" altLang="en-US" dirty="0"/>
              <a:t> preceded by a </a:t>
            </a:r>
            <a:r>
              <a:rPr lang="en-US" altLang="en-US" dirty="0" smtClean="0"/>
              <a:t>consonant</a:t>
            </a:r>
            <a:r>
              <a:rPr lang="en-US" altLang="en-US" dirty="0"/>
              <a:t>, change the </a:t>
            </a:r>
            <a:r>
              <a:rPr lang="en-US" altLang="en-US" dirty="0" smtClean="0"/>
              <a:t>“</a:t>
            </a:r>
            <a:r>
              <a:rPr lang="en-US" altLang="en-US" i="1" dirty="0" smtClean="0"/>
              <a:t>–y”</a:t>
            </a:r>
            <a:r>
              <a:rPr lang="en-US" altLang="en-US" dirty="0" smtClean="0"/>
              <a:t> to “</a:t>
            </a:r>
            <a:r>
              <a:rPr lang="en-US" altLang="en-US" i="1" dirty="0" smtClean="0"/>
              <a:t>–I” </a:t>
            </a:r>
            <a:r>
              <a:rPr lang="en-US" altLang="en-US" dirty="0" smtClean="0"/>
              <a:t>and </a:t>
            </a:r>
            <a:r>
              <a:rPr lang="en-US" altLang="en-US" dirty="0"/>
              <a:t>add </a:t>
            </a:r>
            <a:r>
              <a:rPr lang="en-US" altLang="en-US" dirty="0" smtClean="0"/>
              <a:t>“</a:t>
            </a:r>
            <a:r>
              <a:rPr lang="en-US" altLang="en-US" i="1" dirty="0" smtClean="0"/>
              <a:t>–</a:t>
            </a:r>
            <a:r>
              <a:rPr lang="en-US" altLang="en-US" i="1" dirty="0" err="1"/>
              <a:t>es</a:t>
            </a:r>
            <a:r>
              <a:rPr lang="en-US" altLang="en-US" dirty="0" smtClean="0"/>
              <a:t>.” </a:t>
            </a:r>
          </a:p>
          <a:p>
            <a:pPr>
              <a:buNone/>
            </a:pPr>
            <a:r>
              <a:rPr lang="en-US" altLang="en-US" u="sng" dirty="0" smtClean="0"/>
              <a:t>Singular</a:t>
            </a:r>
            <a:r>
              <a:rPr lang="en-US" altLang="en-US" dirty="0" smtClean="0"/>
              <a:t>		</a:t>
            </a:r>
            <a:r>
              <a:rPr lang="en-US" altLang="en-US" u="sng" dirty="0" smtClean="0"/>
              <a:t>Plural</a:t>
            </a:r>
          </a:p>
          <a:p>
            <a:pPr>
              <a:buNone/>
            </a:pPr>
            <a:r>
              <a:rPr lang="en-US" altLang="en-US" dirty="0" smtClean="0"/>
              <a:t>Country		countries </a:t>
            </a:r>
            <a:endParaRPr lang="en-US" altLang="en-US" dirty="0"/>
          </a:p>
          <a:p>
            <a:pPr>
              <a:buNone/>
            </a:pPr>
            <a:r>
              <a:rPr lang="en-US" altLang="en-US" dirty="0" smtClean="0"/>
              <a:t>Spy			spies </a:t>
            </a:r>
            <a:endParaRPr lang="en-US" altLang="en-US" dirty="0"/>
          </a:p>
          <a:p>
            <a:pPr>
              <a:buNone/>
            </a:pPr>
            <a:r>
              <a:rPr lang="en-US" altLang="en-US" dirty="0" smtClean="0"/>
              <a:t>Dictionary		dictionaries</a:t>
            </a:r>
            <a:endParaRPr lang="en-US" altLang="en-US" dirty="0"/>
          </a:p>
          <a:p>
            <a:pPr indent="0">
              <a:buNone/>
            </a:pP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1576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EXCEPTION</a:t>
            </a:r>
            <a:r>
              <a:rPr lang="en-US" alt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buNone/>
            </a:pPr>
            <a:r>
              <a:rPr lang="en-US" altLang="en-US" dirty="0"/>
              <a:t>To form the plural of </a:t>
            </a:r>
            <a:r>
              <a:rPr lang="en-US" altLang="en-US" dirty="0" smtClean="0"/>
              <a:t>proper </a:t>
            </a:r>
            <a:r>
              <a:rPr lang="en-US" altLang="en-US" dirty="0"/>
              <a:t>nouns ending in </a:t>
            </a:r>
            <a:r>
              <a:rPr lang="en-US" altLang="en-US" i="1" dirty="0"/>
              <a:t>–</a:t>
            </a:r>
            <a:r>
              <a:rPr lang="en-US" altLang="en-US" i="1" dirty="0" smtClean="0"/>
              <a:t>y </a:t>
            </a:r>
            <a:r>
              <a:rPr lang="en-US" altLang="en-US" dirty="0" smtClean="0"/>
              <a:t>preceded </a:t>
            </a:r>
            <a:r>
              <a:rPr lang="en-US" altLang="en-US" dirty="0"/>
              <a:t>by a consonant, </a:t>
            </a:r>
            <a:r>
              <a:rPr lang="en-US" altLang="en-US" dirty="0" smtClean="0"/>
              <a:t>just </a:t>
            </a:r>
            <a:r>
              <a:rPr lang="en-US" altLang="en-US" dirty="0"/>
              <a:t>add an </a:t>
            </a:r>
            <a:r>
              <a:rPr lang="en-US" altLang="en-US" i="1" dirty="0"/>
              <a:t>–s</a:t>
            </a:r>
            <a:r>
              <a:rPr lang="en-US" altLang="en-US" dirty="0"/>
              <a:t>. </a:t>
            </a:r>
          </a:p>
          <a:p>
            <a:r>
              <a:rPr lang="en-US" altLang="en-US" dirty="0"/>
              <a:t>the Kennedys</a:t>
            </a:r>
          </a:p>
          <a:p>
            <a:r>
              <a:rPr lang="en-US" altLang="en-US" dirty="0"/>
              <a:t>the </a:t>
            </a:r>
            <a:r>
              <a:rPr lang="en-US" altLang="en-US" dirty="0" err="1"/>
              <a:t>Bradys</a:t>
            </a:r>
            <a:r>
              <a:rPr lang="en-US" altLang="en-US" dirty="0"/>
              <a:t> </a:t>
            </a:r>
          </a:p>
          <a:p>
            <a:r>
              <a:rPr lang="en-US" altLang="en-US" dirty="0"/>
              <a:t>the </a:t>
            </a:r>
            <a:r>
              <a:rPr lang="en-US" altLang="en-US" dirty="0" err="1"/>
              <a:t>Cosbys</a:t>
            </a:r>
            <a:endParaRPr lang="en-US" altLang="en-US" dirty="0"/>
          </a:p>
          <a:p>
            <a:r>
              <a:rPr lang="en-US" altLang="en-US" dirty="0"/>
              <a:t>two hot Julys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297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i="1" dirty="0" smtClean="0"/>
              <a:t>For –s</a:t>
            </a:r>
            <a:r>
              <a:rPr lang="en-US" altLang="en-US" i="1" dirty="0"/>
              <a:t>, -</a:t>
            </a:r>
            <a:r>
              <a:rPr lang="en-US" altLang="en-US" i="1" dirty="0" err="1"/>
              <a:t>sh</a:t>
            </a:r>
            <a:r>
              <a:rPr lang="en-US" altLang="en-US" i="1" dirty="0"/>
              <a:t>, -</a:t>
            </a:r>
            <a:r>
              <a:rPr lang="en-US" altLang="en-US" i="1" dirty="0" err="1"/>
              <a:t>ch</a:t>
            </a:r>
            <a:r>
              <a:rPr lang="en-US" altLang="en-US" i="1" dirty="0"/>
              <a:t>, -z,</a:t>
            </a:r>
            <a:r>
              <a:rPr lang="en-US" altLang="en-US" dirty="0"/>
              <a:t> or </a:t>
            </a:r>
            <a:r>
              <a:rPr lang="en-US" altLang="en-US" i="1" dirty="0"/>
              <a:t>x</a:t>
            </a:r>
            <a:r>
              <a:rPr lang="en-US" altLang="en-US" dirty="0"/>
              <a:t>, add </a:t>
            </a:r>
            <a:r>
              <a:rPr lang="en-US" altLang="en-US" i="1" dirty="0"/>
              <a:t>–</a:t>
            </a:r>
            <a:r>
              <a:rPr lang="en-US" altLang="en-US" i="1" dirty="0" err="1"/>
              <a:t>es</a:t>
            </a:r>
            <a:r>
              <a:rPr lang="en-US" altLang="en-US" dirty="0"/>
              <a:t>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lnSpc>
                <a:spcPct val="80000"/>
              </a:lnSpc>
              <a:buNone/>
            </a:pPr>
            <a:r>
              <a:rPr lang="en-US" altLang="en-US" dirty="0"/>
              <a:t>To form the plural of a </a:t>
            </a:r>
            <a:r>
              <a:rPr lang="en-US" altLang="en-US" dirty="0" smtClean="0"/>
              <a:t>noun ending </a:t>
            </a:r>
            <a:r>
              <a:rPr lang="en-US" altLang="en-US" dirty="0"/>
              <a:t>in </a:t>
            </a:r>
            <a:r>
              <a:rPr lang="en-US" altLang="en-US" i="1" dirty="0"/>
              <a:t>–s, -</a:t>
            </a:r>
            <a:r>
              <a:rPr lang="en-US" altLang="en-US" i="1" dirty="0" err="1"/>
              <a:t>sh</a:t>
            </a:r>
            <a:r>
              <a:rPr lang="en-US" altLang="en-US" i="1" dirty="0"/>
              <a:t>, -</a:t>
            </a:r>
            <a:r>
              <a:rPr lang="en-US" altLang="en-US" i="1" dirty="0" err="1"/>
              <a:t>ch</a:t>
            </a:r>
            <a:r>
              <a:rPr lang="en-US" altLang="en-US" i="1" dirty="0"/>
              <a:t>, -z,</a:t>
            </a:r>
            <a:r>
              <a:rPr lang="en-US" altLang="en-US" dirty="0"/>
              <a:t> or </a:t>
            </a:r>
            <a:r>
              <a:rPr lang="en-US" altLang="en-US" i="1" dirty="0"/>
              <a:t>x</a:t>
            </a:r>
            <a:r>
              <a:rPr lang="en-US" altLang="en-US" dirty="0"/>
              <a:t>, </a:t>
            </a:r>
            <a:r>
              <a:rPr lang="en-US" altLang="en-US" dirty="0" smtClean="0"/>
              <a:t>add </a:t>
            </a:r>
            <a:r>
              <a:rPr lang="en-US" altLang="en-US" i="1" dirty="0"/>
              <a:t>–</a:t>
            </a:r>
            <a:r>
              <a:rPr lang="en-US" altLang="en-US" i="1" dirty="0" err="1"/>
              <a:t>es</a:t>
            </a:r>
            <a:r>
              <a:rPr lang="en-US" altLang="en-US" dirty="0"/>
              <a:t>: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u="sng" dirty="0" smtClean="0"/>
              <a:t>Singular</a:t>
            </a:r>
            <a:r>
              <a:rPr lang="en-US" altLang="en-US" dirty="0" smtClean="0"/>
              <a:t>		</a:t>
            </a:r>
            <a:r>
              <a:rPr lang="en-US" altLang="en-US" u="sng" dirty="0" smtClean="0"/>
              <a:t>Plural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dirty="0" smtClean="0"/>
              <a:t>Fax			faxes </a:t>
            </a:r>
            <a:endParaRPr lang="en-US" altLang="en-US" dirty="0"/>
          </a:p>
          <a:p>
            <a:pPr>
              <a:lnSpc>
                <a:spcPct val="80000"/>
              </a:lnSpc>
              <a:buNone/>
            </a:pPr>
            <a:r>
              <a:rPr lang="en-US" altLang="en-US" dirty="0" smtClean="0"/>
              <a:t>Bonus			bonuses </a:t>
            </a:r>
            <a:endParaRPr lang="en-US" altLang="en-US" dirty="0"/>
          </a:p>
          <a:p>
            <a:pPr>
              <a:lnSpc>
                <a:spcPct val="80000"/>
              </a:lnSpc>
              <a:buNone/>
            </a:pPr>
            <a:r>
              <a:rPr lang="en-US" altLang="en-US" dirty="0" smtClean="0"/>
              <a:t>Atlas			atlases </a:t>
            </a:r>
            <a:endParaRPr lang="en-US" altLang="en-US" dirty="0"/>
          </a:p>
          <a:p>
            <a:pPr>
              <a:lnSpc>
                <a:spcPct val="80000"/>
              </a:lnSpc>
              <a:buNone/>
            </a:pPr>
            <a:r>
              <a:rPr lang="en-US" altLang="en-US" dirty="0" smtClean="0"/>
              <a:t>Leash			leashes </a:t>
            </a:r>
            <a:endParaRPr lang="en-US" altLang="en-US" dirty="0"/>
          </a:p>
          <a:p>
            <a:pPr>
              <a:lnSpc>
                <a:spcPct val="80000"/>
              </a:lnSpc>
              <a:buNone/>
            </a:pPr>
            <a:r>
              <a:rPr lang="en-US" altLang="en-US" dirty="0" smtClean="0"/>
              <a:t>Watch		watches </a:t>
            </a:r>
            <a:endParaRPr lang="en-US" altLang="en-US" dirty="0"/>
          </a:p>
          <a:p>
            <a:pPr>
              <a:lnSpc>
                <a:spcPct val="80000"/>
              </a:lnSpc>
              <a:buNone/>
            </a:pPr>
            <a:r>
              <a:rPr lang="en-US" altLang="en-US" dirty="0" smtClean="0"/>
              <a:t>Tax			taxes </a:t>
            </a: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5914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en-US" dirty="0"/>
              <a:t>Double the final </a:t>
            </a:r>
            <a:r>
              <a:rPr lang="en-US" altLang="en-US" dirty="0" smtClean="0"/>
              <a:t>consonant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en-US" altLang="en-US" dirty="0" smtClean="0"/>
              <a:t>Double the final consonant of </a:t>
            </a:r>
            <a:r>
              <a:rPr lang="en-US" altLang="en-US" dirty="0"/>
              <a:t>one-syllable words ending in a single </a:t>
            </a:r>
            <a:r>
              <a:rPr lang="en-US" altLang="en-US" i="1" dirty="0"/>
              <a:t>–s</a:t>
            </a:r>
            <a:r>
              <a:rPr lang="en-US" altLang="en-US" dirty="0"/>
              <a:t> or </a:t>
            </a:r>
            <a:r>
              <a:rPr lang="en-US" altLang="en-US" i="1" dirty="0"/>
              <a:t>–z</a:t>
            </a:r>
            <a:r>
              <a:rPr lang="en-US" altLang="en-US" dirty="0"/>
              <a:t> preceded by vowel:</a:t>
            </a:r>
            <a:endParaRPr lang="en-US" altLang="en-US" dirty="0" smtClean="0"/>
          </a:p>
          <a:p>
            <a:pPr>
              <a:lnSpc>
                <a:spcPct val="80000"/>
              </a:lnSpc>
              <a:buNone/>
            </a:pPr>
            <a:r>
              <a:rPr lang="en-US" altLang="en-US" u="sng" dirty="0" smtClean="0"/>
              <a:t>Singular</a:t>
            </a:r>
            <a:r>
              <a:rPr lang="en-US" altLang="en-US" dirty="0" smtClean="0"/>
              <a:t>		</a:t>
            </a:r>
            <a:r>
              <a:rPr lang="en-US" altLang="en-US" u="sng" dirty="0" smtClean="0"/>
              <a:t>Plural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dirty="0" smtClean="0"/>
              <a:t>Bus			buses </a:t>
            </a:r>
            <a:r>
              <a:rPr lang="en-US" altLang="en-US" dirty="0"/>
              <a:t>or busses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dirty="0" smtClean="0"/>
              <a:t>Quiz			quizzes</a:t>
            </a:r>
            <a:endParaRPr lang="en-US" altLang="en-US" dirty="0"/>
          </a:p>
          <a:p>
            <a:pPr>
              <a:lnSpc>
                <a:spcPct val="80000"/>
              </a:lnSpc>
              <a:buNone/>
            </a:pP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1248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dirty="0"/>
              <a:t>Proper nouns ending in </a:t>
            </a:r>
            <a:r>
              <a:rPr lang="en-US" altLang="en-US" i="1" dirty="0"/>
              <a:t>–s, -</a:t>
            </a:r>
            <a:r>
              <a:rPr lang="en-US" altLang="en-US" i="1" dirty="0" err="1" smtClean="0"/>
              <a:t>sh</a:t>
            </a:r>
            <a:r>
              <a:rPr lang="en-US" altLang="en-US" i="1" dirty="0" smtClean="0"/>
              <a:t>, </a:t>
            </a:r>
            <a:r>
              <a:rPr lang="en-US" altLang="en-US" i="1" dirty="0" err="1" smtClean="0"/>
              <a:t>ch</a:t>
            </a:r>
            <a:r>
              <a:rPr lang="en-US" altLang="en-US" i="1" dirty="0"/>
              <a:t>, -z</a:t>
            </a:r>
            <a:r>
              <a:rPr lang="en-US" altLang="en-US" dirty="0"/>
              <a:t>, and </a:t>
            </a:r>
            <a:r>
              <a:rPr lang="en-US" altLang="en-US" i="1" dirty="0"/>
              <a:t>–x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en-US" altLang="en-US" dirty="0"/>
              <a:t>Proper nouns ending in </a:t>
            </a:r>
            <a:r>
              <a:rPr lang="en-US" altLang="en-US" i="1" dirty="0"/>
              <a:t>–s, -</a:t>
            </a:r>
            <a:r>
              <a:rPr lang="en-US" altLang="en-US" i="1" dirty="0" err="1" smtClean="0"/>
              <a:t>sh</a:t>
            </a:r>
            <a:r>
              <a:rPr lang="en-US" altLang="en-US" i="1" dirty="0" smtClean="0"/>
              <a:t>, </a:t>
            </a:r>
            <a:r>
              <a:rPr lang="en-US" altLang="en-US" i="1" dirty="0" err="1" smtClean="0"/>
              <a:t>ch</a:t>
            </a:r>
            <a:r>
              <a:rPr lang="en-US" altLang="en-US" i="1" dirty="0"/>
              <a:t>, -z</a:t>
            </a:r>
            <a:r>
              <a:rPr lang="en-US" altLang="en-US" dirty="0"/>
              <a:t>, and </a:t>
            </a:r>
            <a:r>
              <a:rPr lang="en-US" altLang="en-US" i="1" dirty="0"/>
              <a:t>–x</a:t>
            </a:r>
            <a:r>
              <a:rPr lang="en-US" altLang="en-US" dirty="0"/>
              <a:t> also form </a:t>
            </a:r>
            <a:r>
              <a:rPr lang="en-US" altLang="en-US" dirty="0" smtClean="0"/>
              <a:t>their plurals </a:t>
            </a:r>
            <a:r>
              <a:rPr lang="en-US" altLang="en-US" dirty="0"/>
              <a:t>with an </a:t>
            </a:r>
            <a:r>
              <a:rPr lang="en-US" altLang="en-US" i="1" dirty="0"/>
              <a:t>–</a:t>
            </a:r>
            <a:r>
              <a:rPr lang="en-US" altLang="en-US" i="1" dirty="0" err="1"/>
              <a:t>es</a:t>
            </a:r>
            <a:r>
              <a:rPr lang="en-US" altLang="en-US" dirty="0"/>
              <a:t>: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dirty="0"/>
              <a:t>the Joneses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dirty="0"/>
              <a:t>the </a:t>
            </a:r>
            <a:r>
              <a:rPr lang="en-US" altLang="en-US" dirty="0" err="1"/>
              <a:t>Harrises</a:t>
            </a:r>
            <a:endParaRPr lang="en-US" altLang="en-US" dirty="0"/>
          </a:p>
          <a:p>
            <a:pPr>
              <a:lnSpc>
                <a:spcPct val="80000"/>
              </a:lnSpc>
              <a:buNone/>
            </a:pPr>
            <a:r>
              <a:rPr lang="en-US" altLang="en-US" dirty="0"/>
              <a:t>the </a:t>
            </a:r>
            <a:r>
              <a:rPr lang="en-US" altLang="en-US" dirty="0" err="1"/>
              <a:t>Willises</a:t>
            </a:r>
            <a:endParaRPr lang="en-US" altLang="en-US" dirty="0"/>
          </a:p>
          <a:p>
            <a:pPr>
              <a:lnSpc>
                <a:spcPct val="80000"/>
              </a:lnSpc>
              <a:buNone/>
            </a:pPr>
            <a:r>
              <a:rPr lang="en-US" altLang="en-US" dirty="0"/>
              <a:t>two </a:t>
            </a:r>
            <a:r>
              <a:rPr lang="en-US" altLang="en-US" dirty="0" err="1"/>
              <a:t>Gladyses</a:t>
            </a:r>
            <a:r>
              <a:rPr lang="en-US" altLang="en-US" dirty="0"/>
              <a:t> in my class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dirty="0"/>
              <a:t>the </a:t>
            </a:r>
            <a:r>
              <a:rPr lang="en-US" altLang="en-US" dirty="0" err="1"/>
              <a:t>Hirsches</a:t>
            </a:r>
            <a:endParaRPr lang="en-US" altLang="en-US" dirty="0"/>
          </a:p>
          <a:p>
            <a:pPr>
              <a:lnSpc>
                <a:spcPct val="80000"/>
              </a:lnSpc>
              <a:buNone/>
            </a:pPr>
            <a:r>
              <a:rPr lang="en-US" altLang="en-US" dirty="0"/>
              <a:t>the </a:t>
            </a:r>
            <a:r>
              <a:rPr lang="en-US" altLang="en-US" dirty="0" err="1"/>
              <a:t>Martinezes</a:t>
            </a:r>
            <a:endParaRPr lang="en-US" alt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22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dirty="0" smtClean="0"/>
              <a:t>False Pronunciation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en-US" altLang="en-US" dirty="0"/>
              <a:t>Don’t add </a:t>
            </a:r>
            <a:r>
              <a:rPr lang="en-US" altLang="en-US" i="1" dirty="0"/>
              <a:t>–</a:t>
            </a:r>
            <a:r>
              <a:rPr lang="en-US" altLang="en-US" i="1" dirty="0" err="1"/>
              <a:t>es</a:t>
            </a:r>
            <a:r>
              <a:rPr lang="en-US" altLang="en-US" dirty="0"/>
              <a:t> to a proper </a:t>
            </a:r>
            <a:r>
              <a:rPr lang="en-US" altLang="en-US" dirty="0" smtClean="0"/>
              <a:t>noun ending </a:t>
            </a:r>
            <a:r>
              <a:rPr lang="en-US" altLang="en-US" dirty="0"/>
              <a:t>in </a:t>
            </a:r>
            <a:r>
              <a:rPr lang="en-US" altLang="en-US" i="1" dirty="0"/>
              <a:t>–s</a:t>
            </a:r>
            <a:r>
              <a:rPr lang="en-US" altLang="en-US" dirty="0"/>
              <a:t> if the </a:t>
            </a:r>
            <a:r>
              <a:rPr lang="en-US" altLang="en-US" dirty="0" smtClean="0"/>
              <a:t>additional inflection </a:t>
            </a:r>
            <a:r>
              <a:rPr lang="en-US" altLang="en-US" dirty="0"/>
              <a:t>creates a </a:t>
            </a:r>
            <a:r>
              <a:rPr lang="en-US" altLang="en-US" dirty="0" smtClean="0"/>
              <a:t>false pronunciation</a:t>
            </a:r>
            <a:r>
              <a:rPr lang="en-US" altLang="en-US" dirty="0"/>
              <a:t>:</a:t>
            </a:r>
          </a:p>
          <a:p>
            <a:r>
              <a:rPr lang="en-US" altLang="en-US" dirty="0"/>
              <a:t>two Mercedes, not two </a:t>
            </a:r>
            <a:r>
              <a:rPr lang="en-US" altLang="en-US" dirty="0" err="1"/>
              <a:t>Mercedeses</a:t>
            </a:r>
            <a:r>
              <a:rPr lang="en-US" altLang="en-US" dirty="0"/>
              <a:t>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456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619</Words>
  <Application>Microsoft Office PowerPoint</Application>
  <PresentationFormat>On-screen Show (4:3)</PresentationFormat>
  <Paragraphs>161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1_Office Theme</vt:lpstr>
      <vt:lpstr>Office Theme</vt:lpstr>
      <vt:lpstr>Writing Lab</vt:lpstr>
      <vt:lpstr>Plural and “’s”</vt:lpstr>
      <vt:lpstr>Plural and “-y” Endings</vt:lpstr>
      <vt:lpstr>Plurals, “-y” endings, and “-ies”</vt:lpstr>
      <vt:lpstr>EXCEPTION:</vt:lpstr>
      <vt:lpstr>For –s, -sh, -ch, -z, or x, add –es:</vt:lpstr>
      <vt:lpstr>Double the final consonant</vt:lpstr>
      <vt:lpstr>Proper nouns ending in –s, -sh, ch, -z, and –x</vt:lpstr>
      <vt:lpstr>False Pronunciation</vt:lpstr>
      <vt:lpstr>Dictionaries’ Spelling</vt:lpstr>
      <vt:lpstr>Ending in –o and Preceded by a Vowel</vt:lpstr>
      <vt:lpstr>Nouns Ending in –o and Preceded by a Consonant</vt:lpstr>
      <vt:lpstr>Nouns Ending in –o and Preceded by a Consonant cont.</vt:lpstr>
      <vt:lpstr>Plurals cont. 1</vt:lpstr>
      <vt:lpstr>Irregular Ways</vt:lpstr>
      <vt:lpstr>Change the Last Element</vt:lpstr>
      <vt:lpstr>Most Important</vt:lpstr>
      <vt:lpstr>Foreign Words Change</vt:lpstr>
      <vt:lpstr>Some nouns don’t change their form.</vt:lpstr>
      <vt:lpstr>Plurals cont. 2</vt:lpstr>
      <vt:lpstr>That’s all, folks!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Lab</dc:title>
  <dc:creator>Rustian Phelps</dc:creator>
  <cp:lastModifiedBy>Kayla Brown</cp:lastModifiedBy>
  <cp:revision>22</cp:revision>
  <dcterms:created xsi:type="dcterms:W3CDTF">2018-05-29T16:49:48Z</dcterms:created>
  <dcterms:modified xsi:type="dcterms:W3CDTF">2019-04-12T20:43:58Z</dcterms:modified>
</cp:coreProperties>
</file>