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4" r:id="rId2"/>
  </p:sldMasterIdLst>
  <p:notesMasterIdLst>
    <p:notesMasterId r:id="rId9"/>
  </p:notesMasterIdLst>
  <p:sldIdLst>
    <p:sldId id="257" r:id="rId3"/>
    <p:sldId id="273" r:id="rId4"/>
    <p:sldId id="275" r:id="rId5"/>
    <p:sldId id="276" r:id="rId6"/>
    <p:sldId id="277" r:id="rId7"/>
    <p:sldId id="27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94699" autoAdjust="0"/>
  </p:normalViewPr>
  <p:slideViewPr>
    <p:cSldViewPr snapToGrid="0">
      <p:cViewPr varScale="1">
        <p:scale>
          <a:sx n="84" d="100"/>
          <a:sy n="84" d="100"/>
        </p:scale>
        <p:origin x="111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AE70E-F078-46F1-89B4-57599DC27663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4C8D7-DF53-4528-AC35-436D22C1C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52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4227225"/>
            <a:ext cx="7772400" cy="1291419"/>
          </a:xfrm>
        </p:spPr>
        <p:txBody>
          <a:bodyPr anchor="b">
            <a:noAutofit/>
          </a:bodyPr>
          <a:lstStyle>
            <a:lvl1pPr algn="ctr">
              <a:defRPr sz="4000" b="1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556119"/>
            <a:ext cx="6858000" cy="468443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61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24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002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48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C:\Users\rphelps\Desktop\WritingLab_PrimaryHorizontal_Spot.jp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9" r="9625"/>
          <a:stretch/>
        </p:blipFill>
        <p:spPr bwMode="auto">
          <a:xfrm>
            <a:off x="6867609" y="5556382"/>
            <a:ext cx="1714500" cy="9766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58004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2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96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03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4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51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9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566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592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878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38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53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43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51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7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24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8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18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9068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8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69A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uwf.edu/cassh/support-resources/the-uwf-writing-lab/expand-your-skills/mini-lessons-for-grammar/" TargetMode="External"/><Relationship Id="rId2" Type="http://schemas.openxmlformats.org/officeDocument/2006/relationships/hyperlink" Target="https://uwf.edu/cassh/support-resources/the-uwf-writing-lab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Writing Lab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5412" y="5645019"/>
            <a:ext cx="6467475" cy="468443"/>
          </a:xfrm>
        </p:spPr>
        <p:txBody>
          <a:bodyPr>
            <a:noAutofit/>
          </a:bodyPr>
          <a:lstStyle/>
          <a:p>
            <a:r>
              <a:rPr lang="en-US" dirty="0" smtClean="0"/>
              <a:t>Semicolons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328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F9A10-A759-4B0E-A9D9-4889007B9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Semicolon Use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59E8C-BBE2-4F87-83C6-64048B1F2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main uses of the semicolon are </a:t>
            </a:r>
            <a:r>
              <a:rPr lang="en-US" dirty="0" smtClean="0"/>
              <a:t>as follows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to separate two independent clauses not joined by a coordinating </a:t>
            </a:r>
            <a:r>
              <a:rPr lang="en-US" dirty="0" smtClean="0"/>
              <a:t>conjunction.</a:t>
            </a:r>
            <a:endParaRPr lang="en-US" dirty="0"/>
          </a:p>
          <a:p>
            <a:pPr lvl="1"/>
            <a:r>
              <a:rPr lang="en-US" dirty="0"/>
              <a:t>to separate two independent clauses separated by a conjunctive </a:t>
            </a:r>
            <a:r>
              <a:rPr lang="en-US" dirty="0" smtClean="0"/>
              <a:t>adverb</a:t>
            </a:r>
            <a:r>
              <a:rPr lang="en-US" dirty="0"/>
              <a:t>.</a:t>
            </a:r>
          </a:p>
          <a:p>
            <a:pPr lvl="1"/>
            <a:r>
              <a:rPr lang="en-US" dirty="0" smtClean="0"/>
              <a:t>to </a:t>
            </a:r>
            <a:r>
              <a:rPr lang="en-US" dirty="0"/>
              <a:t>separate items in a series containing internal commas.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560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Semicolon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Evita didn’t rise through hard work and dedication; she found other means.</a:t>
            </a:r>
          </a:p>
          <a:p>
            <a:r>
              <a:rPr lang="en-US" dirty="0"/>
              <a:t>Twenty of the applicants had college degrees; however, most of them were clearly unqualified for the position.</a:t>
            </a:r>
          </a:p>
          <a:p>
            <a:r>
              <a:rPr lang="en-US" dirty="0"/>
              <a:t>The new SGA officers are Juan Rodriguez, president; </a:t>
            </a:r>
            <a:r>
              <a:rPr lang="en-US" dirty="0" err="1"/>
              <a:t>Sharisse</a:t>
            </a:r>
            <a:r>
              <a:rPr lang="en-US" dirty="0"/>
              <a:t> Brunson, secretary; and Mauldin </a:t>
            </a:r>
            <a:r>
              <a:rPr lang="en-US" dirty="0" err="1"/>
              <a:t>Wittenbuer</a:t>
            </a:r>
            <a:r>
              <a:rPr lang="en-US" dirty="0"/>
              <a:t>, treasurer.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839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Practice!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Writing </a:t>
            </a:r>
            <a:r>
              <a:rPr lang="en-US" dirty="0"/>
              <a:t>courses sometimes focus on argumentation, there isn’t enough time in a writing course to study logic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 smtClean="0"/>
              <a:t>Correct: Writing </a:t>
            </a:r>
            <a:r>
              <a:rPr lang="en-US" dirty="0"/>
              <a:t>courses sometimes focus on argumentation; there isn’t enough time in a writing course to study logic.</a:t>
            </a:r>
          </a:p>
          <a:p>
            <a:endParaRPr lang="en-US" dirty="0"/>
          </a:p>
          <a:p>
            <a:r>
              <a:rPr lang="en-US" dirty="0"/>
              <a:t>Educational TV is probably good for children however, it may tend to make them bored with regular classrooms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 smtClean="0"/>
              <a:t>Correct: Educational </a:t>
            </a:r>
            <a:r>
              <a:rPr lang="en-US" dirty="0"/>
              <a:t>TV is probably good for children; however, it may tend to make them bored with regular classrooms.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786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Practice</a:t>
            </a:r>
            <a:r>
              <a:rPr lang="en-US" dirty="0" smtClean="0"/>
              <a:t>! </a:t>
            </a:r>
            <a:r>
              <a:rPr lang="en-US" dirty="0"/>
              <a:t>c</a:t>
            </a:r>
            <a:r>
              <a:rPr lang="en-US" dirty="0" smtClean="0"/>
              <a:t>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Many people were inspecting the new models however few seemed to be buying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 smtClean="0"/>
              <a:t>Correct: Many </a:t>
            </a:r>
            <a:r>
              <a:rPr lang="en-US" dirty="0"/>
              <a:t>people were inspecting the new models; however, few seemed to be buying.</a:t>
            </a:r>
          </a:p>
          <a:p>
            <a:endParaRPr lang="en-US" dirty="0"/>
          </a:p>
          <a:p>
            <a:r>
              <a:rPr lang="en-US" dirty="0"/>
              <a:t>Their road trip included stops in Albuquerque, New Mexico, Denver, Colorado, Salt Lake City, Utah, Reno, Nevada, and Seattle, Washington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 smtClean="0"/>
              <a:t>Correct: Their </a:t>
            </a:r>
            <a:r>
              <a:rPr lang="en-US" dirty="0"/>
              <a:t>road trip included stops in Albuquerque, New Mexico; Denver, Colorado; Salt Lake City, Utah; Reno, Nevada; and Seattle, Washington.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959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That’s all, folks!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lesson is part of the UWF Writing Lab Grammar Mini-Lesson Series</a:t>
            </a:r>
          </a:p>
          <a:p>
            <a:r>
              <a:rPr lang="en-US" dirty="0"/>
              <a:t>Lessons adapted from </a:t>
            </a:r>
            <a:r>
              <a:rPr lang="en-US" i="1" dirty="0"/>
              <a:t>Real Good Grammar, Too</a:t>
            </a:r>
            <a:r>
              <a:rPr lang="en-US" dirty="0"/>
              <a:t> by Mamie Webb Hixon</a:t>
            </a:r>
          </a:p>
          <a:p>
            <a:r>
              <a:rPr lang="en-US" dirty="0"/>
              <a:t>To find out more, visit the Writing Lab’s </a:t>
            </a:r>
            <a:r>
              <a:rPr lang="en-US" dirty="0">
                <a:hlinkClick r:id="rId2"/>
              </a:rPr>
              <a:t>website</a:t>
            </a:r>
            <a:r>
              <a:rPr lang="en-US" dirty="0"/>
              <a:t> where you can </a:t>
            </a:r>
            <a:r>
              <a:rPr lang="en-US" dirty="0">
                <a:hlinkClick r:id="rId3"/>
              </a:rPr>
              <a:t>take a self-scoring quiz </a:t>
            </a:r>
            <a:r>
              <a:rPr lang="en-US" dirty="0"/>
              <a:t>corresponding to this lesson</a:t>
            </a:r>
          </a:p>
        </p:txBody>
      </p:sp>
    </p:spTree>
    <p:extLst>
      <p:ext uri="{BB962C8B-B14F-4D97-AF65-F5344CB8AC3E}">
        <p14:creationId xmlns:p14="http://schemas.microsoft.com/office/powerpoint/2010/main" val="133594534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340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1_Office Theme</vt:lpstr>
      <vt:lpstr>Office Theme</vt:lpstr>
      <vt:lpstr>Writing Lab</vt:lpstr>
      <vt:lpstr>Semicolon Use</vt:lpstr>
      <vt:lpstr>Semicolon Examples</vt:lpstr>
      <vt:lpstr>Let’s Practice!</vt:lpstr>
      <vt:lpstr>Let’s Practice! cont.</vt:lpstr>
      <vt:lpstr>That’s all, folks!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Lab</dc:title>
  <dc:creator>Rustian Phelps</dc:creator>
  <cp:lastModifiedBy>Kayla Brown</cp:lastModifiedBy>
  <cp:revision>18</cp:revision>
  <dcterms:created xsi:type="dcterms:W3CDTF">2018-05-29T16:49:48Z</dcterms:created>
  <dcterms:modified xsi:type="dcterms:W3CDTF">2019-04-12T19:40:09Z</dcterms:modified>
</cp:coreProperties>
</file>