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8"/>
  </p:notesMasterIdLst>
  <p:sldIdLst>
    <p:sldId id="25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84" d="100"/>
          <a:sy n="84" d="100"/>
        </p:scale>
        <p:origin x="11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500" y="5569444"/>
            <a:ext cx="7607300" cy="468443"/>
          </a:xfrm>
        </p:spPr>
        <p:txBody>
          <a:bodyPr>
            <a:noAutofit/>
          </a:bodyPr>
          <a:lstStyle/>
          <a:p>
            <a:r>
              <a:rPr lang="en-US" smtClean="0"/>
              <a:t>Pronoun </a:t>
            </a:r>
            <a:r>
              <a:rPr lang="en-US" dirty="0"/>
              <a:t>Reference – Broad References Using Which and That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Pronouns get their meanings from a specific one-word antecedent (the word to which the pronoun refers), usually a noun or another pronoun. </a:t>
            </a:r>
          </a:p>
          <a:p>
            <a:r>
              <a:rPr lang="en-US" dirty="0"/>
              <a:t>As such, writers should avoid using </a:t>
            </a:r>
            <a:r>
              <a:rPr lang="en-US" dirty="0" smtClean="0"/>
              <a:t>“which,” “that,” </a:t>
            </a:r>
            <a:r>
              <a:rPr lang="en-US" dirty="0"/>
              <a:t>and </a:t>
            </a:r>
            <a:r>
              <a:rPr lang="en-US" dirty="0" smtClean="0"/>
              <a:t>“it” </a:t>
            </a:r>
            <a:r>
              <a:rPr lang="en-US" dirty="0"/>
              <a:t>to refer to a whole idea or sentence.</a:t>
            </a:r>
          </a:p>
          <a:p>
            <a:pPr lvl="1"/>
            <a:r>
              <a:rPr lang="en-US" dirty="0"/>
              <a:t>The reader may think the pronoun refers to the preceding noun and not to the preceding idea or sentence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Incorrect: Amber spent a lot of time on the Internet, which her parents disapproved of.</a:t>
            </a:r>
          </a:p>
          <a:p>
            <a:pPr>
              <a:lnSpc>
                <a:spcPct val="100000"/>
              </a:lnSpc>
            </a:pPr>
            <a:r>
              <a:rPr lang="en-US" dirty="0"/>
              <a:t>Correct: Amber spent a lot of time on the Internet, a practice which her parents disapproved of.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Correct</a:t>
            </a:r>
            <a:r>
              <a:rPr lang="en-US" dirty="0"/>
              <a:t>: Amber’s parents disapproved of her spending a lot of time on the Internet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7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Incorrect: My dad forgot to bring his ratchet set. That did not surprise me.</a:t>
            </a:r>
          </a:p>
          <a:p>
            <a:r>
              <a:rPr lang="en-US" dirty="0"/>
              <a:t>Correct: My dad forgot to bring his ratchet set, a mistake which did not surprise me.</a:t>
            </a:r>
          </a:p>
          <a:p>
            <a:r>
              <a:rPr lang="en-US" dirty="0"/>
              <a:t>Also Correct: My dad forgot to bring his ratchet set. His forgetfulness does not surprise 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31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649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Office Theme</vt:lpstr>
      <vt:lpstr>Writing Lab</vt:lpstr>
      <vt:lpstr>Reference Errors</vt:lpstr>
      <vt:lpstr>Examples</vt:lpstr>
      <vt:lpstr>More Examples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11</cp:revision>
  <dcterms:created xsi:type="dcterms:W3CDTF">2018-05-29T16:49:48Z</dcterms:created>
  <dcterms:modified xsi:type="dcterms:W3CDTF">2019-04-12T19:33:19Z</dcterms:modified>
</cp:coreProperties>
</file>