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78" d="100"/>
          <a:sy n="78" d="100"/>
        </p:scale>
        <p:origin x="102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Pronoun </a:t>
            </a:r>
            <a:r>
              <a:rPr lang="en-US" dirty="0"/>
              <a:t>Case with </a:t>
            </a:r>
            <a:r>
              <a:rPr lang="en-US" i="1" dirty="0"/>
              <a:t>Who</a:t>
            </a:r>
            <a:r>
              <a:rPr lang="en-US" dirty="0"/>
              <a:t> and </a:t>
            </a:r>
            <a:r>
              <a:rPr lang="en-US" i="1" dirty="0"/>
              <a:t>Whom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69AA"/>
                </a:solidFill>
              </a:rPr>
              <a:t>Who</a:t>
            </a:r>
            <a:r>
              <a:rPr lang="en-US" dirty="0">
                <a:solidFill>
                  <a:srgbClr val="0069AA"/>
                </a:solidFill>
              </a:rPr>
              <a:t> and </a:t>
            </a:r>
            <a:r>
              <a:rPr lang="en-US" i="1" dirty="0">
                <a:solidFill>
                  <a:srgbClr val="0069AA"/>
                </a:solidFill>
              </a:rPr>
              <a:t>Whoever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799284"/>
          </a:xfrm>
        </p:spPr>
        <p:txBody>
          <a:bodyPr/>
          <a:lstStyle/>
          <a:p>
            <a:r>
              <a:rPr lang="en-US" i="1" dirty="0"/>
              <a:t>Who </a:t>
            </a:r>
            <a:r>
              <a:rPr lang="en-US" dirty="0"/>
              <a:t>and </a:t>
            </a:r>
            <a:r>
              <a:rPr lang="en-US" i="1" dirty="0"/>
              <a:t>whoever</a:t>
            </a:r>
            <a:r>
              <a:rPr lang="en-US" dirty="0"/>
              <a:t> are used when a subject is needed.</a:t>
            </a:r>
          </a:p>
          <a:p>
            <a:r>
              <a:rPr lang="en-US" dirty="0"/>
              <a:t>Substitute </a:t>
            </a:r>
            <a:r>
              <a:rPr lang="en-US" i="1" dirty="0"/>
              <a:t>he</a:t>
            </a:r>
            <a:r>
              <a:rPr lang="en-US" dirty="0"/>
              <a:t> (or </a:t>
            </a:r>
            <a:r>
              <a:rPr lang="en-US" i="1" dirty="0"/>
              <a:t>she</a:t>
            </a:r>
            <a:r>
              <a:rPr lang="en-US" dirty="0"/>
              <a:t>) for </a:t>
            </a:r>
            <a:r>
              <a:rPr lang="en-US" i="1" dirty="0"/>
              <a:t>who </a:t>
            </a:r>
            <a:r>
              <a:rPr lang="en-US" dirty="0"/>
              <a:t>and </a:t>
            </a:r>
            <a:r>
              <a:rPr lang="en-US" i="1" dirty="0"/>
              <a:t>whoever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He’s the professor who teaches </a:t>
            </a:r>
            <a:r>
              <a:rPr lang="en-US" dirty="0" err="1"/>
              <a:t>Symbology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He teaches </a:t>
            </a:r>
            <a:r>
              <a:rPr lang="en-US" dirty="0" err="1"/>
              <a:t>Symbology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He who speaks must listen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(He speaks.)</a:t>
            </a:r>
          </a:p>
          <a:p>
            <a:pPr lvl="1"/>
            <a:r>
              <a:rPr lang="en-US" dirty="0"/>
              <a:t>Give the job to whoever applies.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He applies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69AA"/>
                </a:solidFill>
              </a:rPr>
              <a:t>Whom</a:t>
            </a:r>
            <a:r>
              <a:rPr lang="en-US" dirty="0">
                <a:solidFill>
                  <a:srgbClr val="0069AA"/>
                </a:solidFill>
              </a:rPr>
              <a:t> and </a:t>
            </a:r>
            <a:r>
              <a:rPr lang="en-US" i="1" dirty="0">
                <a:solidFill>
                  <a:srgbClr val="0069AA"/>
                </a:solidFill>
              </a:rPr>
              <a:t>Whomever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 smtClean="0"/>
              <a:t>“Whom” </a:t>
            </a:r>
            <a:r>
              <a:rPr lang="en-US" dirty="0"/>
              <a:t>and </a:t>
            </a:r>
            <a:r>
              <a:rPr lang="en-US" dirty="0" smtClean="0"/>
              <a:t>“whomever” </a:t>
            </a:r>
            <a:r>
              <a:rPr lang="en-US" dirty="0"/>
              <a:t>are used when an object is needed.</a:t>
            </a:r>
          </a:p>
          <a:p>
            <a:r>
              <a:rPr lang="en-US" dirty="0"/>
              <a:t>Substitute </a:t>
            </a:r>
            <a:r>
              <a:rPr lang="en-US" dirty="0" smtClean="0"/>
              <a:t>“</a:t>
            </a:r>
            <a:r>
              <a:rPr lang="en-US" dirty="0" smtClean="0"/>
              <a:t>him” </a:t>
            </a:r>
            <a:r>
              <a:rPr lang="en-US" dirty="0"/>
              <a:t>for </a:t>
            </a:r>
            <a:r>
              <a:rPr lang="en-US" dirty="0" smtClean="0"/>
              <a:t>“whom” </a:t>
            </a:r>
            <a:r>
              <a:rPr lang="en-US" dirty="0"/>
              <a:t>and </a:t>
            </a:r>
            <a:r>
              <a:rPr lang="en-US" dirty="0" smtClean="0"/>
              <a:t>“whomever.”</a:t>
            </a:r>
            <a:endParaRPr lang="en-US" dirty="0"/>
          </a:p>
          <a:p>
            <a:r>
              <a:rPr lang="en-US" dirty="0"/>
              <a:t>Sometimes, it may be necessary to rearrange the word order in which the word </a:t>
            </a:r>
            <a:r>
              <a:rPr lang="en-US" dirty="0" smtClean="0"/>
              <a:t>“who” </a:t>
            </a:r>
            <a:r>
              <a:rPr lang="en-US" dirty="0"/>
              <a:t>or </a:t>
            </a:r>
            <a:r>
              <a:rPr lang="en-US" dirty="0" smtClean="0"/>
              <a:t>“</a:t>
            </a:r>
            <a:r>
              <a:rPr lang="en-US" dirty="0" smtClean="0"/>
              <a:t>whom” </a:t>
            </a:r>
            <a:r>
              <a:rPr lang="en-US" dirty="0"/>
              <a:t>is functioning.</a:t>
            </a:r>
          </a:p>
          <a:p>
            <a:pPr lvl="1"/>
            <a:r>
              <a:rPr lang="en-US" dirty="0"/>
              <a:t>Are you trying to contact the people to whom this house belongs? (This house belongs to him.)</a:t>
            </a:r>
          </a:p>
          <a:p>
            <a:pPr lvl="1"/>
            <a:r>
              <a:rPr lang="en-US" dirty="0"/>
              <a:t>Give the job to whomever we recommend. (We recommend him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0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I never met a man whom I didn’t like.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I didn’t like him.)</a:t>
            </a:r>
          </a:p>
          <a:p>
            <a:r>
              <a:rPr lang="en-US" dirty="0"/>
              <a:t>He is the one who was going to leave.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He was going to leave.)</a:t>
            </a:r>
          </a:p>
          <a:p>
            <a:r>
              <a:rPr lang="en-US" dirty="0"/>
              <a:t>Who is the artist who painted this portrait of the woman whom he loved?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He is the artist. He painted this portrait. He loved her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3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259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Who and Whoever</vt:lpstr>
      <vt:lpstr>Whom and Whomever</vt:lpstr>
      <vt:lpstr>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9</cp:revision>
  <dcterms:created xsi:type="dcterms:W3CDTF">2018-05-29T16:49:48Z</dcterms:created>
  <dcterms:modified xsi:type="dcterms:W3CDTF">2019-01-18T17:10:48Z</dcterms:modified>
</cp:coreProperties>
</file>