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2"/>
  </p:notesMasterIdLst>
  <p:sldIdLst>
    <p:sldId id="257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57" y="5729543"/>
            <a:ext cx="9193186" cy="468443"/>
          </a:xfrm>
        </p:spPr>
        <p:txBody>
          <a:bodyPr>
            <a:noAutofit/>
          </a:bodyPr>
          <a:lstStyle/>
          <a:p>
            <a:r>
              <a:rPr lang="en-US" dirty="0" smtClean="0"/>
              <a:t>Diction- </a:t>
            </a:r>
            <a:r>
              <a:rPr lang="en-US" dirty="0"/>
              <a:t>H</a:t>
            </a:r>
            <a:r>
              <a:rPr lang="en-US" altLang="en-US" dirty="0" smtClean="0"/>
              <a:t>opefully</a:t>
            </a:r>
            <a:r>
              <a:rPr lang="en-US" altLang="en-US" dirty="0"/>
              <a:t>, </a:t>
            </a:r>
            <a:r>
              <a:rPr lang="en-US" altLang="en-US" dirty="0" smtClean="0"/>
              <a:t>Imply </a:t>
            </a:r>
            <a:r>
              <a:rPr lang="en-US" altLang="en-US" dirty="0" smtClean="0"/>
              <a:t>vs. </a:t>
            </a:r>
            <a:r>
              <a:rPr lang="en-US" altLang="en-US" dirty="0" smtClean="0"/>
              <a:t>Infer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Irregardless</a:t>
            </a:r>
            <a:r>
              <a:rPr lang="en-US" altLang="en-US" dirty="0" smtClean="0"/>
              <a:t>,</a:t>
            </a:r>
          </a:p>
          <a:p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 smtClean="0"/>
              <a:t>In </a:t>
            </a:r>
            <a:r>
              <a:rPr lang="en-US" altLang="en-US" dirty="0"/>
              <a:t>r</a:t>
            </a:r>
            <a:r>
              <a:rPr lang="en-US" altLang="en-US" dirty="0" smtClean="0"/>
              <a:t>egards to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5"/>
                </a:solidFill>
              </a:rPr>
              <a:t>Hopefully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“Hopefully” </a:t>
            </a:r>
            <a:r>
              <a:rPr lang="en-US" altLang="en-US" dirty="0">
                <a:solidFill>
                  <a:srgbClr val="000000"/>
                </a:solidFill>
              </a:rPr>
              <a:t>as an adverb means “in a hopeful manner.”  Careful writers and speakers avoid using hopefully as a sentence modifier. 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Questionable:  Hopefully, we will pass the test.  (Did we pass the test in a hopeful manner?)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Better: We hope we passed the test.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5"/>
                </a:solidFill>
              </a:rPr>
              <a:t>Hopefully cont.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Preferred Usage:  The children waited hopefully for the arrival of Santa Claus.  </a:t>
            </a:r>
          </a:p>
          <a:p>
            <a:pPr>
              <a:buNone/>
            </a:pPr>
            <a:r>
              <a:rPr lang="en-US" altLang="en-US" dirty="0"/>
              <a:t>(The children waited for Santa Claus in a hopeful manner.)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1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Imply and Infer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Imply means “to hint, indicate, or suggest</a:t>
            </a:r>
            <a:r>
              <a:rPr lang="en-US" altLang="en-US" dirty="0" smtClean="0"/>
              <a:t>.”</a:t>
            </a:r>
            <a:endParaRPr lang="en-US" altLang="en-US" dirty="0"/>
          </a:p>
          <a:p>
            <a:r>
              <a:rPr lang="en-US" altLang="en-US" dirty="0"/>
              <a:t>Infer means “to derive or conclude from evidence</a:t>
            </a:r>
            <a:r>
              <a:rPr lang="en-US" altLang="en-US" dirty="0" smtClean="0"/>
              <a:t>.”</a:t>
            </a:r>
            <a:endParaRPr lang="en-US" altLang="en-US" dirty="0"/>
          </a:p>
          <a:p>
            <a:r>
              <a:rPr lang="en-US" altLang="en-US" dirty="0"/>
              <a:t>Only the speaker or writer implies; the listener or reader infers.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6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Imply and Infer </a:t>
            </a:r>
            <a:r>
              <a:rPr lang="en-US" alt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/>
              <a:t>I </a:t>
            </a:r>
            <a:r>
              <a:rPr lang="en-US" altLang="en-US" dirty="0"/>
              <a:t>inferred from his record that he was a poor </a:t>
            </a:r>
            <a:r>
              <a:rPr lang="en-US" altLang="en-US" dirty="0" smtClean="0"/>
              <a:t>driver.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/>
              <a:t>manager implied that I would be receiving a raise.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7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Irregardless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“Irregardless,” </a:t>
            </a:r>
            <a:r>
              <a:rPr lang="en-US" altLang="en-US" dirty="0"/>
              <a:t>though often heard, is not considered good usage.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50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Irregardless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ending </a:t>
            </a:r>
            <a:r>
              <a:rPr lang="en-US" altLang="en-US" dirty="0" smtClean="0"/>
              <a:t>“–less” </a:t>
            </a:r>
            <a:r>
              <a:rPr lang="en-US" altLang="en-US" dirty="0"/>
              <a:t>gives </a:t>
            </a:r>
            <a:r>
              <a:rPr lang="en-US" altLang="en-US" dirty="0" smtClean="0"/>
              <a:t>“regardless” </a:t>
            </a:r>
            <a:r>
              <a:rPr lang="en-US" altLang="en-US" dirty="0"/>
              <a:t>a negative meaning: “without regard to</a:t>
            </a:r>
            <a:r>
              <a:rPr lang="en-US" altLang="en-US" dirty="0" smtClean="0"/>
              <a:t>.”</a:t>
            </a:r>
            <a:endParaRPr lang="en-US" altLang="en-US" dirty="0"/>
          </a:p>
          <a:p>
            <a:r>
              <a:rPr lang="en-US" altLang="en-US" dirty="0"/>
              <a:t>Adding the prefix </a:t>
            </a:r>
            <a:r>
              <a:rPr lang="en-US" altLang="en-US" dirty="0" smtClean="0"/>
              <a:t>“</a:t>
            </a:r>
            <a:r>
              <a:rPr lang="en-US" altLang="en-US" dirty="0" err="1" smtClean="0"/>
              <a:t>ir</a:t>
            </a:r>
            <a:r>
              <a:rPr lang="en-US" altLang="en-US" dirty="0" smtClean="0"/>
              <a:t>-” </a:t>
            </a:r>
            <a:r>
              <a:rPr lang="en-US" altLang="en-US" dirty="0"/>
              <a:t>makes a double negative. </a:t>
            </a:r>
          </a:p>
          <a:p>
            <a:r>
              <a:rPr lang="en-US" altLang="en-US" dirty="0"/>
              <a:t>We will have the picnic regardless (not irregardless) of the weather.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0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 regards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“In </a:t>
            </a:r>
            <a:r>
              <a:rPr lang="en-US" altLang="en-US" dirty="0"/>
              <a:t>regards </a:t>
            </a:r>
            <a:r>
              <a:rPr lang="en-US" altLang="en-US" dirty="0" smtClean="0"/>
              <a:t>to” </a:t>
            </a:r>
            <a:r>
              <a:rPr lang="en-US" altLang="en-US" dirty="0"/>
              <a:t>is nonstandard English.  Careful writers use </a:t>
            </a:r>
            <a:r>
              <a:rPr lang="en-US" altLang="en-US" dirty="0" smtClean="0"/>
              <a:t>“in </a:t>
            </a:r>
            <a:r>
              <a:rPr lang="en-US" altLang="en-US" dirty="0"/>
              <a:t>regard </a:t>
            </a:r>
            <a:r>
              <a:rPr lang="en-US" altLang="en-US" dirty="0" smtClean="0"/>
              <a:t>to” </a:t>
            </a:r>
            <a:r>
              <a:rPr lang="en-US" altLang="en-US" dirty="0"/>
              <a:t>or </a:t>
            </a:r>
            <a:r>
              <a:rPr lang="en-US" altLang="en-US" dirty="0" smtClean="0"/>
              <a:t>“with </a:t>
            </a:r>
            <a:r>
              <a:rPr lang="en-US" altLang="en-US" dirty="0"/>
              <a:t>regard to</a:t>
            </a:r>
            <a:r>
              <a:rPr lang="en-US" altLang="en-US" dirty="0" smtClean="0"/>
              <a:t>.”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Example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In </a:t>
            </a:r>
            <a:r>
              <a:rPr lang="en-US" altLang="en-US" dirty="0">
                <a:ea typeface="ＭＳ Ｐゴシック" panose="020B0600070205080204" pitchFamily="34" charset="-128"/>
              </a:rPr>
              <a:t>regard to your letter of complaint, I have composed a memo to the staff.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1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323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1_Office Theme</vt:lpstr>
      <vt:lpstr>Office Theme</vt:lpstr>
      <vt:lpstr>Writing Lab</vt:lpstr>
      <vt:lpstr>Hopefully</vt:lpstr>
      <vt:lpstr>Hopefully cont.</vt:lpstr>
      <vt:lpstr>Imply and Infer</vt:lpstr>
      <vt:lpstr>Imply and Infer cont.</vt:lpstr>
      <vt:lpstr>Irregardless</vt:lpstr>
      <vt:lpstr>Irregardless cont.</vt:lpstr>
      <vt:lpstr>In regards to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2019-04-12T16:35:42Z</dcterms:modified>
</cp:coreProperties>
</file>