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2"/>
  </p:notesMasterIdLst>
  <p:sldIdLst>
    <p:sldId id="257" r:id="rId3"/>
    <p:sldId id="273" r:id="rId4"/>
    <p:sldId id="275" r:id="rId5"/>
    <p:sldId id="276" r:id="rId6"/>
    <p:sldId id="277" r:id="rId7"/>
    <p:sldId id="278" r:id="rId8"/>
    <p:sldId id="279" r:id="rId9"/>
    <p:sldId id="280"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1/16/2019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1/16/2019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1/16/2019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518644"/>
            <a:ext cx="6467475" cy="468443"/>
          </a:xfrm>
        </p:spPr>
        <p:txBody>
          <a:bodyPr>
            <a:noAutofit/>
          </a:bodyPr>
          <a:lstStyle/>
          <a:p>
            <a:r>
              <a:rPr lang="en-US" dirty="0"/>
              <a:t>Commas with Items in a Series </a:t>
            </a:r>
            <a:r>
              <a:rPr lang="en-US" dirty="0" smtClean="0"/>
              <a:t>and Coordinate </a:t>
            </a:r>
            <a:r>
              <a:rPr lang="en-US" dirty="0"/>
              <a:t>Modifiers</a:t>
            </a:r>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smtClean="0"/>
              <a:t>Items in a Series</a:t>
            </a:r>
            <a:endParaRPr lang="en-US" dirty="0"/>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normAutofit fontScale="92500" lnSpcReduction="10000"/>
          </a:bodyPr>
          <a:lstStyle/>
          <a:p>
            <a:r>
              <a:rPr lang="en-US" dirty="0"/>
              <a:t>Use a comma to set off items (words</a:t>
            </a:r>
            <a:r>
              <a:rPr lang="en-US" dirty="0" smtClean="0"/>
              <a:t>, </a:t>
            </a:r>
            <a:r>
              <a:rPr lang="en-US" dirty="0"/>
              <a:t>phrases, or short clauses) in a series</a:t>
            </a:r>
            <a:r>
              <a:rPr lang="en-US" dirty="0" smtClean="0"/>
              <a:t>.</a:t>
            </a:r>
          </a:p>
          <a:p>
            <a:r>
              <a:rPr lang="en-US" dirty="0"/>
              <a:t>Words</a:t>
            </a:r>
          </a:p>
          <a:p>
            <a:pPr lvl="1"/>
            <a:r>
              <a:rPr lang="en-US" dirty="0"/>
              <a:t>The plot has mystery, murder, and mayhem.</a:t>
            </a:r>
          </a:p>
          <a:p>
            <a:r>
              <a:rPr lang="en-US" dirty="0"/>
              <a:t>Phrases</a:t>
            </a:r>
          </a:p>
          <a:p>
            <a:pPr lvl="1"/>
            <a:r>
              <a:rPr lang="en-US" dirty="0"/>
              <a:t>We have a social responsibility to keep abreast of </a:t>
            </a:r>
            <a:r>
              <a:rPr lang="en-US" dirty="0" smtClean="0"/>
              <a:t>current </a:t>
            </a:r>
            <a:r>
              <a:rPr lang="en-US" dirty="0"/>
              <a:t>issues, to work for reform, to communicate effectively, and to serve as role models.</a:t>
            </a:r>
          </a:p>
          <a:p>
            <a:r>
              <a:rPr lang="en-US" dirty="0"/>
              <a:t>Clauses</a:t>
            </a:r>
          </a:p>
          <a:p>
            <a:pPr lvl="1"/>
            <a:r>
              <a:rPr lang="en-US" dirty="0"/>
              <a:t>Marcy ordered the food, Hattie paid the cashier, and Marvin gassed up the car.</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in a </a:t>
            </a:r>
            <a:r>
              <a:rPr lang="en-US" dirty="0" smtClean="0"/>
              <a:t>Series cont.</a:t>
            </a:r>
            <a:endParaRPr lang="en-US" dirty="0"/>
          </a:p>
        </p:txBody>
      </p:sp>
      <p:sp>
        <p:nvSpPr>
          <p:cNvPr id="3" name="Content Placeholder 2"/>
          <p:cNvSpPr>
            <a:spLocks noGrp="1"/>
          </p:cNvSpPr>
          <p:nvPr>
            <p:ph idx="1"/>
          </p:nvPr>
        </p:nvSpPr>
        <p:spPr>
          <a:xfrm>
            <a:off x="628650" y="1460168"/>
            <a:ext cx="7886700" cy="4351338"/>
          </a:xfrm>
        </p:spPr>
        <p:txBody>
          <a:bodyPr>
            <a:normAutofit/>
          </a:bodyPr>
          <a:lstStyle/>
          <a:p>
            <a:r>
              <a:rPr lang="en-US" dirty="0"/>
              <a:t>In journalistic writing, the comma that separates the last two items is usually omitted. To avoid ambiguity, always use a comma before the </a:t>
            </a:r>
            <a:r>
              <a:rPr lang="en-US" dirty="0" smtClean="0"/>
              <a:t>coordinating </a:t>
            </a:r>
            <a:r>
              <a:rPr lang="en-US" dirty="0"/>
              <a:t>conjunction</a:t>
            </a:r>
            <a:r>
              <a:rPr lang="en-US" dirty="0" smtClean="0"/>
              <a:t>.</a:t>
            </a:r>
          </a:p>
          <a:p>
            <a:pPr lvl="1"/>
            <a:r>
              <a:rPr lang="en-US" dirty="0" smtClean="0"/>
              <a:t>AMBIGUOUS: The </a:t>
            </a:r>
            <a:r>
              <a:rPr lang="en-US" dirty="0"/>
              <a:t>party was made special by the company, the light from the hundreds of twinkling candles and the excellent hors d’oeuvres.</a:t>
            </a:r>
          </a:p>
          <a:p>
            <a:pPr lvl="1"/>
            <a:r>
              <a:rPr lang="en-US" dirty="0" smtClean="0"/>
              <a:t>CLEAR: The </a:t>
            </a:r>
            <a:r>
              <a:rPr lang="en-US" dirty="0"/>
              <a:t>party was made special by the company, the light from the hundreds of twinkling candles, and the excellent hors d’oeuvres.</a:t>
            </a:r>
          </a:p>
          <a:p>
            <a:pPr marL="0" indent="0">
              <a:buNone/>
            </a:pPr>
            <a:endParaRPr lang="en-US" dirty="0"/>
          </a:p>
        </p:txBody>
      </p:sp>
    </p:spTree>
    <p:extLst>
      <p:ext uri="{BB962C8B-B14F-4D97-AF65-F5344CB8AC3E}">
        <p14:creationId xmlns:p14="http://schemas.microsoft.com/office/powerpoint/2010/main" val="3801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in a Series cont. 2</a:t>
            </a:r>
            <a:endParaRPr lang="en-US" dirty="0"/>
          </a:p>
        </p:txBody>
      </p:sp>
      <p:sp>
        <p:nvSpPr>
          <p:cNvPr id="3" name="Content Placeholder 2"/>
          <p:cNvSpPr>
            <a:spLocks noGrp="1"/>
          </p:cNvSpPr>
          <p:nvPr>
            <p:ph idx="1"/>
          </p:nvPr>
        </p:nvSpPr>
        <p:spPr/>
        <p:txBody>
          <a:bodyPr/>
          <a:lstStyle/>
          <a:p>
            <a:r>
              <a:rPr lang="en-US" dirty="0"/>
              <a:t>Do not use a comma to introduce or to close a series</a:t>
            </a:r>
            <a:r>
              <a:rPr lang="en-US" dirty="0" smtClean="0"/>
              <a:t>.</a:t>
            </a:r>
          </a:p>
          <a:p>
            <a:pPr lvl="1"/>
            <a:r>
              <a:rPr lang="en-US" dirty="0" smtClean="0"/>
              <a:t>INCORRECT: Three </a:t>
            </a:r>
            <a:r>
              <a:rPr lang="en-US" dirty="0"/>
              <a:t>important criteria are, fat content, salt content, and taste.</a:t>
            </a:r>
          </a:p>
          <a:p>
            <a:pPr lvl="1"/>
            <a:r>
              <a:rPr lang="en-US" dirty="0" smtClean="0"/>
              <a:t>CORRECT</a:t>
            </a:r>
            <a:r>
              <a:rPr lang="en-US" dirty="0"/>
              <a:t>: Three important criteria </a:t>
            </a:r>
            <a:r>
              <a:rPr lang="en-US" dirty="0" smtClean="0"/>
              <a:t>are </a:t>
            </a:r>
            <a:r>
              <a:rPr lang="en-US" dirty="0"/>
              <a:t>fat content, salt content, and taste.</a:t>
            </a:r>
          </a:p>
          <a:p>
            <a:endParaRPr lang="en-US" dirty="0"/>
          </a:p>
        </p:txBody>
      </p:sp>
    </p:spTree>
    <p:extLst>
      <p:ext uri="{BB962C8B-B14F-4D97-AF65-F5344CB8AC3E}">
        <p14:creationId xmlns:p14="http://schemas.microsoft.com/office/powerpoint/2010/main" val="335130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Conjunctions </a:t>
            </a:r>
            <a:r>
              <a:rPr lang="en-US" dirty="0"/>
              <a:t>or </a:t>
            </a:r>
            <a:r>
              <a:rPr lang="en-US" dirty="0" smtClean="0"/>
              <a:t>Compound Elements </a:t>
            </a:r>
            <a:endParaRPr lang="en-US" dirty="0"/>
          </a:p>
        </p:txBody>
      </p:sp>
      <p:sp>
        <p:nvSpPr>
          <p:cNvPr id="3" name="Content Placeholder 2"/>
          <p:cNvSpPr>
            <a:spLocks noGrp="1"/>
          </p:cNvSpPr>
          <p:nvPr>
            <p:ph idx="1"/>
          </p:nvPr>
        </p:nvSpPr>
        <p:spPr/>
        <p:txBody>
          <a:bodyPr>
            <a:normAutofit lnSpcReduction="10000"/>
          </a:bodyPr>
          <a:lstStyle/>
          <a:p>
            <a:r>
              <a:rPr lang="en-US" dirty="0"/>
              <a:t>Do not use commas that separate items connected by coordinating conjunctions or compound elements consisting of only two items</a:t>
            </a:r>
            <a:r>
              <a:rPr lang="en-US" dirty="0" smtClean="0"/>
              <a:t>.</a:t>
            </a:r>
          </a:p>
          <a:p>
            <a:pPr lvl="1"/>
            <a:r>
              <a:rPr lang="en-US" dirty="0" smtClean="0"/>
              <a:t>INCORRECT: Kenya</a:t>
            </a:r>
            <a:r>
              <a:rPr lang="en-US" dirty="0"/>
              <a:t>, and Sierra Leone are former British colonies.</a:t>
            </a:r>
          </a:p>
          <a:p>
            <a:pPr lvl="1"/>
            <a:r>
              <a:rPr lang="en-US" dirty="0" smtClean="0"/>
              <a:t>CORRECT: Kenya </a:t>
            </a:r>
            <a:r>
              <a:rPr lang="en-US" dirty="0"/>
              <a:t>and Sierra Leone are former British colonies.</a:t>
            </a:r>
          </a:p>
          <a:p>
            <a:pPr lvl="1"/>
            <a:r>
              <a:rPr lang="en-US" dirty="0" smtClean="0"/>
              <a:t>CORRECT: We </a:t>
            </a:r>
            <a:r>
              <a:rPr lang="en-US" dirty="0"/>
              <a:t>are working to change the image and myths about old age.</a:t>
            </a:r>
          </a:p>
          <a:p>
            <a:pPr lvl="1"/>
            <a:r>
              <a:rPr lang="en-US" dirty="0" smtClean="0"/>
              <a:t>CORRECT: To </a:t>
            </a:r>
            <a:r>
              <a:rPr lang="en-US" dirty="0"/>
              <a:t>lose weight, Felipe ran and swam and cycled everyday for a month.</a:t>
            </a:r>
          </a:p>
          <a:p>
            <a:endParaRPr lang="en-US" dirty="0"/>
          </a:p>
        </p:txBody>
      </p:sp>
    </p:spTree>
    <p:extLst>
      <p:ext uri="{BB962C8B-B14F-4D97-AF65-F5344CB8AC3E}">
        <p14:creationId xmlns:p14="http://schemas.microsoft.com/office/powerpoint/2010/main" val="367646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 Adjectives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Use a comma between two or more coordinate adjectives. If the coordinate adjectives can be reversed and if you can insert and between the adjectives without changing the meaning of the sentence, use a comma</a:t>
            </a:r>
            <a:r>
              <a:rPr lang="en-US" dirty="0" smtClean="0"/>
              <a:t>.</a:t>
            </a:r>
          </a:p>
          <a:p>
            <a:r>
              <a:rPr lang="en-US" dirty="0"/>
              <a:t>The fruit was crisp, tart, mellow – in short, good enough to eat.</a:t>
            </a:r>
          </a:p>
          <a:p>
            <a:pPr lvl="1"/>
            <a:r>
              <a:rPr lang="en-US" dirty="0"/>
              <a:t>The adjectives </a:t>
            </a:r>
            <a:r>
              <a:rPr lang="en-US" dirty="0" smtClean="0"/>
              <a:t>“</a:t>
            </a:r>
            <a:r>
              <a:rPr lang="en-US" dirty="0" smtClean="0"/>
              <a:t>crisp,” </a:t>
            </a:r>
            <a:r>
              <a:rPr lang="en-US" dirty="0" smtClean="0"/>
              <a:t>“</a:t>
            </a:r>
            <a:r>
              <a:rPr lang="en-US" dirty="0" smtClean="0"/>
              <a:t>tart,” </a:t>
            </a:r>
            <a:r>
              <a:rPr lang="en-US" dirty="0"/>
              <a:t>and </a:t>
            </a:r>
            <a:r>
              <a:rPr lang="en-US" dirty="0" smtClean="0"/>
              <a:t>“mellow” can </a:t>
            </a:r>
            <a:r>
              <a:rPr lang="en-US" dirty="0"/>
              <a:t>be interchanged, and </a:t>
            </a:r>
            <a:r>
              <a:rPr lang="en-US" dirty="0" smtClean="0"/>
              <a:t>“and” falls </a:t>
            </a:r>
            <a:r>
              <a:rPr lang="en-US" dirty="0"/>
              <a:t>naturally between the words.</a:t>
            </a:r>
          </a:p>
          <a:p>
            <a:r>
              <a:rPr lang="en-US" dirty="0"/>
              <a:t>The fruit was tart, crisp, and mellow…</a:t>
            </a:r>
          </a:p>
          <a:p>
            <a:r>
              <a:rPr lang="en-US" dirty="0"/>
              <a:t>The fruits was crisp and tart and mellow…</a:t>
            </a:r>
          </a:p>
          <a:p>
            <a:endParaRPr lang="en-US" dirty="0"/>
          </a:p>
        </p:txBody>
      </p:sp>
    </p:spTree>
    <p:extLst>
      <p:ext uri="{BB962C8B-B14F-4D97-AF65-F5344CB8AC3E}">
        <p14:creationId xmlns:p14="http://schemas.microsoft.com/office/powerpoint/2010/main" val="382333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 </a:t>
            </a:r>
            <a:r>
              <a:rPr lang="en-US" dirty="0" smtClean="0"/>
              <a:t>Adjectives cont.</a:t>
            </a:r>
            <a:endParaRPr lang="en-US" dirty="0"/>
          </a:p>
        </p:txBody>
      </p:sp>
      <p:sp>
        <p:nvSpPr>
          <p:cNvPr id="3" name="Content Placeholder 2"/>
          <p:cNvSpPr>
            <a:spLocks noGrp="1"/>
          </p:cNvSpPr>
          <p:nvPr>
            <p:ph idx="1"/>
          </p:nvPr>
        </p:nvSpPr>
        <p:spPr/>
        <p:txBody>
          <a:bodyPr>
            <a:normAutofit/>
          </a:bodyPr>
          <a:lstStyle/>
          <a:p>
            <a:r>
              <a:rPr lang="en-US" dirty="0"/>
              <a:t>Ten red balloons fell from the ceiling.</a:t>
            </a:r>
          </a:p>
          <a:p>
            <a:pPr lvl="1"/>
            <a:r>
              <a:rPr lang="en-US" dirty="0" smtClean="0"/>
              <a:t>“Ten” </a:t>
            </a:r>
            <a:r>
              <a:rPr lang="en-US" dirty="0"/>
              <a:t>and </a:t>
            </a:r>
            <a:r>
              <a:rPr lang="en-US" dirty="0" smtClean="0"/>
              <a:t>“red” </a:t>
            </a:r>
            <a:r>
              <a:rPr lang="en-US" dirty="0"/>
              <a:t>can’t be reversed, and </a:t>
            </a:r>
            <a:r>
              <a:rPr lang="en-US" dirty="0" smtClean="0"/>
              <a:t>“and” </a:t>
            </a:r>
            <a:r>
              <a:rPr lang="en-US" dirty="0"/>
              <a:t>does not fall naturally between these two adjectives.</a:t>
            </a:r>
          </a:p>
          <a:p>
            <a:r>
              <a:rPr lang="en-US" dirty="0" smtClean="0"/>
              <a:t>INCORRECT: Red </a:t>
            </a:r>
            <a:r>
              <a:rPr lang="en-US" dirty="0"/>
              <a:t>ten balloons fell from the ceiling.</a:t>
            </a:r>
          </a:p>
          <a:p>
            <a:r>
              <a:rPr lang="en-US" dirty="0" smtClean="0"/>
              <a:t>INCORRECT: Ten </a:t>
            </a:r>
            <a:r>
              <a:rPr lang="en-US" dirty="0"/>
              <a:t>and red balloons fell from the ceiling. </a:t>
            </a:r>
          </a:p>
          <a:p>
            <a:pPr lvl="1"/>
            <a:r>
              <a:rPr lang="en-US" dirty="0" smtClean="0"/>
              <a:t>The </a:t>
            </a:r>
            <a:r>
              <a:rPr lang="en-US" dirty="0"/>
              <a:t>word </a:t>
            </a:r>
            <a:r>
              <a:rPr lang="en-US" dirty="0" smtClean="0"/>
              <a:t>“ten” </a:t>
            </a:r>
            <a:r>
              <a:rPr lang="en-US" dirty="0"/>
              <a:t>modifies the word group red balloons.</a:t>
            </a:r>
          </a:p>
          <a:p>
            <a:endParaRPr lang="en-US" dirty="0"/>
          </a:p>
        </p:txBody>
      </p:sp>
    </p:spTree>
    <p:extLst>
      <p:ext uri="{BB962C8B-B14F-4D97-AF65-F5344CB8AC3E}">
        <p14:creationId xmlns:p14="http://schemas.microsoft.com/office/powerpoint/2010/main" val="170971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 </a:t>
            </a:r>
            <a:r>
              <a:rPr lang="en-US" dirty="0" smtClean="0"/>
              <a:t>Adjectives cont. </a:t>
            </a:r>
            <a:r>
              <a:rPr lang="en-US" dirty="0"/>
              <a:t>2</a:t>
            </a:r>
          </a:p>
        </p:txBody>
      </p:sp>
      <p:sp>
        <p:nvSpPr>
          <p:cNvPr id="3" name="Content Placeholder 2"/>
          <p:cNvSpPr>
            <a:spLocks noGrp="1"/>
          </p:cNvSpPr>
          <p:nvPr>
            <p:ph idx="1"/>
          </p:nvPr>
        </p:nvSpPr>
        <p:spPr/>
        <p:txBody>
          <a:bodyPr/>
          <a:lstStyle/>
          <a:p>
            <a:r>
              <a:rPr lang="en-US" dirty="0"/>
              <a:t>Never use a comma to separate the last adjective from the noun.</a:t>
            </a:r>
          </a:p>
        </p:txBody>
      </p:sp>
    </p:spTree>
    <p:extLst>
      <p:ext uri="{BB962C8B-B14F-4D97-AF65-F5344CB8AC3E}">
        <p14:creationId xmlns:p14="http://schemas.microsoft.com/office/powerpoint/2010/main" val="4169637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549</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1_Office Theme</vt:lpstr>
      <vt:lpstr>Office Theme</vt:lpstr>
      <vt:lpstr>Writing Lab</vt:lpstr>
      <vt:lpstr>Items in a Series</vt:lpstr>
      <vt:lpstr>Items in a Series cont.</vt:lpstr>
      <vt:lpstr>Items in a Series cont. 2</vt:lpstr>
      <vt:lpstr>Coordinating Conjunctions or Compound Elements </vt:lpstr>
      <vt:lpstr>Coordinate Adjectives</vt:lpstr>
      <vt:lpstr>Coordinate Adjectives cont.</vt:lpstr>
      <vt:lpstr>Coordinate Adjectives cont. 2</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21</cp:revision>
  <dcterms:created xsi:type="dcterms:W3CDTF">2018-05-29T16:49:48Z</dcterms:created>
  <dcterms:modified xsi:type="dcterms:W3CDTF">2019-01-16T20:48:50Z</dcterms:modified>
</cp:coreProperties>
</file>