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9"/>
  </p:notesMasterIdLst>
  <p:sldIdLst>
    <p:sldId id="257" r:id="rId3"/>
    <p:sldId id="273" r:id="rId4"/>
    <p:sldId id="275" r:id="rId5"/>
    <p:sldId id="276" r:id="rId6"/>
    <p:sldId id="277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699" autoAdjust="0"/>
  </p:normalViewPr>
  <p:slideViewPr>
    <p:cSldViewPr snapToGrid="0">
      <p:cViewPr varScale="1">
        <p:scale>
          <a:sx n="109" d="100"/>
          <a:sy n="109" d="100"/>
        </p:scale>
        <p:origin x="159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468443"/>
          </a:xfrm>
        </p:spPr>
        <p:txBody>
          <a:bodyPr>
            <a:noAutofit/>
          </a:bodyPr>
          <a:lstStyle/>
          <a:p>
            <a:r>
              <a:rPr lang="en-US" dirty="0" smtClean="0"/>
              <a:t>Colons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colon is often used to introduce explanatory elements, often in the form of a list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The colon takes the place of </a:t>
            </a:r>
            <a:r>
              <a:rPr lang="en-US" dirty="0" smtClean="0"/>
              <a:t>“</a:t>
            </a:r>
            <a:r>
              <a:rPr lang="en-US" smtClean="0"/>
              <a:t>such </a:t>
            </a:r>
            <a:r>
              <a:rPr lang="en-US" smtClean="0"/>
              <a:t>as</a:t>
            </a:r>
            <a:r>
              <a:rPr lang="en-US" smtClean="0"/>
              <a:t>,”</a:t>
            </a:r>
            <a:r>
              <a:rPr lang="en-US" smtClean="0"/>
              <a:t> </a:t>
            </a:r>
            <a:r>
              <a:rPr lang="en-US" smtClean="0"/>
              <a:t>“</a:t>
            </a:r>
            <a:r>
              <a:rPr lang="en-US" smtClean="0"/>
              <a:t>namely</a:t>
            </a:r>
            <a:r>
              <a:rPr lang="en-US" smtClean="0"/>
              <a:t>,”</a:t>
            </a:r>
            <a:r>
              <a:rPr lang="en-US" smtClean="0"/>
              <a:t> </a:t>
            </a:r>
            <a:r>
              <a:rPr lang="en-US" dirty="0"/>
              <a:t>or </a:t>
            </a:r>
            <a:r>
              <a:rPr lang="en-US" dirty="0" smtClean="0"/>
              <a:t>“for </a:t>
            </a:r>
            <a:r>
              <a:rPr lang="en-US" dirty="0"/>
              <a:t>example</a:t>
            </a:r>
            <a:r>
              <a:rPr lang="en-US" dirty="0" smtClean="0"/>
              <a:t>.”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colon must be preceded by a complete sentence.</a:t>
            </a:r>
          </a:p>
          <a:p>
            <a:r>
              <a:rPr lang="en-US" dirty="0"/>
              <a:t>Correct:  I hate this one course: English.</a:t>
            </a:r>
          </a:p>
          <a:p>
            <a:pPr lvl="2"/>
            <a:r>
              <a:rPr lang="en-US" dirty="0"/>
              <a:t>Notice the full sentence before the colon.</a:t>
            </a:r>
          </a:p>
          <a:p>
            <a:pPr lvl="2"/>
            <a:r>
              <a:rPr lang="en-US" dirty="0"/>
              <a:t>Note that your list may include only one word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Incorrect:  One course that I hate: English is the course I am failing. </a:t>
            </a:r>
          </a:p>
          <a:p>
            <a:pPr lvl="2"/>
            <a:r>
              <a:rPr lang="en-US" dirty="0"/>
              <a:t>The statement preceding the colon is not a full sentence.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232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Colons cont.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colon takes the place of the following phrases:  such as, for example, namely.</a:t>
            </a:r>
          </a:p>
          <a:p>
            <a:r>
              <a:rPr lang="en-US" dirty="0"/>
              <a:t>Do not use these phrases in combination with the colon.</a:t>
            </a:r>
          </a:p>
          <a:p>
            <a:pPr lvl="1"/>
            <a:r>
              <a:rPr lang="en-US" dirty="0"/>
              <a:t>Correct:  Some mammals have no hair, namely, 	whales, porpoises, and bottle-nosed dolphins.</a:t>
            </a:r>
          </a:p>
          <a:p>
            <a:pPr lvl="1"/>
            <a:r>
              <a:rPr lang="en-US" dirty="0" smtClean="0"/>
              <a:t>Incorrect</a:t>
            </a:r>
            <a:r>
              <a:rPr lang="en-US" dirty="0"/>
              <a:t>:  Some mammals have no hair:  namely, 	whales, porpoises, and bottle-nosed dolphins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386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Colons cont.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not use a colon after a linking verb, which connects the subject to the complement.</a:t>
            </a:r>
          </a:p>
          <a:p>
            <a:pPr lvl="1"/>
            <a:r>
              <a:rPr lang="en-US" dirty="0"/>
              <a:t>Correct:  There are three parts to the chemistry course: lecture, recitation, and laboratory.</a:t>
            </a:r>
          </a:p>
          <a:p>
            <a:pPr lvl="1"/>
            <a:r>
              <a:rPr lang="en-US" dirty="0" smtClean="0"/>
              <a:t>Incorrect</a:t>
            </a:r>
            <a:r>
              <a:rPr lang="en-US" dirty="0"/>
              <a:t>:  The three parts of a chemistry course are: lecture, recitation, and laboratory.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276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13359453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259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1_Office Theme</vt:lpstr>
      <vt:lpstr>Office Theme</vt:lpstr>
      <vt:lpstr>Writing Lab</vt:lpstr>
      <vt:lpstr>Colons</vt:lpstr>
      <vt:lpstr>Colons cont.</vt:lpstr>
      <vt:lpstr>Colons cont. 2</vt:lpstr>
      <vt:lpstr>Colons cont. 3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23</cp:revision>
  <dcterms:created xsi:type="dcterms:W3CDTF">2018-05-29T16:49:48Z</dcterms:created>
  <dcterms:modified xsi:type="dcterms:W3CDTF">2019-02-12T18:46:50Z</dcterms:modified>
</cp:coreProperties>
</file>