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smtClean="0"/>
              <a:t>Subject-Verb </a:t>
            </a:r>
            <a:r>
              <a:rPr lang="en-US" dirty="0"/>
              <a:t>Agreement with Commonly Confused Nouns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They Confused?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Media</a:t>
            </a:r>
            <a:r>
              <a:rPr lang="en-US" dirty="0"/>
              <a:t>, </a:t>
            </a:r>
            <a:r>
              <a:rPr lang="en-US" i="1" dirty="0"/>
              <a:t>data</a:t>
            </a:r>
            <a:r>
              <a:rPr lang="en-US" dirty="0"/>
              <a:t>, and </a:t>
            </a:r>
            <a:r>
              <a:rPr lang="en-US" i="1" dirty="0"/>
              <a:t>criteria</a:t>
            </a:r>
            <a:r>
              <a:rPr lang="en-US" dirty="0"/>
              <a:t> are nouns that are Greek or Latin in origin. These nouns are plural, but they often are mistaken as singular nouns. 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Words and Their Plural and Singular Forms: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Media</a:t>
            </a:r>
            <a:r>
              <a:rPr lang="en-US" dirty="0"/>
              <a:t> is the plural form of </a:t>
            </a:r>
            <a:r>
              <a:rPr lang="en-US" i="1" dirty="0"/>
              <a:t>medium</a:t>
            </a:r>
            <a:r>
              <a:rPr lang="en-US" dirty="0"/>
              <a:t>. </a:t>
            </a:r>
          </a:p>
          <a:p>
            <a:r>
              <a:rPr lang="en-US" i="1" dirty="0"/>
              <a:t>Criteria</a:t>
            </a:r>
            <a:r>
              <a:rPr lang="en-US" dirty="0"/>
              <a:t> is the plural form of </a:t>
            </a:r>
            <a:r>
              <a:rPr lang="en-US" i="1" dirty="0"/>
              <a:t>criterion</a:t>
            </a:r>
            <a:r>
              <a:rPr lang="en-US" dirty="0"/>
              <a:t>.</a:t>
            </a:r>
          </a:p>
          <a:p>
            <a:r>
              <a:rPr lang="en-US" i="1" dirty="0"/>
              <a:t>Data</a:t>
            </a:r>
            <a:r>
              <a:rPr lang="en-US" dirty="0"/>
              <a:t> is the plural form of </a:t>
            </a:r>
            <a:r>
              <a:rPr lang="en-US" i="1" dirty="0"/>
              <a:t>datum</a:t>
            </a:r>
            <a:r>
              <a:rPr lang="en-US" dirty="0"/>
              <a:t>.</a:t>
            </a:r>
          </a:p>
          <a:p>
            <a:r>
              <a:rPr lang="en-US" i="1" dirty="0"/>
              <a:t>Alumni</a:t>
            </a:r>
            <a:r>
              <a:rPr lang="en-US" dirty="0"/>
              <a:t> is the plural form of </a:t>
            </a:r>
            <a:r>
              <a:rPr lang="en-US" i="1" dirty="0"/>
              <a:t>alumnus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i="1" dirty="0"/>
              <a:t>alumna</a:t>
            </a:r>
            <a:r>
              <a:rPr lang="en-US" dirty="0"/>
              <a:t> = female graduate, </a:t>
            </a:r>
            <a:r>
              <a:rPr lang="en-US" i="1" dirty="0"/>
              <a:t>alumnae</a:t>
            </a:r>
            <a:r>
              <a:rPr lang="en-US" dirty="0"/>
              <a:t> - plural)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5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data </a:t>
            </a:r>
            <a:r>
              <a:rPr lang="en-US" u="sng" dirty="0"/>
              <a:t>are</a:t>
            </a:r>
            <a:r>
              <a:rPr lang="en-US" dirty="0"/>
              <a:t> clear on this point: the pass/ fail course has become outdated by events.</a:t>
            </a:r>
          </a:p>
          <a:p>
            <a:r>
              <a:rPr lang="en-US" dirty="0"/>
              <a:t>The media </a:t>
            </a:r>
            <a:r>
              <a:rPr lang="en-US" u="sng" dirty="0"/>
              <a:t>have</a:t>
            </a:r>
            <a:r>
              <a:rPr lang="en-US" dirty="0"/>
              <a:t> covered the trial in a variety of formats.</a:t>
            </a:r>
          </a:p>
          <a:p>
            <a:r>
              <a:rPr lang="en-US" dirty="0"/>
              <a:t>The main criterion </a:t>
            </a:r>
            <a:r>
              <a:rPr lang="en-US" u="sng" dirty="0"/>
              <a:t>is</a:t>
            </a:r>
            <a:r>
              <a:rPr lang="en-US" dirty="0"/>
              <a:t> youth, which leaves him out.</a:t>
            </a:r>
          </a:p>
          <a:p>
            <a:r>
              <a:rPr lang="en-US" dirty="0"/>
              <a:t>Betty was very impressed to hear that Stephen </a:t>
            </a:r>
            <a:r>
              <a:rPr lang="en-US" u="sng" dirty="0"/>
              <a:t>was </a:t>
            </a:r>
            <a:r>
              <a:rPr lang="en-US" dirty="0"/>
              <a:t>an alumnus of MIT.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8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31876051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Why are They Confused?</vt:lpstr>
      <vt:lpstr>Common Words and Their Plural and Singular Forms:</vt:lpstr>
      <vt:lpstr>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21</cp:revision>
  <dcterms:created xsi:type="dcterms:W3CDTF">2018-05-29T16:49:48Z</dcterms:created>
  <dcterms:modified xsi:type="dcterms:W3CDTF">2019-01-31T19:39:00Z</dcterms:modified>
</cp:coreProperties>
</file>