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0"/>
  </p:notesMasterIdLst>
  <p:sldIdLst>
    <p:sldId id="257" r:id="rId3"/>
    <p:sldId id="274" r:id="rId4"/>
    <p:sldId id="307" r:id="rId5"/>
    <p:sldId id="308" r:id="rId6"/>
    <p:sldId id="279" r:id="rId7"/>
    <p:sldId id="280" r:id="rId8"/>
    <p:sldId id="30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94" d="100"/>
          <a:sy n="94" d="100"/>
        </p:scale>
        <p:origin x="102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Adjective and Adverbs – Common Errors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7498D-A154-43E4-BA8A-2FBD9A12B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932B0-D590-4FF4-A6BC-DC29AE35F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Adjectives modify nouns and pronouns. </a:t>
            </a:r>
          </a:p>
          <a:p>
            <a:r>
              <a:rPr lang="en-US" dirty="0"/>
              <a:t>Adjective Test: The _____ thing is very _____. </a:t>
            </a:r>
          </a:p>
          <a:p>
            <a:pPr lvl="1"/>
            <a:r>
              <a:rPr lang="en-US" b="1" dirty="0"/>
              <a:t>Correct</a:t>
            </a:r>
            <a:r>
              <a:rPr lang="en-US" dirty="0"/>
              <a:t>: The </a:t>
            </a:r>
            <a:r>
              <a:rPr lang="en-US" u="sng" dirty="0"/>
              <a:t>quiet</a:t>
            </a:r>
            <a:r>
              <a:rPr lang="en-US" dirty="0"/>
              <a:t> thing is very </a:t>
            </a:r>
            <a:r>
              <a:rPr lang="en-US" u="sng" dirty="0"/>
              <a:t>quiet</a:t>
            </a:r>
            <a:r>
              <a:rPr lang="en-US" dirty="0"/>
              <a:t>. </a:t>
            </a:r>
          </a:p>
          <a:p>
            <a:pPr lvl="1"/>
            <a:r>
              <a:rPr lang="en-US" b="1" dirty="0"/>
              <a:t>Incorrect</a:t>
            </a:r>
            <a:r>
              <a:rPr lang="en-US" dirty="0"/>
              <a:t>: The </a:t>
            </a:r>
            <a:r>
              <a:rPr lang="en-US" u="sng" dirty="0"/>
              <a:t>quietly</a:t>
            </a:r>
            <a:r>
              <a:rPr lang="en-US" dirty="0"/>
              <a:t> thing is very </a:t>
            </a:r>
            <a:r>
              <a:rPr lang="en-US" u="sng" dirty="0"/>
              <a:t>quietly</a:t>
            </a:r>
            <a:r>
              <a:rPr lang="en-US" dirty="0"/>
              <a:t>. </a:t>
            </a:r>
          </a:p>
          <a:p>
            <a:r>
              <a:rPr lang="en-US" dirty="0"/>
              <a:t>Adjectives answer the following questions: </a:t>
            </a:r>
          </a:p>
          <a:p>
            <a:pPr lvl="1"/>
            <a:r>
              <a:rPr lang="en-US" dirty="0"/>
              <a:t>“Which one?” </a:t>
            </a:r>
          </a:p>
          <a:p>
            <a:pPr lvl="1"/>
            <a:r>
              <a:rPr lang="en-US" dirty="0"/>
              <a:t>“What kind?” </a:t>
            </a:r>
          </a:p>
          <a:p>
            <a:pPr lvl="1"/>
            <a:r>
              <a:rPr lang="en-US" dirty="0"/>
              <a:t>“How many?”</a:t>
            </a:r>
          </a:p>
        </p:txBody>
      </p:sp>
    </p:spTree>
    <p:extLst>
      <p:ext uri="{BB962C8B-B14F-4D97-AF65-F5344CB8AC3E}">
        <p14:creationId xmlns:p14="http://schemas.microsoft.com/office/powerpoint/2010/main" val="9547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Adverbs modify verbs, adjectives, and other adverbs. </a:t>
            </a:r>
          </a:p>
          <a:p>
            <a:r>
              <a:rPr lang="en-US" dirty="0"/>
              <a:t>Adverbs generally end in </a:t>
            </a:r>
            <a:r>
              <a:rPr lang="en-US" i="1" dirty="0"/>
              <a:t>–</a:t>
            </a:r>
            <a:r>
              <a:rPr lang="en-US" i="1" dirty="0" err="1"/>
              <a:t>ly</a:t>
            </a:r>
            <a:r>
              <a:rPr lang="en-US" dirty="0"/>
              <a:t>. </a:t>
            </a:r>
          </a:p>
          <a:p>
            <a:r>
              <a:rPr lang="en-US" dirty="0"/>
              <a:t>Adverbs answer the following questions:</a:t>
            </a:r>
          </a:p>
          <a:p>
            <a:pPr lvl="1"/>
            <a:r>
              <a:rPr lang="en-US" dirty="0"/>
              <a:t>“Where?” </a:t>
            </a:r>
          </a:p>
          <a:p>
            <a:pPr lvl="1"/>
            <a:r>
              <a:rPr lang="en-US" dirty="0"/>
              <a:t>“When?” </a:t>
            </a:r>
          </a:p>
          <a:p>
            <a:pPr lvl="1"/>
            <a:r>
              <a:rPr lang="en-US" dirty="0"/>
              <a:t>“How?” </a:t>
            </a:r>
          </a:p>
          <a:p>
            <a:pPr lvl="1"/>
            <a:r>
              <a:rPr lang="en-US" dirty="0"/>
              <a:t>“How often or how long?” </a:t>
            </a:r>
          </a:p>
          <a:p>
            <a:pPr lvl="1"/>
            <a:r>
              <a:rPr lang="en-US" dirty="0"/>
              <a:t>“How much?”</a:t>
            </a:r>
          </a:p>
        </p:txBody>
      </p:sp>
    </p:spTree>
    <p:extLst>
      <p:ext uri="{BB962C8B-B14F-4D97-AF65-F5344CB8AC3E}">
        <p14:creationId xmlns:p14="http://schemas.microsoft.com/office/powerpoint/2010/main" val="1644778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C34E5-64AB-468C-A120-5DBF0E44B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confused adjective/adverb pairs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6A19D-968C-4A21-B7CF-49FB93762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many adverbs are formed by adding an </a:t>
            </a:r>
            <a:r>
              <a:rPr lang="en-US" i="1" dirty="0"/>
              <a:t>–</a:t>
            </a:r>
            <a:r>
              <a:rPr lang="en-US" i="1" dirty="0" err="1"/>
              <a:t>ly</a:t>
            </a:r>
            <a:r>
              <a:rPr lang="en-US" dirty="0"/>
              <a:t> suffix to an existing adjective, people often confuse adjective/adverb pairs such as </a:t>
            </a:r>
            <a:r>
              <a:rPr lang="en-US" i="1" dirty="0"/>
              <a:t>real</a:t>
            </a:r>
            <a:r>
              <a:rPr lang="en-US" dirty="0"/>
              <a:t> and </a:t>
            </a:r>
            <a:r>
              <a:rPr lang="en-US" i="1" dirty="0"/>
              <a:t>really</a:t>
            </a:r>
            <a:r>
              <a:rPr lang="en-US" dirty="0"/>
              <a:t> or </a:t>
            </a:r>
            <a:r>
              <a:rPr lang="en-US" i="1" dirty="0"/>
              <a:t>sure </a:t>
            </a:r>
            <a:r>
              <a:rPr lang="en-US" dirty="0"/>
              <a:t>and </a:t>
            </a:r>
            <a:r>
              <a:rPr lang="en-US" i="1" dirty="0"/>
              <a:t>surely</a:t>
            </a:r>
            <a:r>
              <a:rPr lang="en-US" dirty="0"/>
              <a:t>. </a:t>
            </a:r>
          </a:p>
          <a:p>
            <a:r>
              <a:rPr lang="en-US" dirty="0"/>
              <a:t>To determine which word you need, replace the commonly confused adjective with a synonym that does not have a corresponding confusing option.</a:t>
            </a:r>
          </a:p>
        </p:txBody>
      </p:sp>
    </p:spTree>
    <p:extLst>
      <p:ext uri="{BB962C8B-B14F-4D97-AF65-F5344CB8AC3E}">
        <p14:creationId xmlns:p14="http://schemas.microsoft.com/office/powerpoint/2010/main" val="1509230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E95EF-318B-4ED6-A8FB-1E5472CF1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Real </a:t>
            </a:r>
            <a:r>
              <a:rPr lang="en-US" dirty="0"/>
              <a:t>and </a:t>
            </a:r>
            <a:r>
              <a:rPr lang="en-US" i="1" dirty="0"/>
              <a:t>really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D108D-6B89-448B-AA3F-09973B40D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Real</a:t>
            </a:r>
            <a:r>
              <a:rPr lang="en-US" dirty="0"/>
              <a:t> is an adjective meaning “genuine”:</a:t>
            </a:r>
          </a:p>
          <a:p>
            <a:pPr lvl="1"/>
            <a:r>
              <a:rPr lang="en-US" dirty="0"/>
              <a:t>The admiral has </a:t>
            </a:r>
            <a:r>
              <a:rPr lang="en-US" u="sng" dirty="0"/>
              <a:t>real</a:t>
            </a:r>
            <a:r>
              <a:rPr lang="en-US" dirty="0"/>
              <a:t> charm.</a:t>
            </a:r>
          </a:p>
          <a:p>
            <a:r>
              <a:rPr lang="en-US" i="1" dirty="0"/>
              <a:t>Really</a:t>
            </a:r>
            <a:r>
              <a:rPr lang="en-US" dirty="0"/>
              <a:t> is an adverb meaning “very”:</a:t>
            </a:r>
          </a:p>
          <a:p>
            <a:pPr lvl="1"/>
            <a:r>
              <a:rPr lang="en-US" dirty="0"/>
              <a:t>He is </a:t>
            </a:r>
            <a:r>
              <a:rPr lang="en-US" u="sng" dirty="0"/>
              <a:t>really</a:t>
            </a:r>
            <a:r>
              <a:rPr lang="en-US" dirty="0"/>
              <a:t> charismatic.</a:t>
            </a:r>
          </a:p>
          <a:p>
            <a:pPr lvl="2"/>
            <a:r>
              <a:rPr lang="en-US" dirty="0"/>
              <a:t>Note: in academic writing, avoid </a:t>
            </a:r>
            <a:r>
              <a:rPr lang="en-US" i="1" dirty="0"/>
              <a:t>really</a:t>
            </a:r>
            <a:r>
              <a:rPr lang="en-US" dirty="0"/>
              <a:t> and </a:t>
            </a:r>
            <a:r>
              <a:rPr lang="en-US" i="1" dirty="0"/>
              <a:t>very</a:t>
            </a:r>
            <a:r>
              <a:rPr lang="en-US" dirty="0"/>
              <a:t> as many professors see these words as informal.</a:t>
            </a:r>
          </a:p>
          <a:p>
            <a:r>
              <a:rPr lang="en-US" dirty="0"/>
              <a:t>The use of </a:t>
            </a:r>
            <a:r>
              <a:rPr lang="en-US" i="1" dirty="0"/>
              <a:t>real</a:t>
            </a:r>
            <a:r>
              <a:rPr lang="en-US" dirty="0"/>
              <a:t> as an adverb is colloquial and nonstandard:</a:t>
            </a:r>
          </a:p>
          <a:p>
            <a:pPr lvl="1"/>
            <a:r>
              <a:rPr lang="en-US" dirty="0"/>
              <a:t>He writes </a:t>
            </a:r>
            <a:r>
              <a:rPr lang="en-US" u="sng" dirty="0"/>
              <a:t>really</a:t>
            </a:r>
            <a:r>
              <a:rPr lang="en-US" dirty="0"/>
              <a:t> (NOT real) well.</a:t>
            </a:r>
          </a:p>
        </p:txBody>
      </p:sp>
    </p:spTree>
    <p:extLst>
      <p:ext uri="{BB962C8B-B14F-4D97-AF65-F5344CB8AC3E}">
        <p14:creationId xmlns:p14="http://schemas.microsoft.com/office/powerpoint/2010/main" val="1680411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0A80E-0A3F-46E5-A102-A9B5D23A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Sure</a:t>
            </a:r>
            <a:r>
              <a:rPr lang="en-US" dirty="0"/>
              <a:t> and </a:t>
            </a:r>
            <a:r>
              <a:rPr lang="en-US" i="1" dirty="0"/>
              <a:t>surely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0F54A-153C-4A65-BDDC-A8109EB2B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Sure</a:t>
            </a:r>
            <a:r>
              <a:rPr lang="en-US" dirty="0"/>
              <a:t> is an adjective meaning “certain”:</a:t>
            </a:r>
          </a:p>
          <a:p>
            <a:pPr lvl="1"/>
            <a:r>
              <a:rPr lang="en-US" dirty="0"/>
              <a:t>Are you </a:t>
            </a:r>
            <a:r>
              <a:rPr lang="en-US" u="sng" dirty="0"/>
              <a:t>sure</a:t>
            </a:r>
            <a:r>
              <a:rPr lang="en-US" dirty="0"/>
              <a:t> (certain)?</a:t>
            </a:r>
          </a:p>
          <a:p>
            <a:pPr lvl="1"/>
            <a:r>
              <a:rPr lang="en-US" dirty="0"/>
              <a:t>Yes, I’m </a:t>
            </a:r>
            <a:r>
              <a:rPr lang="en-US" u="sng" dirty="0"/>
              <a:t>sure</a:t>
            </a:r>
            <a:r>
              <a:rPr lang="en-US" dirty="0"/>
              <a:t> (certain) about the date.</a:t>
            </a:r>
          </a:p>
          <a:p>
            <a:r>
              <a:rPr lang="en-US" i="1" dirty="0"/>
              <a:t>Surely</a:t>
            </a:r>
            <a:r>
              <a:rPr lang="en-US" dirty="0"/>
              <a:t> is an adverb meaning “certainly”:</a:t>
            </a:r>
          </a:p>
          <a:p>
            <a:pPr lvl="1"/>
            <a:r>
              <a:rPr lang="en-US" dirty="0"/>
              <a:t>You </a:t>
            </a:r>
            <a:r>
              <a:rPr lang="en-US" u="sng" dirty="0"/>
              <a:t>surely</a:t>
            </a:r>
            <a:r>
              <a:rPr lang="en-US" dirty="0"/>
              <a:t> (certainly) do look good.</a:t>
            </a:r>
          </a:p>
          <a:p>
            <a:pPr lvl="1"/>
            <a:r>
              <a:rPr lang="en-US" dirty="0"/>
              <a:t>This </a:t>
            </a:r>
            <a:r>
              <a:rPr lang="en-US" dirty="0" err="1"/>
              <a:t>Bundu</a:t>
            </a:r>
            <a:r>
              <a:rPr lang="en-US" dirty="0"/>
              <a:t> mask </a:t>
            </a:r>
            <a:r>
              <a:rPr lang="en-US" u="sng" dirty="0"/>
              <a:t>surely</a:t>
            </a:r>
            <a:r>
              <a:rPr lang="en-US" dirty="0"/>
              <a:t> (certainly) is expensive.</a:t>
            </a:r>
          </a:p>
        </p:txBody>
      </p:sp>
    </p:spTree>
    <p:extLst>
      <p:ext uri="{BB962C8B-B14F-4D97-AF65-F5344CB8AC3E}">
        <p14:creationId xmlns:p14="http://schemas.microsoft.com/office/powerpoint/2010/main" val="2216469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4039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338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Office Theme</vt:lpstr>
      <vt:lpstr>Writing Lab</vt:lpstr>
      <vt:lpstr>Adjectives</vt:lpstr>
      <vt:lpstr>Adverbs</vt:lpstr>
      <vt:lpstr>Commonly confused adjective/adverb pairs</vt:lpstr>
      <vt:lpstr>Real and really</vt:lpstr>
      <vt:lpstr>Sure and surely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labbie</cp:lastModifiedBy>
  <cp:revision>19</cp:revision>
  <dcterms:created xsi:type="dcterms:W3CDTF">2018-05-29T16:49:48Z</dcterms:created>
  <dcterms:modified xsi:type="dcterms:W3CDTF">2018-10-25T13:32:32Z</dcterms:modified>
</cp:coreProperties>
</file>