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4" r:id="rId2"/>
  </p:sldMasterIdLst>
  <p:notesMasterIdLst>
    <p:notesMasterId r:id="rId9"/>
  </p:notesMasterIdLst>
  <p:sldIdLst>
    <p:sldId id="257" r:id="rId3"/>
    <p:sldId id="273" r:id="rId4"/>
    <p:sldId id="258" r:id="rId5"/>
    <p:sldId id="259" r:id="rId6"/>
    <p:sldId id="260" r:id="rId7"/>
    <p:sldId id="274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9A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025" autoAdjust="0"/>
    <p:restoredTop sz="94699" autoAdjust="0"/>
  </p:normalViewPr>
  <p:slideViewPr>
    <p:cSldViewPr snapToGrid="0">
      <p:cViewPr varScale="1">
        <p:scale>
          <a:sx n="109" d="100"/>
          <a:sy n="109" d="100"/>
        </p:scale>
        <p:origin x="159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92AE70E-F078-46F1-89B4-57599DC27663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34C8D7-DF53-4528-AC35-436D22C1CC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1526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4227225"/>
            <a:ext cx="7772400" cy="1291419"/>
          </a:xfrm>
        </p:spPr>
        <p:txBody>
          <a:bodyPr anchor="b">
            <a:noAutofit/>
          </a:bodyPr>
          <a:lstStyle>
            <a:lvl1pPr algn="ctr">
              <a:defRPr sz="4000" b="1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556119"/>
            <a:ext cx="6858000" cy="468443"/>
          </a:xfrm>
        </p:spPr>
        <p:txBody>
          <a:bodyPr/>
          <a:lstStyle>
            <a:lvl1pPr marL="0" indent="0" algn="ctr">
              <a:buNone/>
              <a:defRPr sz="2400">
                <a:solidFill>
                  <a:srgbClr val="0069AA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2619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924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5800286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794866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 descr="C:\Users\rphelps\Desktop\WritingLab_PrimaryHorizontal_Spot.jpg"/>
          <p:cNvPicPr/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39" r="9625"/>
          <a:stretch/>
        </p:blipFill>
        <p:spPr bwMode="auto">
          <a:xfrm>
            <a:off x="6867609" y="5556382"/>
            <a:ext cx="1714500" cy="97663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05800461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11210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396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40303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3849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25148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21922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025662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1592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98782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23851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95365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14329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45117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49757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40165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02431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1/31/2019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8836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21836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690689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3C6242-8C72-4700-A8AD-64E8A854F16C}" type="datetimeFigureOut">
              <a:rPr lang="en-US" smtClean="0"/>
              <a:t>1/31/2019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F49B65-029B-45B5-A0AA-B88C4CD9A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87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0069AA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uwf.edu/cassh/support-resources/the-uwf-writing-lab/expand-your-skills/mini-lessons-for-grammar/" TargetMode="External"/><Relationship Id="rId2" Type="http://schemas.openxmlformats.org/officeDocument/2006/relationships/hyperlink" Target="https://uwf.edu/cassh/support-resources/the-uwf-writing-lab/" TargetMode="Externa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Writing Lab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95412" y="5645019"/>
            <a:ext cx="6467475" cy="468443"/>
          </a:xfrm>
        </p:spPr>
        <p:txBody>
          <a:bodyPr>
            <a:noAutofit/>
          </a:bodyPr>
          <a:lstStyle/>
          <a:p>
            <a:r>
              <a:rPr lang="en-US" dirty="0"/>
              <a:t>Passive and Active Voice</a:t>
            </a:r>
          </a:p>
        </p:txBody>
      </p:sp>
    </p:spTree>
    <p:extLst>
      <p:ext uri="{BB962C8B-B14F-4D97-AF65-F5344CB8AC3E}">
        <p14:creationId xmlns:p14="http://schemas.microsoft.com/office/powerpoint/2010/main" val="339832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8F9A10-A759-4B0E-A9D9-4889007B97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Voice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F59E8C-BBE2-4F87-83C6-64048B1F26C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Voice </a:t>
            </a:r>
            <a:r>
              <a:rPr lang="en-US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the relationship of the subject to the verb</a:t>
            </a:r>
          </a:p>
          <a:p>
            <a:r>
              <a:rPr lang="en-US" dirty="0"/>
              <a:t>The relationship can be either </a:t>
            </a:r>
            <a:r>
              <a:rPr lang="en-US" b="1" dirty="0"/>
              <a:t>active</a:t>
            </a:r>
            <a:r>
              <a:rPr lang="en-US" dirty="0"/>
              <a:t> (the subject does the action) or </a:t>
            </a:r>
            <a:r>
              <a:rPr lang="en-US" b="1" dirty="0"/>
              <a:t>passive</a:t>
            </a:r>
            <a:r>
              <a:rPr lang="en-US" dirty="0"/>
              <a:t> the subject receives the action)</a:t>
            </a:r>
          </a:p>
          <a:p>
            <a:r>
              <a:rPr lang="en-US" b="1" dirty="0"/>
              <a:t>Active: </a:t>
            </a:r>
            <a:r>
              <a:rPr lang="en-US" dirty="0"/>
              <a:t>the active voice walked into the bar.</a:t>
            </a:r>
          </a:p>
          <a:p>
            <a:r>
              <a:rPr lang="en-US" b="1" dirty="0"/>
              <a:t>Passive: </a:t>
            </a:r>
            <a:r>
              <a:rPr lang="en-US" dirty="0"/>
              <a:t>the bar was walked into by the passive voice.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5606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Active or passive?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dirty="0"/>
              <a:t>Active voice and passive voice are both technically correct, but active voice is usually more effective in academic and professional writing because it is direct. </a:t>
            </a:r>
          </a:p>
          <a:p>
            <a:pPr>
              <a:lnSpc>
                <a:spcPct val="100000"/>
              </a:lnSpc>
            </a:pPr>
            <a:r>
              <a:rPr lang="en-US" dirty="0"/>
              <a:t>Passive voice is useful on certain occasions in which the subject of the sentence is either unknown or irrelevant:</a:t>
            </a:r>
          </a:p>
          <a:p>
            <a:pPr lvl="1">
              <a:lnSpc>
                <a:spcPct val="100000"/>
              </a:lnSpc>
            </a:pPr>
            <a:r>
              <a:rPr lang="en-US" sz="2800" dirty="0"/>
              <a:t>The cruise liner was hijacked.</a:t>
            </a:r>
          </a:p>
        </p:txBody>
      </p:sp>
    </p:spTree>
    <p:extLst>
      <p:ext uri="{BB962C8B-B14F-4D97-AF65-F5344CB8AC3E}">
        <p14:creationId xmlns:p14="http://schemas.microsoft.com/office/powerpoint/2010/main" val="244703618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Spotting the 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3902391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Passive voice places the original subject of the sentence after verb in a prepositional phrase beginning with “by.”</a:t>
            </a:r>
          </a:p>
          <a:p>
            <a:pPr>
              <a:lnSpc>
                <a:spcPct val="100000"/>
              </a:lnSpc>
            </a:pPr>
            <a:r>
              <a:rPr lang="en-US" dirty="0"/>
              <a:t>Often, passive sentences omit the actor of the sentence altogether: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Research has been done to discredit this theory 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Who did the research? Since the sentence is missing the actor, the actor could be anyone: you, a reliable source, or even zombies!</a:t>
            </a:r>
          </a:p>
          <a:p>
            <a:pPr lvl="1">
              <a:lnSpc>
                <a:spcPct val="100000"/>
              </a:lnSpc>
            </a:pPr>
            <a:r>
              <a:rPr lang="en-US" dirty="0"/>
              <a:t>If you can add </a:t>
            </a:r>
            <a:r>
              <a:rPr lang="en-US" i="1" dirty="0"/>
              <a:t>by zombies</a:t>
            </a:r>
            <a:r>
              <a:rPr lang="en-US" dirty="0"/>
              <a:t>, you’re in passive voice.</a:t>
            </a:r>
          </a:p>
          <a:p>
            <a:pPr lvl="2">
              <a:lnSpc>
                <a:spcPct val="100000"/>
              </a:lnSpc>
            </a:pPr>
            <a:r>
              <a:rPr lang="en-US" dirty="0"/>
              <a:t>Research has been done </a:t>
            </a:r>
            <a:r>
              <a:rPr lang="en-US" i="1" dirty="0"/>
              <a:t>by zombies</a:t>
            </a:r>
            <a:r>
              <a:rPr lang="en-US" b="1" i="1" dirty="0"/>
              <a:t> </a:t>
            </a:r>
            <a:r>
              <a:rPr lang="en-US" dirty="0"/>
              <a:t>to discredit this theory.</a:t>
            </a:r>
          </a:p>
        </p:txBody>
      </p:sp>
    </p:spTree>
    <p:extLst>
      <p:ext uri="{BB962C8B-B14F-4D97-AF65-F5344CB8AC3E}">
        <p14:creationId xmlns:p14="http://schemas.microsoft.com/office/powerpoint/2010/main" val="285729006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Removing the passive voice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054791"/>
          </a:xfrm>
        </p:spPr>
        <p:txBody>
          <a:bodyPr>
            <a:normAutofit fontScale="92500"/>
          </a:bodyPr>
          <a:lstStyle/>
          <a:p>
            <a:pPr>
              <a:lnSpc>
                <a:spcPct val="100000"/>
              </a:lnSpc>
            </a:pPr>
            <a:r>
              <a:rPr lang="en-US" dirty="0"/>
              <a:t>To remove passive voice, locate the subject the zombies are standing in for and place it at the beginning of the sentence: </a:t>
            </a:r>
          </a:p>
          <a:p>
            <a:pPr lvl="1">
              <a:lnSpc>
                <a:spcPct val="100000"/>
              </a:lnSpc>
            </a:pPr>
            <a:r>
              <a:rPr lang="en-US" b="1" dirty="0"/>
              <a:t>Original: </a:t>
            </a:r>
            <a:r>
              <a:rPr lang="en-US" dirty="0"/>
              <a:t>Research has been done to discredit this theory.</a:t>
            </a:r>
          </a:p>
          <a:p>
            <a:pPr lvl="1">
              <a:lnSpc>
                <a:spcPct val="100000"/>
              </a:lnSpc>
            </a:pPr>
            <a:r>
              <a:rPr lang="en-US" b="1" dirty="0"/>
              <a:t>Passive with zombies: </a:t>
            </a:r>
            <a:r>
              <a:rPr lang="en-US" dirty="0"/>
              <a:t>Research has been done by zombies to discredit this theory. </a:t>
            </a:r>
            <a:endParaRPr lang="en-US" b="1" dirty="0"/>
          </a:p>
          <a:p>
            <a:pPr lvl="1">
              <a:lnSpc>
                <a:spcPct val="100000"/>
              </a:lnSpc>
            </a:pPr>
            <a:r>
              <a:rPr lang="en-US" b="1" dirty="0">
                <a:sym typeface="Wingdings" panose="05000000000000000000" pitchFamily="2" charset="2"/>
              </a:rPr>
              <a:t>Passive with subject: </a:t>
            </a:r>
            <a:r>
              <a:rPr lang="en-US" dirty="0">
                <a:sym typeface="Wingdings" panose="05000000000000000000" pitchFamily="2" charset="2"/>
              </a:rPr>
              <a:t>Research has been done by Smith et al. to discredit this theory. </a:t>
            </a:r>
          </a:p>
          <a:p>
            <a:pPr lvl="1">
              <a:lnSpc>
                <a:spcPct val="100000"/>
              </a:lnSpc>
            </a:pPr>
            <a:r>
              <a:rPr lang="en-US" b="1" dirty="0">
                <a:sym typeface="Wingdings" panose="05000000000000000000" pitchFamily="2" charset="2"/>
              </a:rPr>
              <a:t>Active: </a:t>
            </a:r>
            <a:r>
              <a:rPr lang="en-US" dirty="0"/>
              <a:t>Smith et al. have done research to discredit this theory.</a:t>
            </a:r>
          </a:p>
          <a:p>
            <a:pPr>
              <a:lnSpc>
                <a:spcPct val="100000"/>
              </a:lnSpc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04470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That’s all, folks!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lesson is part of the UWF Writing Lab Grammar Mini-Lesson Series</a:t>
            </a:r>
          </a:p>
          <a:p>
            <a:r>
              <a:rPr lang="en-US" dirty="0" smtClean="0"/>
              <a:t>Lessons adapted from </a:t>
            </a:r>
            <a:r>
              <a:rPr lang="en-US" i="1" dirty="0" smtClean="0"/>
              <a:t>Real Good Grammar, Too</a:t>
            </a:r>
            <a:r>
              <a:rPr lang="en-US" dirty="0" smtClean="0"/>
              <a:t> by Mamie Webb Hixon</a:t>
            </a:r>
          </a:p>
          <a:p>
            <a:r>
              <a:rPr lang="en-US" dirty="0" smtClean="0"/>
              <a:t>To find out more, visit the Writing Lab’s </a:t>
            </a:r>
            <a:r>
              <a:rPr lang="en-US" dirty="0" smtClean="0">
                <a:hlinkClick r:id="rId2"/>
              </a:rPr>
              <a:t>website</a:t>
            </a:r>
            <a:r>
              <a:rPr lang="en-US" dirty="0" smtClean="0"/>
              <a:t> where you can </a:t>
            </a:r>
            <a:r>
              <a:rPr lang="en-US" dirty="0" smtClean="0">
                <a:hlinkClick r:id="rId3"/>
              </a:rPr>
              <a:t>take a self-scoring quiz </a:t>
            </a:r>
            <a:r>
              <a:rPr lang="en-US" dirty="0" smtClean="0"/>
              <a:t>corresponding to this lesson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444717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349</Words>
  <Application>Microsoft Office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Calibri</vt:lpstr>
      <vt:lpstr>Calibri Light</vt:lpstr>
      <vt:lpstr>Wingdings</vt:lpstr>
      <vt:lpstr>1_Office Theme</vt:lpstr>
      <vt:lpstr>Office Theme</vt:lpstr>
      <vt:lpstr>Writing Lab</vt:lpstr>
      <vt:lpstr>Voice</vt:lpstr>
      <vt:lpstr>Active or passive?</vt:lpstr>
      <vt:lpstr>Spotting the passive voice</vt:lpstr>
      <vt:lpstr>Removing the passive voice</vt:lpstr>
      <vt:lpstr>That’s all, folks!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Writing Lab</dc:title>
  <dc:creator>Rustian Phelps</dc:creator>
  <cp:lastModifiedBy>Kayla Brown</cp:lastModifiedBy>
  <cp:revision>18</cp:revision>
  <dcterms:created xsi:type="dcterms:W3CDTF">2018-05-29T16:49:48Z</dcterms:created>
  <dcterms:modified xsi:type="dcterms:W3CDTF">2019-01-31T19:19:12Z</dcterms:modified>
</cp:coreProperties>
</file>