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6" d="100"/>
          <a:sy n="126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10/1/2014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10/1/2014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5352" y="1853398"/>
            <a:ext cx="7929520" cy="4014002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Impact"/>
                <a:cs typeface="Impact"/>
              </a:rPr>
              <a:t>Formatting </a:t>
            </a:r>
            <a:br>
              <a:rPr lang="en-US" sz="7200" dirty="0" smtClean="0">
                <a:latin typeface="Impact"/>
                <a:cs typeface="Impact"/>
              </a:rPr>
            </a:br>
            <a:r>
              <a:rPr lang="en-US" sz="7200" dirty="0" smtClean="0">
                <a:latin typeface="Impact"/>
                <a:cs typeface="Impact"/>
              </a:rPr>
              <a:t>BLOCK QUOTATIONS</a:t>
            </a:r>
            <a:endParaRPr lang="en-US" sz="7200" dirty="0">
              <a:latin typeface="Impact"/>
              <a:cs typeface="Impac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For MLA Style                      Created April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934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Formatting Block Quotations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Use a block quotation if the quoted material runs longer than four lines. </a:t>
            </a:r>
          </a:p>
          <a:p>
            <a:r>
              <a:rPr lang="en-US" dirty="0"/>
              <a:t>S</a:t>
            </a:r>
            <a:r>
              <a:rPr lang="en-US" dirty="0" smtClean="0"/>
              <a:t>et the block quote off </a:t>
            </a:r>
            <a:r>
              <a:rPr lang="en-US" dirty="0"/>
              <a:t>from your text by beginning a new line, indenting one inch from the left margin, and typing it double-</a:t>
            </a:r>
            <a:r>
              <a:rPr lang="en-US" dirty="0" smtClean="0"/>
              <a:t>spaced, </a:t>
            </a:r>
            <a:r>
              <a:rPr lang="en-US" dirty="0"/>
              <a:t>without adding quotation </a:t>
            </a:r>
            <a:r>
              <a:rPr lang="en-US" dirty="0" smtClean="0"/>
              <a:t>marks.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399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At the conclusion of </a:t>
            </a:r>
            <a:r>
              <a:rPr lang="en-US" sz="2400" i="1" dirty="0"/>
              <a:t>Lord of the Flies</a:t>
            </a:r>
            <a:r>
              <a:rPr lang="en-US" sz="2400" dirty="0"/>
              <a:t>, Ralph and the other boys realize the horror of their actions: </a:t>
            </a:r>
          </a:p>
          <a:p>
            <a:pPr marL="0" indent="0">
              <a:buNone/>
            </a:pPr>
            <a:r>
              <a:rPr lang="en-US" sz="2400" dirty="0" smtClean="0"/>
              <a:t>	The </a:t>
            </a:r>
            <a:r>
              <a:rPr lang="en-US" sz="2400" dirty="0"/>
              <a:t>tears began to flow and sobs shook him. He </a:t>
            </a:r>
            <a:r>
              <a:rPr lang="en-US" sz="2400" dirty="0" smtClean="0"/>
              <a:t>gave 	himself </a:t>
            </a:r>
            <a:r>
              <a:rPr lang="en-US" sz="2400" dirty="0"/>
              <a:t>up to them now for the first time on </a:t>
            </a:r>
            <a:r>
              <a:rPr lang="en-US" sz="2400" dirty="0" smtClean="0"/>
              <a:t>the </a:t>
            </a:r>
            <a:r>
              <a:rPr lang="en-US" sz="2400" dirty="0"/>
              <a:t>island; </a:t>
            </a:r>
            <a:r>
              <a:rPr lang="en-US" sz="2400" dirty="0" smtClean="0"/>
              <a:t>	great</a:t>
            </a:r>
            <a:r>
              <a:rPr lang="en-US" sz="2400" dirty="0"/>
              <a:t>, shuddering spasms of grief </a:t>
            </a:r>
            <a:r>
              <a:rPr lang="en-US" sz="2400" dirty="0" smtClean="0"/>
              <a:t>that </a:t>
            </a:r>
            <a:r>
              <a:rPr lang="en-US" sz="2400" dirty="0"/>
              <a:t>seemed to </a:t>
            </a:r>
            <a:r>
              <a:rPr lang="en-US" sz="2400" dirty="0" smtClean="0"/>
              <a:t>	wrench </a:t>
            </a:r>
            <a:r>
              <a:rPr lang="en-US" sz="2400" dirty="0"/>
              <a:t>his whole body. His voice </a:t>
            </a:r>
            <a:r>
              <a:rPr lang="en-US" sz="2400" dirty="0" smtClean="0"/>
              <a:t>rose </a:t>
            </a:r>
            <a:r>
              <a:rPr lang="en-US" sz="2400" dirty="0"/>
              <a:t>under the black </a:t>
            </a:r>
            <a:r>
              <a:rPr lang="en-US" sz="2400" dirty="0" smtClean="0"/>
              <a:t>	smoke </a:t>
            </a:r>
            <a:r>
              <a:rPr lang="en-US" sz="2400" dirty="0"/>
              <a:t>before the burning </a:t>
            </a:r>
            <a:r>
              <a:rPr lang="en-US" sz="2400" dirty="0" smtClean="0"/>
              <a:t>wreckage </a:t>
            </a:r>
            <a:r>
              <a:rPr lang="en-US" sz="2400" dirty="0"/>
              <a:t>of the </a:t>
            </a:r>
            <a:r>
              <a:rPr lang="en-US" sz="2400" smtClean="0"/>
              <a:t>island; and </a:t>
            </a:r>
            <a:r>
              <a:rPr lang="en-US" sz="2400" dirty="0" smtClean="0"/>
              <a:t>	infected </a:t>
            </a:r>
            <a:r>
              <a:rPr lang="en-US" sz="2400" dirty="0"/>
              <a:t>by that </a:t>
            </a:r>
            <a:r>
              <a:rPr lang="en-US" sz="2400" dirty="0" smtClean="0"/>
              <a:t>emotion</a:t>
            </a:r>
            <a:r>
              <a:rPr lang="en-US" sz="2400" dirty="0"/>
              <a:t>, the other little boys began </a:t>
            </a:r>
            <a:r>
              <a:rPr lang="en-US" sz="2400" dirty="0" smtClean="0"/>
              <a:t>	to 	shake and </a:t>
            </a:r>
            <a:r>
              <a:rPr lang="en-US" sz="2400" dirty="0"/>
              <a:t>sob too. </a:t>
            </a:r>
          </a:p>
          <a:p>
            <a:pPr marL="0" indent="0">
              <a:buNone/>
            </a:pP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787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Introducing Block Quotations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colon usually precedes a block quote. </a:t>
            </a:r>
          </a:p>
          <a:p>
            <a:r>
              <a:rPr lang="en-US" dirty="0" smtClean="0"/>
              <a:t>Follow the rules for colons: a complete sentence must precede a colon. </a:t>
            </a:r>
          </a:p>
          <a:p>
            <a:pPr lvl="1"/>
            <a:r>
              <a:rPr lang="en-US" dirty="0"/>
              <a:t>The actor </a:t>
            </a:r>
            <a:r>
              <a:rPr lang="en-US" dirty="0" smtClean="0"/>
              <a:t>made the </a:t>
            </a:r>
            <a:r>
              <a:rPr lang="en-US" smtClean="0"/>
              <a:t>following statement: </a:t>
            </a:r>
            <a:r>
              <a:rPr lang="en-US" dirty="0"/>
              <a:t>"I would rather be able adequately to play the part of Hamlet than to perform a miraculous operation, deliver a great lecture, or build a magnificent skyscraper."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163186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29</TotalTime>
  <Words>142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Median</vt:lpstr>
      <vt:lpstr>Formatting  BLOCK QUOTATIONS</vt:lpstr>
      <vt:lpstr>Formatting Block Quotations</vt:lpstr>
      <vt:lpstr>Example:</vt:lpstr>
      <vt:lpstr>Introducing Block Quotations</vt:lpstr>
    </vt:vector>
  </TitlesOfParts>
  <Company>University of Florida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Formatting  BLOCK QUOTATIONS</dc:title>
  <dc:creator>Andrew Norris</dc:creator>
  <cp:lastModifiedBy>labbie</cp:lastModifiedBy>
  <cp:revision>5</cp:revision>
  <dcterms:created xsi:type="dcterms:W3CDTF">2012-08-18T18:33:30Z</dcterms:created>
  <dcterms:modified xsi:type="dcterms:W3CDTF">2014-10-01T16:14:43Z</dcterms:modified>
</cp:coreProperties>
</file>