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3" r:id="rId8"/>
    <p:sldId id="262" r:id="rId9"/>
    <p:sldId id="265"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5" autoAdjust="0"/>
    <p:restoredTop sz="94660"/>
  </p:normalViewPr>
  <p:slideViewPr>
    <p:cSldViewPr>
      <p:cViewPr varScale="1">
        <p:scale>
          <a:sx n="125" d="100"/>
          <a:sy n="125" d="100"/>
        </p:scale>
        <p:origin x="118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1D6F94-54EC-489D-ACBF-9887F5BF9E7E}"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D6F94-54EC-489D-ACBF-9887F5BF9E7E}"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D6F94-54EC-489D-ACBF-9887F5BF9E7E}"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D6F94-54EC-489D-ACBF-9887F5BF9E7E}"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D6F94-54EC-489D-ACBF-9887F5BF9E7E}"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1D6F94-54EC-489D-ACBF-9887F5BF9E7E}"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1D6F94-54EC-489D-ACBF-9887F5BF9E7E}" type="datetimeFigureOut">
              <a:rPr lang="en-US" smtClean="0"/>
              <a:pPr/>
              <a:t>7/9/2014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1D6F94-54EC-489D-ACBF-9887F5BF9E7E}" type="datetimeFigureOut">
              <a:rPr lang="en-US" smtClean="0"/>
              <a:pPr/>
              <a:t>7/9/2014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D6F94-54EC-489D-ACBF-9887F5BF9E7E}" type="datetimeFigureOut">
              <a:rPr lang="en-US" smtClean="0"/>
              <a:pPr/>
              <a:t>7/9/2014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D6F94-54EC-489D-ACBF-9887F5BF9E7E}"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D6F94-54EC-489D-ACBF-9887F5BF9E7E}"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C0BE4-289C-44DF-8271-D805386E62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5">
                <a:lumMod val="50000"/>
                <a:alpha val="93000"/>
              </a:schemeClr>
            </a:gs>
            <a:gs pos="50000">
              <a:srgbClr val="9CB86E"/>
            </a:gs>
            <a:gs pos="100000">
              <a:srgbClr val="156B1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D6F94-54EC-489D-ACBF-9887F5BF9E7E}" type="datetimeFigureOut">
              <a:rPr lang="en-US" smtClean="0"/>
              <a:pPr/>
              <a:t>7/9/2014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C0BE4-289C-44DF-8271-D805386E62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Autofit/>
          </a:bodyPr>
          <a:lstStyle/>
          <a:p>
            <a:r>
              <a:rPr lang="en-US" sz="5400" dirty="0" smtClean="0">
                <a:solidFill>
                  <a:schemeClr val="bg2">
                    <a:lumMod val="10000"/>
                  </a:schemeClr>
                </a:solidFill>
                <a:latin typeface="Poor Richard" pitchFamily="18" charset="0"/>
                <a:cs typeface="Arabic Typesetting" pitchFamily="66" charset="-78"/>
              </a:rPr>
              <a:t>The Importance of Grammar </a:t>
            </a:r>
            <a:br>
              <a:rPr lang="en-US" sz="5400" dirty="0" smtClean="0">
                <a:solidFill>
                  <a:schemeClr val="bg2">
                    <a:lumMod val="10000"/>
                  </a:schemeClr>
                </a:solidFill>
                <a:latin typeface="Poor Richard" pitchFamily="18" charset="0"/>
                <a:cs typeface="Arabic Typesetting" pitchFamily="66" charset="-78"/>
              </a:rPr>
            </a:br>
            <a:r>
              <a:rPr lang="en-US" sz="5400" dirty="0" smtClean="0">
                <a:solidFill>
                  <a:schemeClr val="bg2"/>
                </a:solidFill>
                <a:latin typeface="Poor Richard" pitchFamily="18" charset="0"/>
                <a:cs typeface="Arabic Typesetting" pitchFamily="66" charset="-78"/>
              </a:rPr>
              <a:t>in Creative </a:t>
            </a:r>
            <a:r>
              <a:rPr lang="en-US" sz="5400" dirty="0" smtClean="0">
                <a:solidFill>
                  <a:schemeClr val="bg2"/>
                </a:solidFill>
                <a:latin typeface="Poor Richard" pitchFamily="18" charset="0"/>
                <a:cs typeface="Arabic Typesetting" pitchFamily="66" charset="-78"/>
              </a:rPr>
              <a:t>Writing</a:t>
            </a:r>
            <a:r>
              <a:rPr lang="en-US" sz="5400" smtClean="0">
                <a:solidFill>
                  <a:schemeClr val="bg2"/>
                </a:solidFill>
                <a:latin typeface="Poor Richard" pitchFamily="18" charset="0"/>
                <a:cs typeface="Arabic Typesetting" pitchFamily="66" charset="-78"/>
              </a:rPr>
              <a:t/>
            </a:r>
            <a:br>
              <a:rPr lang="en-US" sz="5400" smtClean="0">
                <a:solidFill>
                  <a:schemeClr val="bg2"/>
                </a:solidFill>
                <a:latin typeface="Poor Richard" pitchFamily="18" charset="0"/>
                <a:cs typeface="Arabic Typesetting" pitchFamily="66" charset="-78"/>
              </a:rPr>
            </a:br>
            <a:r>
              <a:rPr lang="en-US" sz="5400" smtClean="0">
                <a:solidFill>
                  <a:schemeClr val="bg2"/>
                </a:solidFill>
                <a:latin typeface="Poor Richard" pitchFamily="18" charset="0"/>
                <a:cs typeface="Arabic Typesetting" pitchFamily="66" charset="-78"/>
              </a:rPr>
              <a:t>Mini-Lesson #31a</a:t>
            </a:r>
            <a:endParaRPr lang="en-US" sz="5400" dirty="0">
              <a:solidFill>
                <a:schemeClr val="bg2"/>
              </a:solidFill>
              <a:latin typeface="Poor Richard" pitchFamily="18" charset="0"/>
              <a:cs typeface="Arabic Typesetting" pitchFamily="66" charset="-78"/>
            </a:endParaRPr>
          </a:p>
        </p:txBody>
      </p:sp>
      <p:sp>
        <p:nvSpPr>
          <p:cNvPr id="3" name="Subtitle 2"/>
          <p:cNvSpPr>
            <a:spLocks noGrp="1"/>
          </p:cNvSpPr>
          <p:nvPr>
            <p:ph type="subTitle" idx="1"/>
          </p:nvPr>
        </p:nvSpPr>
        <p:spPr>
          <a:xfrm>
            <a:off x="1371600" y="3581400"/>
            <a:ext cx="6400800" cy="2057400"/>
          </a:xfrm>
        </p:spPr>
        <p:txBody>
          <a:bodyPr/>
          <a:lstStyle/>
          <a:p>
            <a:r>
              <a:rPr lang="en-US" dirty="0" smtClean="0">
                <a:solidFill>
                  <a:schemeClr val="accent5">
                    <a:lumMod val="50000"/>
                  </a:schemeClr>
                </a:solidFill>
                <a:latin typeface="Poor Richard" pitchFamily="18" charset="0"/>
              </a:rPr>
              <a:t>By Alonna Hitchcock</a:t>
            </a:r>
            <a:endParaRPr lang="en-US" dirty="0">
              <a:solidFill>
                <a:schemeClr val="accent5">
                  <a:lumMod val="50000"/>
                </a:schemeClr>
              </a:solidFill>
              <a:latin typeface="Poor Richard" pitchFamily="18" charset="0"/>
            </a:endParaRPr>
          </a:p>
        </p:txBody>
      </p:sp>
      <p:pic>
        <p:nvPicPr>
          <p:cNvPr id="5" name="Picture 4" descr="grammar.jpg"/>
          <p:cNvPicPr>
            <a:picLocks noChangeAspect="1"/>
          </p:cNvPicPr>
          <p:nvPr/>
        </p:nvPicPr>
        <p:blipFill>
          <a:blip r:embed="rId2" cstate="print"/>
          <a:stretch>
            <a:fillRect/>
          </a:stretch>
        </p:blipFill>
        <p:spPr>
          <a:xfrm>
            <a:off x="457200" y="4572000"/>
            <a:ext cx="8229600" cy="20469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bg2"/>
                </a:solidFill>
                <a:latin typeface="Perpetua" pitchFamily="18" charset="0"/>
              </a:rPr>
              <a:t>Mind your C’s </a:t>
            </a:r>
            <a:endParaRPr lang="en-US" sz="5400" dirty="0">
              <a:solidFill>
                <a:schemeClr val="bg2"/>
              </a:solidFill>
              <a:latin typeface="Perpetua" pitchFamily="18" charset="0"/>
            </a:endParaRPr>
          </a:p>
        </p:txBody>
      </p:sp>
      <p:sp>
        <p:nvSpPr>
          <p:cNvPr id="3" name="Content Placeholder 2"/>
          <p:cNvSpPr>
            <a:spLocks noGrp="1"/>
          </p:cNvSpPr>
          <p:nvPr>
            <p:ph idx="1"/>
          </p:nvPr>
        </p:nvSpPr>
        <p:spPr/>
        <p:txBody>
          <a:bodyPr>
            <a:normAutofit/>
          </a:bodyPr>
          <a:lstStyle/>
          <a:p>
            <a:pPr algn="ctr">
              <a:buNone/>
            </a:pPr>
            <a:r>
              <a:rPr lang="en-US" dirty="0" smtClean="0">
                <a:solidFill>
                  <a:schemeClr val="bg2">
                    <a:lumMod val="10000"/>
                  </a:schemeClr>
                </a:solidFill>
                <a:latin typeface="Poor Richard" pitchFamily="18" charset="0"/>
              </a:rPr>
              <a:t>Be clear!</a:t>
            </a:r>
            <a:br>
              <a:rPr lang="en-US" dirty="0" smtClean="0">
                <a:solidFill>
                  <a:schemeClr val="bg2">
                    <a:lumMod val="10000"/>
                  </a:schemeClr>
                </a:solidFill>
                <a:latin typeface="Poor Richard" pitchFamily="18" charset="0"/>
              </a:rPr>
            </a:br>
            <a:r>
              <a:rPr lang="en-US" sz="2400" dirty="0" smtClean="0">
                <a:solidFill>
                  <a:schemeClr val="bg2">
                    <a:lumMod val="10000"/>
                  </a:schemeClr>
                </a:solidFill>
                <a:latin typeface="Poor Richard" pitchFamily="18" charset="0"/>
              </a:rPr>
              <a:t>Clarity is necessary for your reader to interpret and understand your work.</a:t>
            </a:r>
          </a:p>
          <a:p>
            <a:pPr algn="ctr">
              <a:buNone/>
            </a:pPr>
            <a:r>
              <a:rPr lang="en-US" dirty="0" smtClean="0">
                <a:solidFill>
                  <a:schemeClr val="bg2">
                    <a:lumMod val="10000"/>
                  </a:schemeClr>
                </a:solidFill>
                <a:latin typeface="Poor Richard" pitchFamily="18" charset="0"/>
              </a:rPr>
              <a:t>Be consistent!</a:t>
            </a:r>
          </a:p>
          <a:p>
            <a:pPr algn="ctr">
              <a:buNone/>
            </a:pPr>
            <a:r>
              <a:rPr lang="en-US" sz="2400" dirty="0" smtClean="0">
                <a:solidFill>
                  <a:schemeClr val="bg2">
                    <a:lumMod val="10000"/>
                  </a:schemeClr>
                </a:solidFill>
                <a:latin typeface="Poor Richard" pitchFamily="18" charset="0"/>
              </a:rPr>
              <a:t>If you make intentional stylistic choices with format, punctuation, and grammar, be consistent. </a:t>
            </a:r>
          </a:p>
          <a:p>
            <a:pPr algn="ctr">
              <a:buNone/>
            </a:pPr>
            <a:r>
              <a:rPr lang="en-US" dirty="0" smtClean="0">
                <a:solidFill>
                  <a:schemeClr val="bg2">
                    <a:lumMod val="10000"/>
                  </a:schemeClr>
                </a:solidFill>
                <a:latin typeface="Poor Richard" pitchFamily="18" charset="0"/>
              </a:rPr>
              <a:t>Be concise!</a:t>
            </a:r>
          </a:p>
          <a:p>
            <a:pPr algn="ctr">
              <a:buNone/>
            </a:pPr>
            <a:r>
              <a:rPr lang="en-US" sz="2400" dirty="0" smtClean="0">
                <a:solidFill>
                  <a:schemeClr val="bg2">
                    <a:lumMod val="10000"/>
                  </a:schemeClr>
                </a:solidFill>
                <a:latin typeface="Poor Richard" pitchFamily="18" charset="0"/>
              </a:rPr>
              <a:t>Express your message clearly without “fluffing” your work. Your work should be comprehensive, not difficult to understand.</a:t>
            </a:r>
            <a:endParaRPr lang="en-US" sz="2400" dirty="0">
              <a:solidFill>
                <a:schemeClr val="bg2">
                  <a:lumMod val="10000"/>
                </a:schemeClr>
              </a:solidFill>
              <a:latin typeface="Poor Richard"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5400" dirty="0" smtClean="0">
                <a:solidFill>
                  <a:schemeClr val="bg2"/>
                </a:solidFill>
                <a:latin typeface="Perpetua" pitchFamily="18" charset="0"/>
              </a:rPr>
              <a:t>Conclusion </a:t>
            </a:r>
            <a:endParaRPr lang="en-US" sz="5400" dirty="0">
              <a:solidFill>
                <a:schemeClr val="bg2"/>
              </a:solidFill>
              <a:latin typeface="Perpetua" pitchFamily="18" charset="0"/>
            </a:endParaRPr>
          </a:p>
        </p:txBody>
      </p:sp>
      <p:sp>
        <p:nvSpPr>
          <p:cNvPr id="3" name="Content Placeholder 2"/>
          <p:cNvSpPr>
            <a:spLocks noGrp="1"/>
          </p:cNvSpPr>
          <p:nvPr>
            <p:ph idx="1"/>
          </p:nvPr>
        </p:nvSpPr>
        <p:spPr>
          <a:xfrm>
            <a:off x="457200" y="1219200"/>
            <a:ext cx="8229600" cy="5638800"/>
          </a:xfrm>
        </p:spPr>
        <p:txBody>
          <a:bodyPr>
            <a:normAutofit fontScale="40000" lnSpcReduction="20000"/>
          </a:bodyPr>
          <a:lstStyle/>
          <a:p>
            <a:pPr>
              <a:buFont typeface="Wingdings" pitchFamily="2" charset="2"/>
              <a:buChar char="ü"/>
            </a:pPr>
            <a:r>
              <a:rPr lang="en-US" sz="5100" dirty="0" smtClean="0">
                <a:solidFill>
                  <a:schemeClr val="bg2">
                    <a:lumMod val="10000"/>
                  </a:schemeClr>
                </a:solidFill>
                <a:latin typeface="Poor Richard" pitchFamily="18" charset="0"/>
              </a:rPr>
              <a:t>Grammar does play a vital role in creative writing.</a:t>
            </a:r>
            <a:br>
              <a:rPr lang="en-US" sz="5100" dirty="0" smtClean="0">
                <a:solidFill>
                  <a:schemeClr val="bg2">
                    <a:lumMod val="10000"/>
                  </a:schemeClr>
                </a:solidFill>
                <a:latin typeface="Poor Richard" pitchFamily="18" charset="0"/>
              </a:rPr>
            </a:br>
            <a:endParaRPr lang="en-US" sz="5100" dirty="0" smtClean="0">
              <a:solidFill>
                <a:schemeClr val="bg2">
                  <a:lumMod val="10000"/>
                </a:schemeClr>
              </a:solidFill>
              <a:latin typeface="Poor Richard" pitchFamily="18" charset="0"/>
            </a:endParaRPr>
          </a:p>
          <a:p>
            <a:pPr>
              <a:buFont typeface="Wingdings" pitchFamily="2" charset="2"/>
              <a:buChar char="ü"/>
            </a:pPr>
            <a:r>
              <a:rPr lang="en-US" sz="5100" dirty="0" smtClean="0">
                <a:solidFill>
                  <a:schemeClr val="bg2">
                    <a:lumMod val="10000"/>
                  </a:schemeClr>
                </a:solidFill>
                <a:latin typeface="Poor Richard" pitchFamily="18" charset="0"/>
              </a:rPr>
              <a:t>Proper grammar is necessary for credibility, readability, communication,  and clarity. </a:t>
            </a:r>
            <a:br>
              <a:rPr lang="en-US" sz="5100" dirty="0" smtClean="0">
                <a:solidFill>
                  <a:schemeClr val="bg2">
                    <a:lumMod val="10000"/>
                  </a:schemeClr>
                </a:solidFill>
                <a:latin typeface="Poor Richard" pitchFamily="18" charset="0"/>
              </a:rPr>
            </a:br>
            <a:endParaRPr lang="en-US" sz="5100" dirty="0" smtClean="0">
              <a:solidFill>
                <a:schemeClr val="bg2">
                  <a:lumMod val="10000"/>
                </a:schemeClr>
              </a:solidFill>
            </a:endParaRPr>
          </a:p>
          <a:p>
            <a:pPr>
              <a:buFont typeface="Wingdings" pitchFamily="2" charset="2"/>
              <a:buChar char="ü"/>
            </a:pPr>
            <a:r>
              <a:rPr lang="en-US" sz="5100" dirty="0" smtClean="0">
                <a:solidFill>
                  <a:schemeClr val="bg2">
                    <a:lumMod val="10000"/>
                  </a:schemeClr>
                </a:solidFill>
                <a:latin typeface="Poor Richard" pitchFamily="18" charset="0"/>
              </a:rPr>
              <a:t>Mastering grammar will allow you as a writer to make your work clearer and more readable; you will also have the freedom of making stylistic choices.</a:t>
            </a:r>
            <a:br>
              <a:rPr lang="en-US" sz="5100" dirty="0" smtClean="0">
                <a:solidFill>
                  <a:schemeClr val="bg2">
                    <a:lumMod val="10000"/>
                  </a:schemeClr>
                </a:solidFill>
                <a:latin typeface="Poor Richard" pitchFamily="18" charset="0"/>
              </a:rPr>
            </a:br>
            <a:endParaRPr lang="en-US" sz="5100" dirty="0" smtClean="0">
              <a:solidFill>
                <a:schemeClr val="bg2">
                  <a:lumMod val="10000"/>
                </a:schemeClr>
              </a:solidFill>
              <a:latin typeface="Poor Richard" pitchFamily="18" charset="0"/>
            </a:endParaRPr>
          </a:p>
          <a:p>
            <a:pPr>
              <a:buFont typeface="Wingdings" pitchFamily="2" charset="2"/>
              <a:buChar char="ü"/>
            </a:pPr>
            <a:r>
              <a:rPr lang="en-US" sz="5100" dirty="0" smtClean="0">
                <a:solidFill>
                  <a:schemeClr val="bg2">
                    <a:lumMod val="10000"/>
                  </a:schemeClr>
                </a:solidFill>
                <a:latin typeface="Poor Richard" pitchFamily="18" charset="0"/>
              </a:rPr>
              <a:t>People will judge you based on your writing, so make sure your writing reflects you the way you want it to.</a:t>
            </a:r>
            <a:br>
              <a:rPr lang="en-US" sz="5100" dirty="0" smtClean="0">
                <a:solidFill>
                  <a:schemeClr val="bg2">
                    <a:lumMod val="10000"/>
                  </a:schemeClr>
                </a:solidFill>
                <a:latin typeface="Poor Richard" pitchFamily="18" charset="0"/>
              </a:rPr>
            </a:br>
            <a:endParaRPr lang="en-US" sz="5100" dirty="0" smtClean="0">
              <a:solidFill>
                <a:schemeClr val="bg2">
                  <a:lumMod val="10000"/>
                </a:schemeClr>
              </a:solidFill>
              <a:latin typeface="Poor Richard" pitchFamily="18" charset="0"/>
            </a:endParaRPr>
          </a:p>
          <a:p>
            <a:pPr>
              <a:buFont typeface="Wingdings" pitchFamily="2" charset="2"/>
              <a:buChar char="ü"/>
            </a:pPr>
            <a:r>
              <a:rPr lang="en-US" sz="5100" dirty="0" smtClean="0">
                <a:solidFill>
                  <a:schemeClr val="bg2">
                    <a:lumMod val="10000"/>
                  </a:schemeClr>
                </a:solidFill>
                <a:latin typeface="Poor Richard" pitchFamily="18" charset="0"/>
              </a:rPr>
              <a:t>An investment in grammar is an investment in yourself. If you want to be taken seriously as a writer, learn grammar. Using proper grammar in your writing will gain you respect and credibility.</a:t>
            </a:r>
            <a:br>
              <a:rPr lang="en-US" sz="5100" dirty="0" smtClean="0">
                <a:solidFill>
                  <a:schemeClr val="bg2">
                    <a:lumMod val="10000"/>
                  </a:schemeClr>
                </a:solidFill>
                <a:latin typeface="Poor Richard" pitchFamily="18" charset="0"/>
              </a:rPr>
            </a:br>
            <a:endParaRPr lang="en-US" sz="5100" dirty="0" smtClean="0">
              <a:solidFill>
                <a:schemeClr val="bg2">
                  <a:lumMod val="10000"/>
                </a:schemeClr>
              </a:solidFill>
              <a:latin typeface="Poor Richard" pitchFamily="18" charset="0"/>
            </a:endParaRPr>
          </a:p>
          <a:p>
            <a:pPr>
              <a:buFont typeface="Wingdings" pitchFamily="2" charset="2"/>
              <a:buChar char="ü"/>
            </a:pPr>
            <a:r>
              <a:rPr lang="en-US" sz="5100" dirty="0" smtClean="0">
                <a:solidFill>
                  <a:schemeClr val="bg2">
                    <a:lumMod val="10000"/>
                  </a:schemeClr>
                </a:solidFill>
                <a:latin typeface="Poor Richard" pitchFamily="18" charset="0"/>
              </a:rPr>
              <a:t>Be clear, consistent, and concise. </a:t>
            </a:r>
            <a:br>
              <a:rPr lang="en-US" sz="5100" dirty="0" smtClean="0">
                <a:solidFill>
                  <a:schemeClr val="bg2">
                    <a:lumMod val="10000"/>
                  </a:schemeClr>
                </a:solidFill>
                <a:latin typeface="Poor Richard" pitchFamily="18" charset="0"/>
              </a:rPr>
            </a:br>
            <a:endParaRPr lang="en-US" sz="5100" dirty="0" smtClean="0">
              <a:solidFill>
                <a:schemeClr val="bg2">
                  <a:lumMod val="10000"/>
                </a:schemeClr>
              </a:solidFill>
              <a:latin typeface="Poor Richard" pitchFamily="18" charset="0"/>
            </a:endParaRPr>
          </a:p>
          <a:p>
            <a:pPr>
              <a:buFont typeface="Wingdings" pitchFamily="2" charset="2"/>
              <a:buChar char="ü"/>
            </a:pPr>
            <a:r>
              <a:rPr lang="en-US" sz="5100" dirty="0" smtClean="0">
                <a:solidFill>
                  <a:schemeClr val="bg2">
                    <a:lumMod val="10000"/>
                  </a:schemeClr>
                </a:solidFill>
                <a:latin typeface="Poor Richard" pitchFamily="18" charset="0"/>
              </a:rPr>
              <a:t>Make a good impression, not a poor one.</a:t>
            </a:r>
          </a:p>
          <a:p>
            <a:pPr>
              <a:buNone/>
            </a:pPr>
            <a:endParaRPr lang="en-US" dirty="0" smtClean="0">
              <a:solidFill>
                <a:schemeClr val="bg2">
                  <a:lumMod val="10000"/>
                </a:schemeClr>
              </a:solidFill>
              <a:latin typeface="Poor Richard" pitchFamily="18" charset="0"/>
            </a:endParaRPr>
          </a:p>
          <a:p>
            <a:endParaRPr lang="en-US" dirty="0" smtClean="0">
              <a:solidFill>
                <a:schemeClr val="bg2">
                  <a:lumMod val="10000"/>
                </a:schemeClr>
              </a:solidFill>
              <a:latin typeface="Poor Richar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latin typeface="Perpetua" pitchFamily="18" charset="0"/>
              </a:rPr>
              <a:t>Works Cited</a:t>
            </a:r>
            <a:endParaRPr lang="en-US" dirty="0">
              <a:solidFill>
                <a:schemeClr val="bg2"/>
              </a:solidFill>
              <a:latin typeface="Perpetua" pitchFamily="18" charset="0"/>
            </a:endParaRPr>
          </a:p>
        </p:txBody>
      </p:sp>
      <p:sp>
        <p:nvSpPr>
          <p:cNvPr id="3" name="Content Placeholder 2"/>
          <p:cNvSpPr>
            <a:spLocks noGrp="1"/>
          </p:cNvSpPr>
          <p:nvPr>
            <p:ph idx="1"/>
          </p:nvPr>
        </p:nvSpPr>
        <p:spPr>
          <a:xfrm>
            <a:off x="457200" y="1600200"/>
            <a:ext cx="8382000" cy="4525963"/>
          </a:xfrm>
        </p:spPr>
        <p:txBody>
          <a:bodyPr>
            <a:normAutofit/>
          </a:bodyPr>
          <a:lstStyle/>
          <a:p>
            <a:pPr>
              <a:buNone/>
            </a:pPr>
            <a:r>
              <a:rPr lang="en-US" sz="2400" dirty="0" smtClean="0">
                <a:solidFill>
                  <a:schemeClr val="bg2">
                    <a:lumMod val="10000"/>
                  </a:schemeClr>
                </a:solidFill>
                <a:latin typeface="Calisto MT" pitchFamily="18" charset="0"/>
              </a:rPr>
              <a:t>	Donovan, Melissa. "10 Reasons Writers Should Learn 	Good Grammar." </a:t>
            </a:r>
            <a:r>
              <a:rPr lang="en-US" sz="2400" i="1" dirty="0" smtClean="0">
                <a:solidFill>
                  <a:schemeClr val="bg2">
                    <a:lumMod val="10000"/>
                  </a:schemeClr>
                </a:solidFill>
                <a:latin typeface="Calisto MT" pitchFamily="18" charset="0"/>
              </a:rPr>
              <a:t>Writing Forward</a:t>
            </a:r>
            <a:r>
              <a:rPr lang="en-US" sz="2400" dirty="0" smtClean="0">
                <a:solidFill>
                  <a:schemeClr val="bg2">
                    <a:lumMod val="10000"/>
                  </a:schemeClr>
                </a:solidFill>
                <a:latin typeface="Calisto MT" pitchFamily="18" charset="0"/>
              </a:rPr>
              <a:t>. Web. 21 Oct. 2012. </a:t>
            </a:r>
          </a:p>
          <a:p>
            <a:pPr>
              <a:buNone/>
            </a:pPr>
            <a:endParaRPr lang="en-US" sz="2400" dirty="0" smtClean="0">
              <a:solidFill>
                <a:schemeClr val="bg2">
                  <a:lumMod val="10000"/>
                </a:schemeClr>
              </a:solidFill>
            </a:endParaRPr>
          </a:p>
          <a:p>
            <a:pPr>
              <a:buNone/>
            </a:pPr>
            <a:r>
              <a:rPr lang="en-US" sz="1600" dirty="0" smtClean="0">
                <a:solidFill>
                  <a:schemeClr val="bg2"/>
                </a:solidFill>
                <a:latin typeface="Papyrus" pitchFamily="66" charset="0"/>
              </a:rPr>
              <a:t>Thanks to Brad Barnes for being my sounding board and for giving me ideas and suggestions.</a:t>
            </a:r>
            <a:endParaRPr lang="en-US" sz="1600" dirty="0">
              <a:solidFill>
                <a:schemeClr val="bg2"/>
              </a:solidFill>
              <a:latin typeface="Papyrus" pitchFamily="66" charset="0"/>
            </a:endParaRPr>
          </a:p>
        </p:txBody>
      </p:sp>
      <p:pic>
        <p:nvPicPr>
          <p:cNvPr id="4" name="Picture 3" descr="ImportanceofGrammar.png"/>
          <p:cNvPicPr>
            <a:picLocks noChangeAspect="1"/>
          </p:cNvPicPr>
          <p:nvPr/>
        </p:nvPicPr>
        <p:blipFill>
          <a:blip r:embed="rId2" cstate="print"/>
          <a:stretch>
            <a:fillRect/>
          </a:stretch>
        </p:blipFill>
        <p:spPr>
          <a:xfrm>
            <a:off x="3048000" y="3962400"/>
            <a:ext cx="3124200" cy="197079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3962400"/>
          </a:xfrm>
        </p:spPr>
        <p:txBody>
          <a:bodyPr>
            <a:noAutofit/>
          </a:bodyPr>
          <a:lstStyle/>
          <a:p>
            <a:r>
              <a:rPr lang="en-US" sz="7200" dirty="0" smtClean="0">
                <a:solidFill>
                  <a:schemeClr val="bg2"/>
                </a:solidFill>
                <a:latin typeface="Perpetua" pitchFamily="18" charset="0"/>
              </a:rPr>
              <a:t>Is proper grammar necessary for creative writing? </a:t>
            </a:r>
            <a:endParaRPr lang="en-US" sz="7200" dirty="0">
              <a:solidFill>
                <a:schemeClr val="bg2"/>
              </a:solidFill>
              <a:latin typeface="Perpet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bg2"/>
                </a:solidFill>
                <a:latin typeface="Perpetua" pitchFamily="18" charset="0"/>
              </a:rPr>
              <a:t>Credibility/Acceptability </a:t>
            </a:r>
            <a:endParaRPr lang="en-US" sz="5400" dirty="0">
              <a:solidFill>
                <a:schemeClr val="bg2"/>
              </a:solidFill>
              <a:latin typeface="Perpetua"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sz="2400" dirty="0" smtClean="0">
                <a:solidFill>
                  <a:schemeClr val="bg2">
                    <a:lumMod val="10000"/>
                  </a:schemeClr>
                </a:solidFill>
                <a:latin typeface="Calisto MT" pitchFamily="18" charset="0"/>
              </a:rPr>
              <a:t>Your grammar skills, or lack thereof, reflect your credibility, or lack thereof.</a:t>
            </a:r>
            <a:br>
              <a:rPr lang="en-US" sz="2400" dirty="0" smtClean="0">
                <a:solidFill>
                  <a:schemeClr val="bg2">
                    <a:lumMod val="10000"/>
                  </a:schemeClr>
                </a:solidFill>
                <a:latin typeface="Calisto MT" pitchFamily="18" charset="0"/>
              </a:rPr>
            </a:br>
            <a:endParaRPr lang="en-US" sz="2400" dirty="0" smtClean="0">
              <a:solidFill>
                <a:schemeClr val="bg2">
                  <a:lumMod val="10000"/>
                </a:schemeClr>
              </a:solidFill>
              <a:latin typeface="Calisto MT" pitchFamily="18" charset="0"/>
            </a:endParaRPr>
          </a:p>
          <a:p>
            <a:pPr>
              <a:buFont typeface="Wingdings" pitchFamily="2" charset="2"/>
              <a:buChar char="ü"/>
            </a:pPr>
            <a:r>
              <a:rPr lang="en-US" sz="2400" dirty="0" smtClean="0">
                <a:solidFill>
                  <a:schemeClr val="bg2">
                    <a:lumMod val="10000"/>
                  </a:schemeClr>
                </a:solidFill>
                <a:latin typeface="Calisto MT" pitchFamily="18" charset="0"/>
              </a:rPr>
              <a:t>If you want your work to be accepted by publishers and readers alike, your grammar must be up to par.</a:t>
            </a:r>
            <a:br>
              <a:rPr lang="en-US" sz="2400" dirty="0" smtClean="0">
                <a:solidFill>
                  <a:schemeClr val="bg2">
                    <a:lumMod val="10000"/>
                  </a:schemeClr>
                </a:solidFill>
                <a:latin typeface="Calisto MT" pitchFamily="18" charset="0"/>
              </a:rPr>
            </a:br>
            <a:endParaRPr lang="en-US" sz="2400" dirty="0" smtClean="0">
              <a:solidFill>
                <a:schemeClr val="bg2">
                  <a:lumMod val="10000"/>
                </a:schemeClr>
              </a:solidFill>
              <a:latin typeface="Calisto MT" pitchFamily="18" charset="0"/>
            </a:endParaRPr>
          </a:p>
          <a:p>
            <a:pPr>
              <a:buFont typeface="Wingdings" pitchFamily="2" charset="2"/>
              <a:buChar char="ü"/>
            </a:pPr>
            <a:r>
              <a:rPr lang="en-US" sz="2400" dirty="0" smtClean="0">
                <a:solidFill>
                  <a:schemeClr val="bg2">
                    <a:lumMod val="10000"/>
                  </a:schemeClr>
                </a:solidFill>
                <a:latin typeface="Calisto MT" pitchFamily="18" charset="0"/>
              </a:rPr>
              <a:t>“Most reputable publishers have enough submissions that they can toss grammatically weak work right into the trash can without thinking twice” (Donovan).</a:t>
            </a:r>
            <a:br>
              <a:rPr lang="en-US" sz="2400" dirty="0" smtClean="0">
                <a:solidFill>
                  <a:schemeClr val="bg2">
                    <a:lumMod val="10000"/>
                  </a:schemeClr>
                </a:solidFill>
                <a:latin typeface="Calisto MT" pitchFamily="18" charset="0"/>
              </a:rPr>
            </a:br>
            <a:endParaRPr lang="en-US" sz="2400" dirty="0" smtClean="0">
              <a:solidFill>
                <a:schemeClr val="bg2">
                  <a:lumMod val="10000"/>
                </a:schemeClr>
              </a:solidFill>
              <a:latin typeface="Calisto MT" pitchFamily="18" charset="0"/>
            </a:endParaRPr>
          </a:p>
          <a:p>
            <a:pPr>
              <a:buFont typeface="Wingdings" pitchFamily="2" charset="2"/>
              <a:buChar char="ü"/>
            </a:pPr>
            <a:r>
              <a:rPr lang="en-US" sz="2400" dirty="0" smtClean="0">
                <a:solidFill>
                  <a:schemeClr val="bg2">
                    <a:lumMod val="10000"/>
                  </a:schemeClr>
                </a:solidFill>
                <a:latin typeface="Calisto MT" pitchFamily="18" charset="0"/>
              </a:rPr>
              <a:t>People are often judged by the way they speak; authors are judged by the way they write.</a:t>
            </a:r>
            <a:br>
              <a:rPr lang="en-US" sz="2400" dirty="0" smtClean="0">
                <a:solidFill>
                  <a:schemeClr val="bg2">
                    <a:lumMod val="10000"/>
                  </a:schemeClr>
                </a:solidFill>
                <a:latin typeface="Calisto MT" pitchFamily="18" charset="0"/>
              </a:rPr>
            </a:br>
            <a:endParaRPr lang="en-US" sz="2400" dirty="0" smtClean="0">
              <a:solidFill>
                <a:schemeClr val="bg2">
                  <a:lumMod val="10000"/>
                </a:schemeClr>
              </a:solidFill>
              <a:latin typeface="Calisto MT" pitchFamily="18" charset="0"/>
            </a:endParaRPr>
          </a:p>
          <a:p>
            <a:pPr>
              <a:buFont typeface="Wingdings" pitchFamily="2" charset="2"/>
              <a:buChar char="ü"/>
            </a:pPr>
            <a:r>
              <a:rPr lang="en-US" sz="2400" dirty="0" smtClean="0">
                <a:solidFill>
                  <a:schemeClr val="bg2">
                    <a:lumMod val="10000"/>
                  </a:schemeClr>
                </a:solidFill>
                <a:latin typeface="Calisto MT" pitchFamily="18" charset="0"/>
              </a:rPr>
              <a:t>To gain trust from your readers, you must write with proper grammar. </a:t>
            </a:r>
          </a:p>
          <a:p>
            <a:pPr>
              <a:buNone/>
            </a:pPr>
            <a:endParaRPr lang="en-US" sz="1800" dirty="0">
              <a:latin typeface="Centaur"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bg2"/>
                </a:solidFill>
                <a:latin typeface="Perpetua" pitchFamily="18" charset="0"/>
              </a:rPr>
              <a:t>Communication</a:t>
            </a:r>
            <a:endParaRPr lang="en-US" sz="5400" dirty="0">
              <a:solidFill>
                <a:schemeClr val="bg2"/>
              </a:solidFill>
              <a:latin typeface="Perpetua" pitchFamily="18" charset="0"/>
            </a:endParaRPr>
          </a:p>
        </p:txBody>
      </p:sp>
      <p:sp>
        <p:nvSpPr>
          <p:cNvPr id="3" name="Content Placeholder 2"/>
          <p:cNvSpPr>
            <a:spLocks noGrp="1"/>
          </p:cNvSpPr>
          <p:nvPr>
            <p:ph idx="1"/>
          </p:nvPr>
        </p:nvSpPr>
        <p:spPr>
          <a:xfrm>
            <a:off x="457200" y="1600200"/>
            <a:ext cx="8229600" cy="5257800"/>
          </a:xfrm>
        </p:spPr>
        <p:txBody>
          <a:bodyPr>
            <a:normAutofit fontScale="25000" lnSpcReduction="20000"/>
          </a:bodyPr>
          <a:lstStyle/>
          <a:p>
            <a:pPr>
              <a:buFont typeface="Wingdings" pitchFamily="2" charset="2"/>
              <a:buChar char="ü"/>
            </a:pPr>
            <a:r>
              <a:rPr lang="en-US" sz="7200" dirty="0" smtClean="0">
                <a:solidFill>
                  <a:schemeClr val="bg2">
                    <a:lumMod val="10000"/>
                  </a:schemeClr>
                </a:solidFill>
                <a:latin typeface="Calisto MT" pitchFamily="18" charset="0"/>
              </a:rPr>
              <a:t>When you write, you are communicating a specific message to your readers. </a:t>
            </a:r>
            <a:br>
              <a:rPr lang="en-US" sz="7200" dirty="0" smtClean="0">
                <a:solidFill>
                  <a:schemeClr val="bg2">
                    <a:lumMod val="10000"/>
                  </a:schemeClr>
                </a:solidFill>
                <a:latin typeface="Calisto MT" pitchFamily="18" charset="0"/>
              </a:rPr>
            </a:br>
            <a:endParaRPr lang="en-US" sz="7200" dirty="0" smtClean="0">
              <a:solidFill>
                <a:schemeClr val="bg2">
                  <a:lumMod val="10000"/>
                </a:schemeClr>
              </a:solidFill>
              <a:latin typeface="Calisto MT" pitchFamily="18" charset="0"/>
            </a:endParaRPr>
          </a:p>
          <a:p>
            <a:pPr>
              <a:buFont typeface="Wingdings" pitchFamily="2" charset="2"/>
              <a:buChar char="ü"/>
            </a:pPr>
            <a:r>
              <a:rPr lang="en-US" sz="7200" dirty="0" smtClean="0">
                <a:solidFill>
                  <a:schemeClr val="bg2">
                    <a:lumMod val="10000"/>
                  </a:schemeClr>
                </a:solidFill>
                <a:latin typeface="Calisto MT" pitchFamily="18" charset="0"/>
              </a:rPr>
              <a:t>Grammar is a tool that you can use to communicate your message properly. </a:t>
            </a:r>
            <a:br>
              <a:rPr lang="en-US" sz="7200" dirty="0" smtClean="0">
                <a:solidFill>
                  <a:schemeClr val="bg2">
                    <a:lumMod val="10000"/>
                  </a:schemeClr>
                </a:solidFill>
                <a:latin typeface="Calisto MT" pitchFamily="18" charset="0"/>
              </a:rPr>
            </a:br>
            <a:endParaRPr lang="en-US" sz="7200" dirty="0" smtClean="0">
              <a:solidFill>
                <a:schemeClr val="bg2">
                  <a:lumMod val="10000"/>
                </a:schemeClr>
              </a:solidFill>
              <a:latin typeface="Calisto MT" pitchFamily="18" charset="0"/>
            </a:endParaRPr>
          </a:p>
          <a:p>
            <a:pPr>
              <a:buFont typeface="Wingdings" pitchFamily="2" charset="2"/>
              <a:buChar char="ü"/>
            </a:pPr>
            <a:r>
              <a:rPr lang="en-US" sz="7200" dirty="0" smtClean="0">
                <a:solidFill>
                  <a:schemeClr val="bg2">
                    <a:lumMod val="10000"/>
                  </a:schemeClr>
                </a:solidFill>
                <a:latin typeface="Calisto MT" pitchFamily="18" charset="0"/>
              </a:rPr>
              <a:t>If your grammar is poor, you risk blurring your message.</a:t>
            </a:r>
          </a:p>
          <a:p>
            <a:pPr>
              <a:buFont typeface="Wingdings" pitchFamily="2" charset="2"/>
              <a:buChar char="ü"/>
            </a:pPr>
            <a:endParaRPr lang="en-US" sz="7200" dirty="0" smtClean="0">
              <a:solidFill>
                <a:schemeClr val="bg2">
                  <a:lumMod val="10000"/>
                </a:schemeClr>
              </a:solidFill>
              <a:latin typeface="Calisto MT" pitchFamily="18" charset="0"/>
            </a:endParaRPr>
          </a:p>
          <a:p>
            <a:pPr>
              <a:buFont typeface="Wingdings" pitchFamily="2" charset="2"/>
              <a:buChar char="ü"/>
            </a:pPr>
            <a:r>
              <a:rPr lang="en-US" sz="7200" dirty="0" smtClean="0">
                <a:solidFill>
                  <a:schemeClr val="bg2">
                    <a:lumMod val="10000"/>
                  </a:schemeClr>
                </a:solidFill>
                <a:latin typeface="Calisto MT" pitchFamily="18" charset="0"/>
              </a:rPr>
              <a:t>We need finite rules that allow an agreed upon meaning for grammar and punctuation, otherwise there would be </a:t>
            </a:r>
            <a:r>
              <a:rPr lang="en-US" sz="7200" dirty="0" err="1" smtClean="0">
                <a:solidFill>
                  <a:schemeClr val="bg2">
                    <a:lumMod val="10000"/>
                  </a:schemeClr>
                </a:solidFill>
                <a:latin typeface="Calisto MT" pitchFamily="18" charset="0"/>
              </a:rPr>
              <a:t>Ch@Os</a:t>
            </a:r>
            <a:r>
              <a:rPr lang="en-US" sz="7200" dirty="0" smtClean="0">
                <a:solidFill>
                  <a:schemeClr val="bg2">
                    <a:lumMod val="10000"/>
                  </a:schemeClr>
                </a:solidFill>
                <a:latin typeface="Calisto MT" pitchFamily="18" charset="0"/>
              </a:rPr>
              <a:t>, not communication.</a:t>
            </a:r>
          </a:p>
          <a:p>
            <a:pPr>
              <a:buNone/>
            </a:pPr>
            <a:r>
              <a:rPr lang="en-US" sz="7200" dirty="0" smtClean="0">
                <a:solidFill>
                  <a:schemeClr val="bg2">
                    <a:lumMod val="10000"/>
                  </a:schemeClr>
                </a:solidFill>
                <a:latin typeface="Calisto MT" pitchFamily="18" charset="0"/>
              </a:rPr>
              <a:t> </a:t>
            </a:r>
          </a:p>
          <a:p>
            <a:pPr>
              <a:buFont typeface="Wingdings" pitchFamily="2" charset="2"/>
              <a:buChar char="ü"/>
            </a:pPr>
            <a:r>
              <a:rPr lang="en-US" sz="7200" dirty="0" smtClean="0">
                <a:solidFill>
                  <a:schemeClr val="bg2">
                    <a:lumMod val="10000"/>
                  </a:schemeClr>
                </a:solidFill>
                <a:latin typeface="Calisto MT" pitchFamily="18" charset="0"/>
              </a:rPr>
              <a:t>“Some musicians learn to play by ear and never bother to learn how to read music. Many of them don’t even know which notes and chords they’re playing, even though they can play recognizable songs. But get them in a room with other musicians, and they’ll quickly become isolated. You can’t engage with others in your profession if you don’t speak the language of your industry. Communicating with writers and editors becomes difficult if you don’t know the parts of speech, the names of punctuation marks, and all the other components of language and writing that are related to good grammar” (Donovan).</a:t>
            </a:r>
          </a:p>
          <a:p>
            <a:pPr>
              <a:buFont typeface="Wingdings" pitchFamily="2" charset="2"/>
              <a:buChar char="ü"/>
            </a:pPr>
            <a:endParaRPr lang="en-US" sz="2400" dirty="0" smtClean="0">
              <a:solidFill>
                <a:schemeClr val="bg2">
                  <a:lumMod val="10000"/>
                </a:schemeClr>
              </a:solidFill>
              <a:latin typeface="Calisto M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bg2"/>
                </a:solidFill>
                <a:latin typeface="Perpetua" pitchFamily="18" charset="0"/>
              </a:rPr>
              <a:t>Clarity/Readability</a:t>
            </a:r>
            <a:endParaRPr lang="en-US" sz="5400" dirty="0">
              <a:solidFill>
                <a:schemeClr val="bg2"/>
              </a:solidFill>
              <a:latin typeface="Perpetua"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US" sz="2400" dirty="0" smtClean="0">
                <a:solidFill>
                  <a:schemeClr val="bg2">
                    <a:lumMod val="10000"/>
                  </a:schemeClr>
                </a:solidFill>
                <a:latin typeface="Calisto MT" pitchFamily="18" charset="0"/>
              </a:rPr>
              <a:t>You will not be there to answer your reader’s questions, so it is important that the message you are trying to communicate to your reader is clear.</a:t>
            </a:r>
          </a:p>
          <a:p>
            <a:pPr>
              <a:buFont typeface="Wingdings" pitchFamily="2" charset="2"/>
              <a:buChar char="ü"/>
            </a:pPr>
            <a:endParaRPr lang="en-US" sz="2400" dirty="0" smtClean="0">
              <a:solidFill>
                <a:schemeClr val="bg2">
                  <a:lumMod val="10000"/>
                </a:schemeClr>
              </a:solidFill>
              <a:latin typeface="Calisto MT" pitchFamily="18" charset="0"/>
            </a:endParaRPr>
          </a:p>
          <a:p>
            <a:pPr>
              <a:buFont typeface="Wingdings" pitchFamily="2" charset="2"/>
              <a:buChar char="ü"/>
            </a:pPr>
            <a:r>
              <a:rPr lang="en-US" sz="2400" dirty="0" smtClean="0">
                <a:solidFill>
                  <a:schemeClr val="bg2">
                    <a:lumMod val="10000"/>
                  </a:schemeClr>
                </a:solidFill>
                <a:latin typeface="Calisto MT" pitchFamily="18" charset="0"/>
              </a:rPr>
              <a:t>For your work to be clear and readable, you must use correct grammar.</a:t>
            </a:r>
          </a:p>
          <a:p>
            <a:pPr>
              <a:buFont typeface="Wingdings" pitchFamily="2" charset="2"/>
              <a:buChar char="ü"/>
            </a:pPr>
            <a:endParaRPr lang="en-US" sz="2400" dirty="0" smtClean="0">
              <a:solidFill>
                <a:schemeClr val="bg2">
                  <a:lumMod val="10000"/>
                </a:schemeClr>
              </a:solidFill>
              <a:latin typeface="Calisto MT" pitchFamily="18" charset="0"/>
            </a:endParaRPr>
          </a:p>
          <a:p>
            <a:pPr>
              <a:buFont typeface="Wingdings" pitchFamily="2" charset="2"/>
              <a:buChar char="ü"/>
            </a:pPr>
            <a:r>
              <a:rPr lang="en-US" sz="2400" dirty="0" smtClean="0">
                <a:solidFill>
                  <a:schemeClr val="bg2">
                    <a:lumMod val="10000"/>
                  </a:schemeClr>
                </a:solidFill>
                <a:latin typeface="Calisto MT" pitchFamily="18" charset="0"/>
              </a:rPr>
              <a:t>If your work is full of grammatical mistakes, your readers are going to have a hard time getting through it. Nothing is more distracting than being pulled out of a good story because a word is misspelled or a punctuation mark is misplaced. You should always respect your readers enough to deliver a product that is enjoyable and easy to understand (Donovan).</a:t>
            </a:r>
          </a:p>
          <a:p>
            <a:pPr>
              <a:buFont typeface="Wingdings" pitchFamily="2" charset="2"/>
              <a:buChar char="ü"/>
            </a:pPr>
            <a:endParaRPr lang="en-US" sz="2400" dirty="0" smtClean="0">
              <a:solidFill>
                <a:schemeClr val="tx1">
                  <a:lumMod val="95000"/>
                  <a:lumOff val="5000"/>
                </a:schemeClr>
              </a:solidFill>
              <a:latin typeface="Calisto MT" pitchFamily="18" charset="0"/>
            </a:endParaRPr>
          </a:p>
          <a:p>
            <a:pPr>
              <a:buFont typeface="Wingdings" pitchFamily="2" charset="2"/>
              <a:buChar char="ü"/>
            </a:pPr>
            <a:endParaRPr lang="en-US" sz="2400" dirty="0">
              <a:solidFill>
                <a:schemeClr val="tx1">
                  <a:lumMod val="95000"/>
                  <a:lumOff val="5000"/>
                </a:schemeClr>
              </a:solidFill>
              <a:latin typeface="Calisto M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bg2"/>
                </a:solidFill>
                <a:latin typeface="Perpetua" pitchFamily="18" charset="0"/>
              </a:rPr>
              <a:t>Formatting</a:t>
            </a:r>
            <a:endParaRPr lang="en-US" sz="5400" dirty="0">
              <a:solidFill>
                <a:schemeClr val="bg2"/>
              </a:solidFill>
              <a:latin typeface="Perpetua" pitchFamily="18" charset="0"/>
            </a:endParaRP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a:buFont typeface="Wingdings" pitchFamily="2" charset="2"/>
              <a:buChar char="ü"/>
            </a:pPr>
            <a:r>
              <a:rPr lang="en-US" sz="2400" dirty="0" smtClean="0">
                <a:solidFill>
                  <a:schemeClr val="bg2">
                    <a:lumMod val="10000"/>
                  </a:schemeClr>
                </a:solidFill>
                <a:latin typeface="Calisto MT" pitchFamily="18" charset="0"/>
              </a:rPr>
              <a:t>When you answer the phone at work, do you say “</a:t>
            </a:r>
            <a:r>
              <a:rPr lang="en-US" sz="2400" dirty="0" err="1" smtClean="0">
                <a:solidFill>
                  <a:schemeClr val="bg2">
                    <a:lumMod val="10000"/>
                  </a:schemeClr>
                </a:solidFill>
                <a:latin typeface="Calisto MT" pitchFamily="18" charset="0"/>
              </a:rPr>
              <a:t>Yo</a:t>
            </a:r>
            <a:r>
              <a:rPr lang="en-US" sz="2400" dirty="0" smtClean="0">
                <a:solidFill>
                  <a:schemeClr val="bg2">
                    <a:lumMod val="10000"/>
                  </a:schemeClr>
                </a:solidFill>
                <a:latin typeface="Calisto MT" pitchFamily="18" charset="0"/>
              </a:rPr>
              <a:t>, </a:t>
            </a:r>
            <a:r>
              <a:rPr lang="en-US" sz="2400" dirty="0" err="1" smtClean="0">
                <a:solidFill>
                  <a:schemeClr val="bg2">
                    <a:lumMod val="10000"/>
                  </a:schemeClr>
                </a:solidFill>
                <a:latin typeface="Calisto MT" pitchFamily="18" charset="0"/>
              </a:rPr>
              <a:t>wuz</a:t>
            </a:r>
            <a:r>
              <a:rPr lang="en-US" sz="2400" dirty="0" smtClean="0">
                <a:solidFill>
                  <a:schemeClr val="bg2">
                    <a:lumMod val="10000"/>
                  </a:schemeClr>
                </a:solidFill>
                <a:latin typeface="Calisto MT" pitchFamily="18" charset="0"/>
              </a:rPr>
              <a:t> up?” Not unless you want to be fired. </a:t>
            </a:r>
          </a:p>
          <a:p>
            <a:pPr>
              <a:buFont typeface="Wingdings" pitchFamily="2" charset="2"/>
              <a:buChar char="ü"/>
            </a:pPr>
            <a:endParaRPr lang="en-US" sz="2400" dirty="0" smtClean="0">
              <a:solidFill>
                <a:schemeClr val="bg2">
                  <a:lumMod val="10000"/>
                </a:schemeClr>
              </a:solidFill>
              <a:latin typeface="Calisto MT" pitchFamily="18" charset="0"/>
            </a:endParaRPr>
          </a:p>
          <a:p>
            <a:pPr>
              <a:buFont typeface="Wingdings" pitchFamily="2" charset="2"/>
              <a:buChar char="ü"/>
            </a:pPr>
            <a:r>
              <a:rPr lang="en-US" sz="2400" dirty="0" smtClean="0">
                <a:solidFill>
                  <a:schemeClr val="bg2">
                    <a:lumMod val="10000"/>
                  </a:schemeClr>
                </a:solidFill>
                <a:latin typeface="Calisto MT" pitchFamily="18" charset="0"/>
              </a:rPr>
              <a:t>There is a protocol for how you must do certain things.</a:t>
            </a:r>
          </a:p>
          <a:p>
            <a:pPr>
              <a:buFont typeface="Wingdings" pitchFamily="2" charset="2"/>
              <a:buChar char="ü"/>
            </a:pPr>
            <a:endParaRPr lang="en-US" sz="2400" dirty="0" smtClean="0">
              <a:solidFill>
                <a:schemeClr val="bg2">
                  <a:lumMod val="10000"/>
                </a:schemeClr>
              </a:solidFill>
              <a:latin typeface="Calisto MT" pitchFamily="18" charset="0"/>
            </a:endParaRPr>
          </a:p>
          <a:p>
            <a:pPr>
              <a:buFont typeface="Wingdings" pitchFamily="2" charset="2"/>
              <a:buChar char="ü"/>
            </a:pPr>
            <a:r>
              <a:rPr lang="en-US" sz="2400" dirty="0" smtClean="0">
                <a:solidFill>
                  <a:schemeClr val="bg2">
                    <a:lumMod val="10000"/>
                  </a:schemeClr>
                </a:solidFill>
                <a:latin typeface="Calisto MT" pitchFamily="18" charset="0"/>
              </a:rPr>
              <a:t>Formatting is a writing guideline; in writing, formatting is a must. Formatting is another tool which can make your writing clearer and more readable. </a:t>
            </a:r>
          </a:p>
          <a:p>
            <a:pPr>
              <a:buFont typeface="Wingdings" pitchFamily="2" charset="2"/>
              <a:buChar char="ü"/>
            </a:pPr>
            <a:endParaRPr lang="en-US" sz="2400" dirty="0" smtClean="0">
              <a:solidFill>
                <a:schemeClr val="bg2">
                  <a:lumMod val="10000"/>
                </a:schemeClr>
              </a:solidFill>
              <a:latin typeface="Calisto MT" pitchFamily="18" charset="0"/>
            </a:endParaRPr>
          </a:p>
          <a:p>
            <a:pPr>
              <a:buFont typeface="Wingdings" pitchFamily="2" charset="2"/>
              <a:buChar char="ü"/>
            </a:pPr>
            <a:r>
              <a:rPr lang="en-US" sz="2400" dirty="0" smtClean="0">
                <a:solidFill>
                  <a:schemeClr val="bg2">
                    <a:lumMod val="10000"/>
                  </a:schemeClr>
                </a:solidFill>
                <a:latin typeface="Calisto MT" pitchFamily="18" charset="0"/>
              </a:rPr>
              <a:t>Standard Formatting Guidelines: </a:t>
            </a:r>
          </a:p>
          <a:p>
            <a:pPr lvl="3">
              <a:buFont typeface="Wingdings" pitchFamily="2" charset="2"/>
              <a:buChar char="ü"/>
            </a:pPr>
            <a:r>
              <a:rPr lang="en-US" sz="1500" dirty="0" smtClean="0">
                <a:solidFill>
                  <a:schemeClr val="bg2">
                    <a:lumMod val="10000"/>
                  </a:schemeClr>
                </a:solidFill>
                <a:latin typeface="Calisto MT" pitchFamily="18" charset="0"/>
              </a:rPr>
              <a:t>2” Spacing</a:t>
            </a:r>
          </a:p>
          <a:p>
            <a:pPr lvl="3">
              <a:buFont typeface="Wingdings" pitchFamily="2" charset="2"/>
              <a:buChar char="ü"/>
            </a:pPr>
            <a:r>
              <a:rPr lang="en-US" sz="1500" dirty="0" smtClean="0">
                <a:solidFill>
                  <a:schemeClr val="bg2">
                    <a:lumMod val="10000"/>
                  </a:schemeClr>
                </a:solidFill>
                <a:latin typeface="Calisto MT" pitchFamily="18" charset="0"/>
              </a:rPr>
              <a:t>No extra spaces after paragraphs (unless a section break is needed)</a:t>
            </a:r>
          </a:p>
          <a:p>
            <a:pPr lvl="3">
              <a:buFont typeface="Wingdings" pitchFamily="2" charset="2"/>
              <a:buChar char="ü"/>
            </a:pPr>
            <a:r>
              <a:rPr lang="en-US" sz="1500" dirty="0" smtClean="0">
                <a:solidFill>
                  <a:schemeClr val="bg2">
                    <a:lumMod val="10000"/>
                  </a:schemeClr>
                </a:solidFill>
                <a:latin typeface="Calisto MT" pitchFamily="18" charset="0"/>
              </a:rPr>
              <a:t>12 point font</a:t>
            </a:r>
          </a:p>
          <a:p>
            <a:pPr lvl="3">
              <a:buFont typeface="Wingdings" pitchFamily="2" charset="2"/>
              <a:buChar char="ü"/>
            </a:pPr>
            <a:r>
              <a:rPr lang="en-US" sz="1500" dirty="0" smtClean="0">
                <a:solidFill>
                  <a:schemeClr val="bg2">
                    <a:lumMod val="10000"/>
                  </a:schemeClr>
                </a:solidFill>
                <a:latin typeface="Calisto MT" pitchFamily="18" charset="0"/>
              </a:rPr>
              <a:t>1” margins</a:t>
            </a:r>
          </a:p>
          <a:p>
            <a:pPr lvl="3">
              <a:buFont typeface="Wingdings" pitchFamily="2" charset="2"/>
              <a:buChar char="ü"/>
            </a:pPr>
            <a:r>
              <a:rPr lang="en-US" sz="1500" dirty="0" smtClean="0">
                <a:solidFill>
                  <a:schemeClr val="bg2">
                    <a:lumMod val="10000"/>
                  </a:schemeClr>
                </a:solidFill>
                <a:latin typeface="Calisto MT" pitchFamily="18" charset="0"/>
              </a:rPr>
              <a:t>Centered title with name underneath</a:t>
            </a:r>
          </a:p>
          <a:p>
            <a:pPr lvl="1">
              <a:buFont typeface="Wingdings" pitchFamily="2" charset="2"/>
              <a:buChar char="ü"/>
            </a:pPr>
            <a:endParaRPr lang="en-US" sz="2000" dirty="0" smtClean="0">
              <a:solidFill>
                <a:schemeClr val="bg2">
                  <a:lumMod val="10000"/>
                </a:schemeClr>
              </a:solidFill>
              <a:latin typeface="Calisto MT"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bg2"/>
                </a:solidFill>
                <a:latin typeface="Perpetua" pitchFamily="18" charset="0"/>
              </a:rPr>
              <a:t>Confusion </a:t>
            </a:r>
            <a:endParaRPr lang="en-US" sz="5400" dirty="0">
              <a:solidFill>
                <a:schemeClr val="bg2"/>
              </a:solidFill>
              <a:latin typeface="Perpetua"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sz="3600" dirty="0" smtClean="0">
                <a:latin typeface="Calisto MT" pitchFamily="18" charset="0"/>
              </a:rPr>
              <a:t>	</a:t>
            </a:r>
            <a:r>
              <a:rPr lang="en-US" sz="3600" dirty="0" smtClean="0">
                <a:solidFill>
                  <a:schemeClr val="bg2">
                    <a:lumMod val="10000"/>
                  </a:schemeClr>
                </a:solidFill>
                <a:latin typeface="Calisto MT" pitchFamily="18" charset="0"/>
              </a:rPr>
              <a:t>He kissed my cheek and took my hand, we stood there watching Dawson slide over and over again every thirty seconds or so he would glance our way to make surely we were watching. The swings where near the slid so Mark and I walked over to them and each took a seat. We slowly start to swing and the metal creaked, I looked up at the sky just as the clouds floated in front of the sun. Mark and me swung for a while watching Dawson play and enjoy the cool breeze. We now had the park all to ourselves. “How has your day been so far?” Mark asked. I had a rough morning, but I am doing much better now. Dawson walked up to the swings, and climbed into the seat next to me “What made it better, besides seeing me?” Mark winked I laughed; “I just needed a little sunshine”. Dawson looked up at me and smile. “Momma, I your sunshine?” I smiled. “Yes baby you are my sunshine.” I stood up and pushed Dawson in the swing, as the sun pecked out from behind the clouds</a:t>
            </a:r>
            <a:r>
              <a:rPr lang="en-US" dirty="0" smtClean="0">
                <a:solidFill>
                  <a:schemeClr val="bg2">
                    <a:lumMod val="10000"/>
                  </a:schemeClr>
                </a:solidFill>
              </a:rPr>
              <a:t>.</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bg2"/>
                </a:solidFill>
                <a:latin typeface="Perpetua" pitchFamily="18" charset="0"/>
              </a:rPr>
              <a:t>Clarity </a:t>
            </a:r>
            <a:endParaRPr lang="en-US" sz="5400" dirty="0">
              <a:solidFill>
                <a:schemeClr val="bg2"/>
              </a:solidFill>
              <a:latin typeface="Perpetua" pitchFamily="18" charset="0"/>
            </a:endParaRPr>
          </a:p>
        </p:txBody>
      </p:sp>
      <p:sp>
        <p:nvSpPr>
          <p:cNvPr id="3" name="Content Placeholder 2"/>
          <p:cNvSpPr>
            <a:spLocks noGrp="1"/>
          </p:cNvSpPr>
          <p:nvPr>
            <p:ph idx="1"/>
          </p:nvPr>
        </p:nvSpPr>
        <p:spPr>
          <a:xfrm>
            <a:off x="457200" y="1295400"/>
            <a:ext cx="8229600" cy="5562600"/>
          </a:xfrm>
        </p:spPr>
        <p:txBody>
          <a:bodyPr>
            <a:normAutofit fontScale="40000" lnSpcReduction="20000"/>
          </a:bodyPr>
          <a:lstStyle/>
          <a:p>
            <a:pPr>
              <a:buNone/>
            </a:pPr>
            <a:r>
              <a:rPr lang="en-US" sz="3500" dirty="0" smtClean="0">
                <a:latin typeface="Calisto MT" pitchFamily="18" charset="0"/>
              </a:rPr>
              <a:t>		He kissed my cheek and took my hand. We stood there watching Dawson slide over and over again. Every thirty seconds or so, he would glance our way to make sure we were watching. The swings were near the slide, so Mark and I walked over to them and each took a seat. We slowly started to swing, and the metal creaked. I looked up at the sky just as the clouds floated in front of the sun. </a:t>
            </a:r>
            <a:br>
              <a:rPr lang="en-US" sz="3500" dirty="0" smtClean="0">
                <a:latin typeface="Calisto MT" pitchFamily="18" charset="0"/>
              </a:rPr>
            </a:br>
            <a:endParaRPr lang="en-US" sz="3500" dirty="0" smtClean="0">
              <a:latin typeface="Calisto MT" pitchFamily="18" charset="0"/>
            </a:endParaRPr>
          </a:p>
          <a:p>
            <a:pPr>
              <a:buNone/>
            </a:pPr>
            <a:r>
              <a:rPr lang="en-US" sz="3500" dirty="0" smtClean="0">
                <a:latin typeface="Calisto MT" pitchFamily="18" charset="0"/>
              </a:rPr>
              <a:t>		Mark and I swung for a while, watching Dawson play and enjoying the cool breeze. We now had the park all to ourselves. </a:t>
            </a:r>
            <a:br>
              <a:rPr lang="en-US" sz="3500" dirty="0" smtClean="0">
                <a:latin typeface="Calisto MT" pitchFamily="18" charset="0"/>
              </a:rPr>
            </a:br>
            <a:endParaRPr lang="en-US" sz="3500" dirty="0" smtClean="0">
              <a:latin typeface="Calisto MT" pitchFamily="18" charset="0"/>
            </a:endParaRPr>
          </a:p>
          <a:p>
            <a:pPr>
              <a:buNone/>
            </a:pPr>
            <a:r>
              <a:rPr lang="en-US" sz="3500" dirty="0" smtClean="0">
                <a:latin typeface="Calisto MT" pitchFamily="18" charset="0"/>
              </a:rPr>
              <a:t>		“How has your day been so far?” Mark asked.</a:t>
            </a:r>
            <a:br>
              <a:rPr lang="en-US" sz="3500" dirty="0" smtClean="0">
                <a:latin typeface="Calisto MT" pitchFamily="18" charset="0"/>
              </a:rPr>
            </a:br>
            <a:endParaRPr lang="en-US" sz="3500" dirty="0" smtClean="0">
              <a:latin typeface="Calisto MT" pitchFamily="18" charset="0"/>
            </a:endParaRPr>
          </a:p>
          <a:p>
            <a:pPr>
              <a:buNone/>
            </a:pPr>
            <a:r>
              <a:rPr lang="en-US" sz="3500" dirty="0" smtClean="0">
                <a:latin typeface="Calisto MT" pitchFamily="18" charset="0"/>
              </a:rPr>
              <a:t>		“I had a rough morning, but I am doing much better now.” </a:t>
            </a:r>
            <a:br>
              <a:rPr lang="en-US" sz="3500" dirty="0" smtClean="0">
                <a:latin typeface="Calisto MT" pitchFamily="18" charset="0"/>
              </a:rPr>
            </a:br>
            <a:endParaRPr lang="en-US" sz="3500" dirty="0" smtClean="0">
              <a:latin typeface="Calisto MT" pitchFamily="18" charset="0"/>
            </a:endParaRPr>
          </a:p>
          <a:p>
            <a:pPr>
              <a:buNone/>
            </a:pPr>
            <a:r>
              <a:rPr lang="en-US" sz="3500" dirty="0" smtClean="0">
                <a:latin typeface="Calisto MT" pitchFamily="18" charset="0"/>
              </a:rPr>
              <a:t>		Dawson walked up to the swings and climbed into the seat next to me. </a:t>
            </a:r>
            <a:br>
              <a:rPr lang="en-US" sz="3500" dirty="0" smtClean="0">
                <a:latin typeface="Calisto MT" pitchFamily="18" charset="0"/>
              </a:rPr>
            </a:br>
            <a:endParaRPr lang="en-US" sz="3500" dirty="0" smtClean="0">
              <a:latin typeface="Calisto MT" pitchFamily="18" charset="0"/>
            </a:endParaRPr>
          </a:p>
          <a:p>
            <a:pPr>
              <a:buNone/>
            </a:pPr>
            <a:r>
              <a:rPr lang="en-US" sz="3500" dirty="0" smtClean="0">
                <a:latin typeface="Calisto MT" pitchFamily="18" charset="0"/>
              </a:rPr>
              <a:t>		“What made it better, besides seeing me?” Mark winked. </a:t>
            </a:r>
            <a:br>
              <a:rPr lang="en-US" sz="3500" dirty="0" smtClean="0">
                <a:latin typeface="Calisto MT" pitchFamily="18" charset="0"/>
              </a:rPr>
            </a:br>
            <a:endParaRPr lang="en-US" sz="3500" dirty="0" smtClean="0">
              <a:latin typeface="Calisto MT" pitchFamily="18" charset="0"/>
            </a:endParaRPr>
          </a:p>
          <a:p>
            <a:pPr>
              <a:buNone/>
            </a:pPr>
            <a:r>
              <a:rPr lang="en-US" sz="3500" dirty="0" smtClean="0">
                <a:latin typeface="Calisto MT" pitchFamily="18" charset="0"/>
              </a:rPr>
              <a:t>		I laughed. “I just needed a little sunshine.”</a:t>
            </a:r>
            <a:br>
              <a:rPr lang="en-US" sz="3500" dirty="0" smtClean="0">
                <a:latin typeface="Calisto MT" pitchFamily="18" charset="0"/>
              </a:rPr>
            </a:br>
            <a:endParaRPr lang="en-US" sz="3500" dirty="0" smtClean="0">
              <a:latin typeface="Calisto MT" pitchFamily="18" charset="0"/>
            </a:endParaRPr>
          </a:p>
          <a:p>
            <a:pPr>
              <a:buNone/>
            </a:pPr>
            <a:r>
              <a:rPr lang="en-US" sz="3500" dirty="0" smtClean="0">
                <a:latin typeface="Calisto MT" pitchFamily="18" charset="0"/>
              </a:rPr>
              <a:t>		Dawson looked up at me and smiled. “Momma, I your sunshine?”</a:t>
            </a:r>
            <a:br>
              <a:rPr lang="en-US" sz="3500" dirty="0" smtClean="0">
                <a:latin typeface="Calisto MT" pitchFamily="18" charset="0"/>
              </a:rPr>
            </a:br>
            <a:endParaRPr lang="en-US" sz="3500" dirty="0" smtClean="0">
              <a:latin typeface="Calisto MT" pitchFamily="18" charset="0"/>
            </a:endParaRPr>
          </a:p>
          <a:p>
            <a:pPr>
              <a:buNone/>
            </a:pPr>
            <a:r>
              <a:rPr lang="en-US" sz="3500" dirty="0" smtClean="0">
                <a:latin typeface="Calisto MT" pitchFamily="18" charset="0"/>
              </a:rPr>
              <a:t>		I smiled. “Yes, baby, you are my sunshine.”</a:t>
            </a:r>
            <a:br>
              <a:rPr lang="en-US" sz="3500" dirty="0" smtClean="0">
                <a:latin typeface="Calisto MT" pitchFamily="18" charset="0"/>
              </a:rPr>
            </a:br>
            <a:endParaRPr lang="en-US" sz="3500" dirty="0" smtClean="0">
              <a:latin typeface="Calisto MT" pitchFamily="18" charset="0"/>
            </a:endParaRPr>
          </a:p>
          <a:p>
            <a:pPr>
              <a:buNone/>
            </a:pPr>
            <a:r>
              <a:rPr lang="en-US" sz="3500" dirty="0" smtClean="0">
                <a:latin typeface="Calisto MT" pitchFamily="18" charset="0"/>
              </a:rPr>
              <a:t>		I stood up and pushed Dawson in the swing as the sun peeked out from behind the clouds.</a:t>
            </a:r>
          </a:p>
          <a:p>
            <a:pPr>
              <a:buNone/>
            </a:pPr>
            <a:endParaRPr lang="en-US" sz="3500" dirty="0" smtClean="0">
              <a:latin typeface="Calisto MT" pitchFamily="18" charset="0"/>
            </a:endParaRPr>
          </a:p>
          <a:p>
            <a:pPr algn="ctr">
              <a:buNone/>
            </a:pPr>
            <a:r>
              <a:rPr lang="en-US" sz="3000" dirty="0" smtClean="0">
                <a:latin typeface="Calisto MT" pitchFamily="18" charset="0"/>
              </a:rPr>
              <a:t>[Excerpt from “Sunshine” by </a:t>
            </a:r>
            <a:r>
              <a:rPr lang="en-US" sz="3000" dirty="0" err="1" smtClean="0">
                <a:latin typeface="Calisto MT" pitchFamily="18" charset="0"/>
              </a:rPr>
              <a:t>Alonna</a:t>
            </a:r>
            <a:r>
              <a:rPr lang="en-US" sz="3000" dirty="0" smtClean="0">
                <a:latin typeface="Calisto MT" pitchFamily="18" charset="0"/>
              </a:rPr>
              <a:t> Hitchcock]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2"/>
                </a:solidFill>
                <a:latin typeface="Perpetua" pitchFamily="18" charset="0"/>
              </a:rPr>
              <a:t>Stylistic Choice </a:t>
            </a:r>
            <a:br>
              <a:rPr lang="en-US" sz="5400" dirty="0" smtClean="0">
                <a:solidFill>
                  <a:schemeClr val="bg2"/>
                </a:solidFill>
                <a:latin typeface="Perpetua" pitchFamily="18" charset="0"/>
              </a:rPr>
            </a:br>
            <a:r>
              <a:rPr lang="en-US" sz="2800" dirty="0" smtClean="0">
                <a:solidFill>
                  <a:schemeClr val="bg2"/>
                </a:solidFill>
                <a:latin typeface="Perpetua" pitchFamily="18" charset="0"/>
              </a:rPr>
              <a:t>(Intentional Errors)</a:t>
            </a:r>
            <a:endParaRPr lang="en-US" sz="2800" dirty="0">
              <a:solidFill>
                <a:schemeClr val="bg2"/>
              </a:solidFill>
              <a:latin typeface="Perpetua"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sz="2000" dirty="0" smtClean="0">
                <a:solidFill>
                  <a:schemeClr val="bg2">
                    <a:lumMod val="10000"/>
                  </a:schemeClr>
                </a:solidFill>
                <a:latin typeface="Calisto MT" pitchFamily="18" charset="0"/>
              </a:rPr>
              <a:t>Many authors purposely make errors in their writing for effect. The key word here is </a:t>
            </a:r>
            <a:r>
              <a:rPr lang="en-US" sz="2000" i="1" dirty="0" smtClean="0">
                <a:solidFill>
                  <a:schemeClr val="bg2">
                    <a:lumMod val="10000"/>
                  </a:schemeClr>
                </a:solidFill>
                <a:latin typeface="Calisto MT" pitchFamily="18" charset="0"/>
              </a:rPr>
              <a:t>purposely</a:t>
            </a:r>
            <a:r>
              <a:rPr lang="en-US" sz="2000" dirty="0" smtClean="0">
                <a:solidFill>
                  <a:schemeClr val="bg2">
                    <a:lumMod val="10000"/>
                  </a:schemeClr>
                </a:solidFill>
                <a:latin typeface="Calisto MT" pitchFamily="18" charset="0"/>
              </a:rPr>
              <a:t>. </a:t>
            </a:r>
            <a:br>
              <a:rPr lang="en-US" sz="2000" dirty="0" smtClean="0">
                <a:solidFill>
                  <a:schemeClr val="bg2">
                    <a:lumMod val="10000"/>
                  </a:schemeClr>
                </a:solidFill>
                <a:latin typeface="Calisto MT" pitchFamily="18" charset="0"/>
              </a:rPr>
            </a:br>
            <a:endParaRPr lang="en-US" sz="2000" dirty="0" smtClean="0">
              <a:solidFill>
                <a:schemeClr val="bg2">
                  <a:lumMod val="10000"/>
                </a:schemeClr>
              </a:solidFill>
              <a:latin typeface="Calisto MT" pitchFamily="18" charset="0"/>
            </a:endParaRPr>
          </a:p>
          <a:p>
            <a:pPr>
              <a:buFont typeface="Wingdings" pitchFamily="2" charset="2"/>
              <a:buChar char="ü"/>
            </a:pPr>
            <a:r>
              <a:rPr lang="en-US" sz="2000" dirty="0" smtClean="0">
                <a:solidFill>
                  <a:schemeClr val="bg2">
                    <a:lumMod val="10000"/>
                  </a:schemeClr>
                </a:solidFill>
                <a:latin typeface="Calisto MT" pitchFamily="18" charset="0"/>
              </a:rPr>
              <a:t>Famous authors such as Ernest Hemingway, Mark Twain, and William Faulkner have implemented intentional errors in their work as a stylistic choice. </a:t>
            </a:r>
            <a:br>
              <a:rPr lang="en-US" sz="2000" dirty="0" smtClean="0">
                <a:solidFill>
                  <a:schemeClr val="bg2">
                    <a:lumMod val="10000"/>
                  </a:schemeClr>
                </a:solidFill>
                <a:latin typeface="Calisto MT" pitchFamily="18" charset="0"/>
              </a:rPr>
            </a:br>
            <a:endParaRPr lang="en-US" sz="2000" dirty="0" smtClean="0">
              <a:solidFill>
                <a:schemeClr val="bg2">
                  <a:lumMod val="10000"/>
                </a:schemeClr>
              </a:solidFill>
              <a:latin typeface="Calisto MT" pitchFamily="18" charset="0"/>
            </a:endParaRPr>
          </a:p>
          <a:p>
            <a:pPr>
              <a:buFont typeface="Wingdings" pitchFamily="2" charset="2"/>
              <a:buChar char="ü"/>
            </a:pPr>
            <a:r>
              <a:rPr lang="en-US" sz="2000" dirty="0" smtClean="0">
                <a:solidFill>
                  <a:schemeClr val="bg2">
                    <a:lumMod val="10000"/>
                  </a:schemeClr>
                </a:solidFill>
                <a:latin typeface="Calisto MT" pitchFamily="18" charset="0"/>
              </a:rPr>
              <a:t>These authors did not carelessly write with poor grammar; they wrote with a specific style and purpose.</a:t>
            </a:r>
            <a:br>
              <a:rPr lang="en-US" sz="2000" dirty="0" smtClean="0">
                <a:solidFill>
                  <a:schemeClr val="bg2">
                    <a:lumMod val="10000"/>
                  </a:schemeClr>
                </a:solidFill>
                <a:latin typeface="Calisto MT" pitchFamily="18" charset="0"/>
              </a:rPr>
            </a:br>
            <a:r>
              <a:rPr lang="en-US" sz="2000" dirty="0" smtClean="0">
                <a:solidFill>
                  <a:schemeClr val="bg2">
                    <a:lumMod val="10000"/>
                  </a:schemeClr>
                </a:solidFill>
                <a:latin typeface="Calisto MT" pitchFamily="18" charset="0"/>
              </a:rPr>
              <a:t> </a:t>
            </a:r>
          </a:p>
          <a:p>
            <a:pPr>
              <a:buFont typeface="Wingdings" pitchFamily="2" charset="2"/>
              <a:buChar char="ü"/>
            </a:pPr>
            <a:r>
              <a:rPr lang="en-US" sz="2000" dirty="0" smtClean="0">
                <a:solidFill>
                  <a:schemeClr val="bg2">
                    <a:lumMod val="10000"/>
                  </a:schemeClr>
                </a:solidFill>
                <a:latin typeface="Calisto MT" pitchFamily="18" charset="0"/>
              </a:rPr>
              <a:t>Once you have mastered grammar, you can make stylistic choices with your writing.</a:t>
            </a:r>
          </a:p>
          <a:p>
            <a:pPr>
              <a:buFont typeface="Wingdings" pitchFamily="2" charset="2"/>
              <a:buChar char="ü"/>
            </a:pPr>
            <a:endParaRPr lang="en-US" sz="2000" dirty="0" smtClean="0">
              <a:solidFill>
                <a:schemeClr val="bg2">
                  <a:lumMod val="10000"/>
                </a:schemeClr>
              </a:solidFill>
              <a:latin typeface="Calisto MT" pitchFamily="18" charset="0"/>
            </a:endParaRPr>
          </a:p>
          <a:p>
            <a:pPr>
              <a:buFont typeface="Wingdings" pitchFamily="2" charset="2"/>
              <a:buChar char="ü"/>
            </a:pPr>
            <a:r>
              <a:rPr lang="en-US" sz="2000" dirty="0" smtClean="0">
                <a:solidFill>
                  <a:schemeClr val="bg2">
                    <a:lumMod val="10000"/>
                  </a:schemeClr>
                </a:solidFill>
                <a:latin typeface="Calisto MT" pitchFamily="18" charset="0"/>
              </a:rPr>
              <a:t> You must achieve credibility; otherwise, you will not be taken seriously. </a:t>
            </a:r>
            <a:br>
              <a:rPr lang="en-US" sz="2000" dirty="0" smtClean="0">
                <a:solidFill>
                  <a:schemeClr val="bg2">
                    <a:lumMod val="10000"/>
                  </a:schemeClr>
                </a:solidFill>
                <a:latin typeface="Calisto MT" pitchFamily="18" charset="0"/>
              </a:rPr>
            </a:br>
            <a:endParaRPr lang="en-US" sz="2000" dirty="0" smtClean="0">
              <a:solidFill>
                <a:schemeClr val="bg2">
                  <a:lumMod val="10000"/>
                </a:schemeClr>
              </a:solidFill>
              <a:latin typeface="Calisto MT" pitchFamily="18" charset="0"/>
            </a:endParaRPr>
          </a:p>
          <a:p>
            <a:pPr>
              <a:buFont typeface="Wingdings" pitchFamily="2" charset="2"/>
              <a:buChar char="ü"/>
            </a:pPr>
            <a:r>
              <a:rPr lang="en-US" sz="2000" dirty="0" smtClean="0">
                <a:solidFill>
                  <a:schemeClr val="bg2">
                    <a:lumMod val="10000"/>
                  </a:schemeClr>
                </a:solidFill>
                <a:latin typeface="Calisto MT" pitchFamily="18" charset="0"/>
              </a:rPr>
              <a:t>Publishers know the difference between careless mistakes and intentional errors.</a:t>
            </a:r>
            <a:endParaRPr lang="en-US" sz="2000" dirty="0">
              <a:solidFill>
                <a:schemeClr val="bg2">
                  <a:lumMod val="10000"/>
                </a:schemeClr>
              </a:solidFill>
              <a:latin typeface="Calisto MT"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2738</TotalTime>
  <Words>297</Words>
  <Application>Microsoft Office PowerPoint</Application>
  <PresentationFormat>On-screen Show (4:3)</PresentationFormat>
  <Paragraphs>77</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Arabic Typesetting</vt:lpstr>
      <vt:lpstr>Arial</vt:lpstr>
      <vt:lpstr>Calibri</vt:lpstr>
      <vt:lpstr>Calisto MT</vt:lpstr>
      <vt:lpstr>Centaur</vt:lpstr>
      <vt:lpstr>Papyrus</vt:lpstr>
      <vt:lpstr>Perpetua</vt:lpstr>
      <vt:lpstr>Poor Richard</vt:lpstr>
      <vt:lpstr>Wingdings</vt:lpstr>
      <vt:lpstr>Office Theme</vt:lpstr>
      <vt:lpstr>The Importance of Grammar  in Creative Writing Mini-Lesson #31a</vt:lpstr>
      <vt:lpstr>Is proper grammar necessary for creative writing? </vt:lpstr>
      <vt:lpstr>Credibility/Acceptability </vt:lpstr>
      <vt:lpstr>Communication</vt:lpstr>
      <vt:lpstr>Clarity/Readability</vt:lpstr>
      <vt:lpstr>Formatting</vt:lpstr>
      <vt:lpstr>Confusion </vt:lpstr>
      <vt:lpstr>Clarity </vt:lpstr>
      <vt:lpstr>Stylistic Choice  (Intentional Errors)</vt:lpstr>
      <vt:lpstr>Mind your C’s </vt:lpstr>
      <vt:lpstr>Conclusion </vt:lpstr>
      <vt:lpstr>Works Cited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Grammar  in Creative Writing</dc:title>
  <dc:creator>Alonna</dc:creator>
  <cp:lastModifiedBy>labbie</cp:lastModifiedBy>
  <cp:revision>72</cp:revision>
  <dcterms:created xsi:type="dcterms:W3CDTF">2013-01-24T02:15:25Z</dcterms:created>
  <dcterms:modified xsi:type="dcterms:W3CDTF">2014-07-09T20:03:53Z</dcterms:modified>
</cp:coreProperties>
</file>