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88" d="100"/>
          <a:sy n="88" d="100"/>
        </p:scale>
        <p:origin x="114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275-7E30-44F5-8F31-538A809D39D1}" type="datetimeFigureOut">
              <a:rPr lang="en-US" smtClean="0"/>
              <a:pPr/>
              <a:t>7/15/2014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69EF-D802-4E05-BC77-D3B4EBF6C4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102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275-7E30-44F5-8F31-538A809D39D1}" type="datetimeFigureOut">
              <a:rPr lang="en-US" smtClean="0"/>
              <a:pPr/>
              <a:t>7/15/2014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69EF-D802-4E05-BC77-D3B4EBF6C4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43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3F70B275-7E30-44F5-8F31-538A809D39D1}" type="datetimeFigureOut">
              <a:rPr lang="en-US" smtClean="0"/>
              <a:pPr/>
              <a:t>7/15/2014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024769EF-D802-4E05-BC77-D3B4EBF6C4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54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275-7E30-44F5-8F31-538A809D39D1}" type="datetimeFigureOut">
              <a:rPr lang="en-US" smtClean="0"/>
              <a:pPr/>
              <a:t>7/15/2014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69EF-D802-4E05-BC77-D3B4EBF6C4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717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F70B275-7E30-44F5-8F31-538A809D39D1}" type="datetimeFigureOut">
              <a:rPr lang="en-US" smtClean="0"/>
              <a:pPr/>
              <a:t>7/15/2014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4769EF-D802-4E05-BC77-D3B4EBF6C4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1054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275-7E30-44F5-8F31-538A809D39D1}" type="datetimeFigureOut">
              <a:rPr lang="en-US" smtClean="0"/>
              <a:pPr/>
              <a:t>7/15/2014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69EF-D802-4E05-BC77-D3B4EBF6C4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69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275-7E30-44F5-8F31-538A809D39D1}" type="datetimeFigureOut">
              <a:rPr lang="en-US" smtClean="0"/>
              <a:pPr/>
              <a:t>7/15/2014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69EF-D802-4E05-BC77-D3B4EBF6C4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963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275-7E30-44F5-8F31-538A809D39D1}" type="datetimeFigureOut">
              <a:rPr lang="en-US" smtClean="0"/>
              <a:pPr/>
              <a:t>7/15/2014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69EF-D802-4E05-BC77-D3B4EBF6C4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700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275-7E30-44F5-8F31-538A809D39D1}" type="datetimeFigureOut">
              <a:rPr lang="en-US" smtClean="0"/>
              <a:pPr/>
              <a:t>7/15/2014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69EF-D802-4E05-BC77-D3B4EBF6C4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87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275-7E30-44F5-8F31-538A809D39D1}" type="datetimeFigureOut">
              <a:rPr lang="en-US" smtClean="0"/>
              <a:pPr/>
              <a:t>7/15/2014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69EF-D802-4E05-BC77-D3B4EBF6C4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0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275-7E30-44F5-8F31-538A809D39D1}" type="datetimeFigureOut">
              <a:rPr lang="en-US" smtClean="0"/>
              <a:pPr/>
              <a:t>7/15/2014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769EF-D802-4E05-BC77-D3B4EBF6C4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47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3F70B275-7E30-44F5-8F31-538A809D39D1}" type="datetimeFigureOut">
              <a:rPr lang="en-US" smtClean="0"/>
              <a:pPr/>
              <a:t>7/15/2014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024769EF-D802-4E05-BC77-D3B4EBF6C4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442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Typography of Titles in MLA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843718"/>
          </a:xfrm>
        </p:spPr>
        <p:txBody>
          <a:bodyPr>
            <a:normAutofit/>
          </a:bodyPr>
          <a:lstStyle/>
          <a:p>
            <a:r>
              <a:rPr lang="en-US" dirty="0" smtClean="0"/>
              <a:t>Created by</a:t>
            </a:r>
          </a:p>
          <a:p>
            <a:r>
              <a:rPr lang="en-US" dirty="0" smtClean="0"/>
              <a:t>John David Brown </a:t>
            </a:r>
          </a:p>
          <a:p>
            <a:r>
              <a:rPr lang="en-US" dirty="0" smtClean="0"/>
              <a:t>Spring 2014</a:t>
            </a:r>
          </a:p>
          <a:p>
            <a:r>
              <a:rPr lang="en-US" dirty="0" smtClean="0"/>
              <a:t>Source: </a:t>
            </a:r>
            <a:r>
              <a:rPr lang="en-US" i="1" dirty="0" smtClean="0"/>
              <a:t>MLA Handbook for Writers of Research Papers, Seventh Edition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561462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301" y="172571"/>
            <a:ext cx="1203158" cy="16401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739" y="172573"/>
            <a:ext cx="1109125" cy="16562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807" y="172571"/>
            <a:ext cx="1024474" cy="16401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661" y="172572"/>
            <a:ext cx="1109126" cy="16492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839" y="172573"/>
            <a:ext cx="1093456" cy="16401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08" y="172573"/>
            <a:ext cx="1237040" cy="16526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b="1" i="1" dirty="0" smtClean="0">
                <a:solidFill>
                  <a:srgbClr val="FF0000"/>
                </a:solidFill>
              </a:rPr>
              <a:t>Italicize</a:t>
            </a:r>
            <a:endParaRPr lang="en-US" sz="8000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7968" y="2011680"/>
            <a:ext cx="4922256" cy="4206240"/>
          </a:xfrm>
        </p:spPr>
        <p:txBody>
          <a:bodyPr>
            <a:normAutofit fontScale="92500"/>
          </a:bodyPr>
          <a:lstStyle/>
          <a:p>
            <a:r>
              <a:rPr lang="en-US" sz="3200" dirty="0" smtClean="0"/>
              <a:t>BOOK: </a:t>
            </a:r>
            <a:r>
              <a:rPr lang="en-US" sz="3200" i="1" dirty="0" smtClean="0"/>
              <a:t>To Kill a Mockingbird</a:t>
            </a:r>
            <a:r>
              <a:rPr lang="en-US" sz="3200" dirty="0" smtClean="0"/>
              <a:t> </a:t>
            </a:r>
          </a:p>
          <a:p>
            <a:r>
              <a:rPr lang="en-US" sz="3200" dirty="0" smtClean="0"/>
              <a:t>PLAY: </a:t>
            </a:r>
            <a:r>
              <a:rPr lang="en-US" sz="3200" i="1" dirty="0" smtClean="0"/>
              <a:t>The Crucible</a:t>
            </a:r>
          </a:p>
          <a:p>
            <a:r>
              <a:rPr lang="en-US" sz="3200" i="1" dirty="0" smtClean="0"/>
              <a:t> </a:t>
            </a:r>
            <a:r>
              <a:rPr lang="en-US" sz="3200" dirty="0" smtClean="0"/>
              <a:t>POEM PUBLISHED AS A BOOK: </a:t>
            </a:r>
            <a:r>
              <a:rPr lang="en-US" sz="3200" i="1" dirty="0" smtClean="0"/>
              <a:t>The Waste Land</a:t>
            </a:r>
          </a:p>
          <a:p>
            <a:r>
              <a:rPr lang="en-US" sz="3200" dirty="0" smtClean="0"/>
              <a:t>PAMPHLET: </a:t>
            </a:r>
            <a:r>
              <a:rPr lang="en-US" sz="3200" i="1" dirty="0" smtClean="0"/>
              <a:t>Common Sense</a:t>
            </a:r>
          </a:p>
          <a:p>
            <a:r>
              <a:rPr lang="en-US" sz="3200" dirty="0" smtClean="0"/>
              <a:t>NEWSPAPER: </a:t>
            </a:r>
            <a:r>
              <a:rPr lang="en-US" sz="3200" i="1" dirty="0" smtClean="0"/>
              <a:t>The Pensacola News Journal</a:t>
            </a:r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66348" cy="4351338"/>
          </a:xfrm>
        </p:spPr>
        <p:txBody>
          <a:bodyPr>
            <a:normAutofit fontScale="92500"/>
          </a:bodyPr>
          <a:lstStyle/>
          <a:p>
            <a:r>
              <a:rPr lang="en-US" sz="3200" dirty="0" smtClean="0"/>
              <a:t>MAGAZINE: </a:t>
            </a:r>
            <a:r>
              <a:rPr lang="en-US" sz="3200" i="1" dirty="0" smtClean="0"/>
              <a:t>Entertainment </a:t>
            </a:r>
            <a:r>
              <a:rPr lang="en-US" sz="3200" i="1" dirty="0"/>
              <a:t>Weekly</a:t>
            </a:r>
          </a:p>
          <a:p>
            <a:r>
              <a:rPr lang="en-US" sz="3200" dirty="0" smtClean="0"/>
              <a:t>JOURNAL: </a:t>
            </a:r>
            <a:r>
              <a:rPr lang="en-US" sz="3200" i="1" dirty="0"/>
              <a:t>James Joyce Quarterly</a:t>
            </a:r>
          </a:p>
          <a:p>
            <a:r>
              <a:rPr lang="en-US" sz="3200" dirty="0" smtClean="0"/>
              <a:t>WEB SITE: </a:t>
            </a:r>
            <a:r>
              <a:rPr lang="en-US" sz="3200" i="1" dirty="0" smtClean="0"/>
              <a:t>Facebook</a:t>
            </a:r>
            <a:endParaRPr lang="en-US" sz="3200" i="1" dirty="0"/>
          </a:p>
          <a:p>
            <a:r>
              <a:rPr lang="en-US" sz="3200" dirty="0" smtClean="0"/>
              <a:t>ONLINE DATABASE: </a:t>
            </a:r>
            <a:r>
              <a:rPr lang="en-US" sz="3200" i="1" dirty="0" smtClean="0"/>
              <a:t>JSTOR </a:t>
            </a:r>
            <a:endParaRPr lang="en-US" sz="3200" i="1" dirty="0"/>
          </a:p>
          <a:p>
            <a:r>
              <a:rPr lang="en-US" sz="3200" dirty="0" smtClean="0"/>
              <a:t>FILM: </a:t>
            </a:r>
            <a:r>
              <a:rPr lang="en-US" sz="3200" i="1" dirty="0" smtClean="0"/>
              <a:t>Ferris </a:t>
            </a:r>
            <a:r>
              <a:rPr lang="en-US" sz="3200" i="1" dirty="0" err="1"/>
              <a:t>Bueller’s</a:t>
            </a:r>
            <a:r>
              <a:rPr lang="en-US" sz="3200" i="1" dirty="0"/>
              <a:t> Day Off</a:t>
            </a:r>
          </a:p>
          <a:p>
            <a:r>
              <a:rPr lang="en-US" sz="3200" dirty="0" smtClean="0"/>
              <a:t>TELEVISION SHOW: </a:t>
            </a:r>
            <a:r>
              <a:rPr lang="en-US" sz="3200" i="1" dirty="0" smtClean="0"/>
              <a:t>30 </a:t>
            </a:r>
            <a:r>
              <a:rPr lang="en-US" sz="3200" i="1" dirty="0"/>
              <a:t>Rock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572"/>
            <a:ext cx="1130968" cy="16530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7" y="172572"/>
            <a:ext cx="1066800" cy="16492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747" y="172572"/>
            <a:ext cx="1050758" cy="16492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173" y="172571"/>
            <a:ext cx="1080842" cy="164018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295" y="172571"/>
            <a:ext cx="1073272" cy="164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613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3697" y="2011680"/>
            <a:ext cx="5416527" cy="4372644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RADIO BROADCAST: </a:t>
            </a:r>
            <a:r>
              <a:rPr lang="en-US" sz="2800" i="1" dirty="0" smtClean="0"/>
              <a:t>A </a:t>
            </a:r>
            <a:r>
              <a:rPr lang="en-US" sz="2800" i="1" dirty="0"/>
              <a:t>Prairie Home Companion</a:t>
            </a:r>
            <a:endParaRPr lang="en-US" sz="2800" dirty="0"/>
          </a:p>
          <a:p>
            <a:r>
              <a:rPr lang="en-US" sz="2800" dirty="0" smtClean="0"/>
              <a:t>MUSIC ALBUM: </a:t>
            </a:r>
            <a:r>
              <a:rPr lang="en-US" sz="2800" i="1" dirty="0"/>
              <a:t>Goodbye Yellow Brick Road</a:t>
            </a:r>
          </a:p>
          <a:p>
            <a:r>
              <a:rPr lang="en-US" sz="2800" dirty="0" smtClean="0"/>
              <a:t>DANCE PERFORMANCE: </a:t>
            </a:r>
            <a:r>
              <a:rPr lang="en-US" sz="2800" i="1" dirty="0"/>
              <a:t>Swan Lake</a:t>
            </a:r>
          </a:p>
          <a:p>
            <a:r>
              <a:rPr lang="en-US" sz="2800" dirty="0" smtClean="0"/>
              <a:t>OPERA: </a:t>
            </a:r>
            <a:r>
              <a:rPr lang="en-US" sz="2800" i="1" dirty="0"/>
              <a:t>Porgy and Bess</a:t>
            </a:r>
          </a:p>
          <a:p>
            <a:r>
              <a:rPr lang="en-US" sz="2800" dirty="0" smtClean="0"/>
              <a:t>LONG MUSICAL COMPOSITION IDENTIFIED BY NAME: </a:t>
            </a:r>
            <a:r>
              <a:rPr lang="en-US" sz="2800" dirty="0"/>
              <a:t>Berlioz’s </a:t>
            </a:r>
            <a:r>
              <a:rPr lang="en-US" sz="2800" i="1" dirty="0" err="1"/>
              <a:t>Symphonie</a:t>
            </a:r>
            <a:r>
              <a:rPr lang="en-US" sz="2800" i="1" dirty="0"/>
              <a:t> </a:t>
            </a:r>
            <a:r>
              <a:rPr lang="en-US" sz="2800" i="1" dirty="0" err="1"/>
              <a:t>fantastique</a:t>
            </a:r>
            <a:endParaRPr lang="en-US" sz="2800" i="1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2153" y="2011680"/>
            <a:ext cx="5607382" cy="4206240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/>
              <a:t>MUSICAL PLAY: </a:t>
            </a:r>
            <a:r>
              <a:rPr lang="en-US" sz="3000" i="1" dirty="0"/>
              <a:t>Fiddler on the Roof</a:t>
            </a:r>
          </a:p>
          <a:p>
            <a:r>
              <a:rPr lang="en-US" sz="3000" dirty="0" smtClean="0"/>
              <a:t>PAINTING: </a:t>
            </a:r>
            <a:r>
              <a:rPr lang="en-US" sz="3000" i="1" dirty="0"/>
              <a:t>Starry Night</a:t>
            </a:r>
          </a:p>
          <a:p>
            <a:r>
              <a:rPr lang="en-US" sz="3000" dirty="0" smtClean="0"/>
              <a:t>SCULPTURE: </a:t>
            </a:r>
            <a:r>
              <a:rPr lang="en-US" sz="3000" i="1" dirty="0"/>
              <a:t>David</a:t>
            </a:r>
          </a:p>
          <a:p>
            <a:r>
              <a:rPr lang="en-US" sz="3000" dirty="0" smtClean="0"/>
              <a:t>SHIP: </a:t>
            </a:r>
            <a:r>
              <a:rPr lang="en-US" sz="3000" dirty="0"/>
              <a:t>USS </a:t>
            </a:r>
            <a:r>
              <a:rPr lang="en-US" sz="3000" i="1" dirty="0"/>
              <a:t>Alabama  </a:t>
            </a:r>
            <a:r>
              <a:rPr lang="en-US" sz="3000" dirty="0" smtClean="0"/>
              <a:t>(</a:t>
            </a:r>
            <a:r>
              <a:rPr lang="en-US" sz="3000" dirty="0"/>
              <a:t>Notice that “USS” is not italicized.)</a:t>
            </a:r>
            <a:endParaRPr lang="en-US" sz="3000" i="1" dirty="0"/>
          </a:p>
          <a:p>
            <a:r>
              <a:rPr lang="en-US" sz="3000" dirty="0" smtClean="0"/>
              <a:t>AIRCRAFT: </a:t>
            </a:r>
            <a:r>
              <a:rPr lang="en-US" sz="3000" i="1" dirty="0"/>
              <a:t>Air Force One</a:t>
            </a:r>
          </a:p>
          <a:p>
            <a:r>
              <a:rPr lang="en-US" sz="3000" dirty="0" smtClean="0"/>
              <a:t>SPACECRAFT: </a:t>
            </a:r>
            <a:r>
              <a:rPr lang="en-US" sz="3000" i="1" dirty="0"/>
              <a:t>Apollo 11</a:t>
            </a:r>
            <a:endParaRPr lang="en-US" sz="3000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301" y="172571"/>
            <a:ext cx="1203158" cy="16401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739" y="172573"/>
            <a:ext cx="1109125" cy="16562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807" y="172571"/>
            <a:ext cx="1024474" cy="16401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661" y="172572"/>
            <a:ext cx="1109126" cy="16492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839" y="172573"/>
            <a:ext cx="1093456" cy="16401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08" y="172573"/>
            <a:ext cx="1237040" cy="1652686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i="1" smtClean="0">
                <a:solidFill>
                  <a:srgbClr val="FF0000"/>
                </a:solidFill>
              </a:rPr>
              <a:t>Italicize</a:t>
            </a:r>
            <a:endParaRPr lang="en-US" sz="8000" b="1" i="1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572"/>
            <a:ext cx="1130968" cy="16530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947" y="172572"/>
            <a:ext cx="1066800" cy="164927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747" y="172572"/>
            <a:ext cx="1050758" cy="16492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173" y="172571"/>
            <a:ext cx="1080842" cy="164018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295" y="172571"/>
            <a:ext cx="1073272" cy="164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000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78"/>
          <a:stretch/>
        </p:blipFill>
        <p:spPr>
          <a:xfrm>
            <a:off x="4011662" y="149451"/>
            <a:ext cx="1411115" cy="16978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22"/>
          <a:stretch/>
        </p:blipFill>
        <p:spPr>
          <a:xfrm>
            <a:off x="10379" y="149453"/>
            <a:ext cx="1240924" cy="16761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4" t="9071" r="32410"/>
          <a:stretch/>
        </p:blipFill>
        <p:spPr>
          <a:xfrm>
            <a:off x="2727154" y="154841"/>
            <a:ext cx="1363579" cy="16803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1" t="5727" r="16764" b="9711"/>
          <a:stretch/>
        </p:blipFill>
        <p:spPr>
          <a:xfrm>
            <a:off x="1251969" y="149451"/>
            <a:ext cx="1475172" cy="16978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254" y="149452"/>
            <a:ext cx="1451811" cy="167910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7" t="4721" r="41000" b="29747"/>
          <a:stretch/>
        </p:blipFill>
        <p:spPr>
          <a:xfrm>
            <a:off x="9512499" y="149451"/>
            <a:ext cx="1468315" cy="16857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6" r="13873"/>
          <a:stretch/>
        </p:blipFill>
        <p:spPr>
          <a:xfrm>
            <a:off x="6881592" y="149451"/>
            <a:ext cx="1314296" cy="16716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074" y="149452"/>
            <a:ext cx="1323711" cy="16636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867" y="149452"/>
            <a:ext cx="1202920" cy="16857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</a:rPr>
              <a:t>“Quotation Marks”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JOURNAL ARTICLES: “Logical Action in </a:t>
            </a:r>
            <a:r>
              <a:rPr lang="en-US" sz="3200" i="1" dirty="0" smtClean="0"/>
              <a:t>The Catcher in the Rye</a:t>
            </a:r>
            <a:r>
              <a:rPr lang="en-US" sz="3200" dirty="0" smtClean="0"/>
              <a:t>”</a:t>
            </a:r>
          </a:p>
          <a:p>
            <a:r>
              <a:rPr lang="en-US" sz="3200" dirty="0" smtClean="0"/>
              <a:t>MAGAZINE ARTICLE: “The Blind Faith of the One-Eyed Matador”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ENCYCLOPEDIA ARTICLE: “</a:t>
            </a:r>
            <a:r>
              <a:rPr lang="en-US" sz="3200" dirty="0"/>
              <a:t>Hummingbird</a:t>
            </a:r>
            <a:r>
              <a:rPr lang="en-US" sz="3200" dirty="0" smtClean="0"/>
              <a:t>”</a:t>
            </a:r>
          </a:p>
          <a:p>
            <a:r>
              <a:rPr lang="en-US" sz="3200" dirty="0" smtClean="0"/>
              <a:t>SHORT STORY: </a:t>
            </a:r>
            <a:r>
              <a:rPr lang="en-US" sz="3200" dirty="0"/>
              <a:t>“A Good Man Is Hard to Find</a:t>
            </a:r>
          </a:p>
          <a:p>
            <a:r>
              <a:rPr lang="en-US" sz="3200" dirty="0" smtClean="0"/>
              <a:t>POEM: “</a:t>
            </a:r>
            <a:r>
              <a:rPr lang="en-US" sz="3200" dirty="0"/>
              <a:t>Upon the Burning of Our House”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979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200" dirty="0" smtClean="0"/>
              <a:t>CHAPTER: </a:t>
            </a:r>
            <a:r>
              <a:rPr lang="en-US" sz="3200" dirty="0"/>
              <a:t>“The Boy Who Lived”</a:t>
            </a:r>
          </a:p>
          <a:p>
            <a:r>
              <a:rPr lang="en-US" sz="3200" dirty="0" smtClean="0"/>
              <a:t>ESSAY: </a:t>
            </a:r>
            <a:r>
              <a:rPr lang="en-US" sz="3200" dirty="0"/>
              <a:t>“Is Everyone Hanging Out Without Me?”</a:t>
            </a:r>
          </a:p>
          <a:p>
            <a:r>
              <a:rPr lang="en-US" sz="3200" dirty="0" smtClean="0"/>
              <a:t>WEBPAGE: </a:t>
            </a:r>
            <a:r>
              <a:rPr lang="en-US" sz="3200" dirty="0"/>
              <a:t>“How to Make Chicken Enchiladas”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3200" dirty="0" smtClean="0"/>
              <a:t>TV EPISODE: “</a:t>
            </a:r>
            <a:r>
              <a:rPr lang="en-US" sz="3200" dirty="0"/>
              <a:t>The Rural Juror”</a:t>
            </a:r>
          </a:p>
          <a:p>
            <a:r>
              <a:rPr lang="en-US" sz="3200" dirty="0" smtClean="0"/>
              <a:t>SONG: “</a:t>
            </a:r>
            <a:r>
              <a:rPr lang="en-US" sz="3200" dirty="0"/>
              <a:t>Someone to Watch Over Me”</a:t>
            </a:r>
          </a:p>
          <a:p>
            <a:r>
              <a:rPr lang="en-US" sz="3200" dirty="0" smtClean="0"/>
              <a:t>LECTURE: </a:t>
            </a:r>
            <a:r>
              <a:rPr lang="en-US" sz="3200" dirty="0"/>
              <a:t>“Preparing for a Successful Interview”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78"/>
          <a:stretch/>
        </p:blipFill>
        <p:spPr>
          <a:xfrm>
            <a:off x="4007540" y="161805"/>
            <a:ext cx="1411115" cy="16978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22"/>
          <a:stretch/>
        </p:blipFill>
        <p:spPr>
          <a:xfrm>
            <a:off x="6257" y="161807"/>
            <a:ext cx="1240924" cy="16761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4" t="9071" r="32410"/>
          <a:stretch/>
        </p:blipFill>
        <p:spPr>
          <a:xfrm>
            <a:off x="2723032" y="167195"/>
            <a:ext cx="1363579" cy="16803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1" t="5727" r="16764" b="9711"/>
          <a:stretch/>
        </p:blipFill>
        <p:spPr>
          <a:xfrm>
            <a:off x="1247847" y="161805"/>
            <a:ext cx="1475172" cy="16978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132" y="161806"/>
            <a:ext cx="1451811" cy="16791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7" t="4721" r="41000" b="29747"/>
          <a:stretch/>
        </p:blipFill>
        <p:spPr>
          <a:xfrm>
            <a:off x="9508377" y="161805"/>
            <a:ext cx="1468315" cy="16857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6" r="13873"/>
          <a:stretch/>
        </p:blipFill>
        <p:spPr>
          <a:xfrm>
            <a:off x="6877470" y="161805"/>
            <a:ext cx="1314296" cy="16716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952" y="161806"/>
            <a:ext cx="1323711" cy="16636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4745" y="161806"/>
            <a:ext cx="1202920" cy="1685774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198797" y="296530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 smtClean="0">
                <a:solidFill>
                  <a:srgbClr val="FF0000"/>
                </a:solidFill>
              </a:rPr>
              <a:t>“Quotation Marks”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729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78" t="11416" r="5488" b="51107"/>
          <a:stretch/>
        </p:blipFill>
        <p:spPr>
          <a:xfrm>
            <a:off x="8722040" y="163830"/>
            <a:ext cx="3482466" cy="16450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5" y="163830"/>
            <a:ext cx="2466975" cy="16291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73"/>
          <a:stretch/>
        </p:blipFill>
        <p:spPr>
          <a:xfrm>
            <a:off x="4851984" y="163830"/>
            <a:ext cx="1961120" cy="16484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991" y="163830"/>
            <a:ext cx="2396805" cy="16450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45"/>
          <a:stretch/>
        </p:blipFill>
        <p:spPr>
          <a:xfrm>
            <a:off x="6752967" y="163831"/>
            <a:ext cx="1969072" cy="16484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275"/>
            <a:ext cx="12192000" cy="1508760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</a:rPr>
              <a:t>No additional typography 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SCRIPTURE: the Bible</a:t>
            </a:r>
          </a:p>
          <a:p>
            <a:r>
              <a:rPr lang="en-US" dirty="0" smtClean="0"/>
              <a:t>LAWS, ACTS, AND POLITICAL DOCUMENTS: the Declaration of Independence</a:t>
            </a:r>
          </a:p>
          <a:p>
            <a:r>
              <a:rPr lang="en-US" dirty="0" smtClean="0"/>
              <a:t>MUSICAL COMPOSITIONS IDENTIFIED BY FORM, NUMBER, AND KEY: Beethoven’s Symphony no. 7 in A, op. 92</a:t>
            </a:r>
          </a:p>
          <a:p>
            <a:r>
              <a:rPr lang="en-US" dirty="0" smtClean="0"/>
              <a:t>SERIES: </a:t>
            </a:r>
            <a:r>
              <a:rPr lang="en-US" dirty="0" err="1" smtClean="0"/>
              <a:t>Chipola</a:t>
            </a:r>
            <a:r>
              <a:rPr lang="en-US" dirty="0" smtClean="0"/>
              <a:t> College Artist Series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SOCIETIES: Writers’ Guild of America</a:t>
            </a:r>
          </a:p>
          <a:p>
            <a:r>
              <a:rPr lang="en-US" dirty="0" smtClean="0"/>
              <a:t>BUILDINGS AND MONUMENTS: Imogene Theatre</a:t>
            </a:r>
          </a:p>
          <a:p>
            <a:r>
              <a:rPr lang="en-US" dirty="0" smtClean="0"/>
              <a:t>CONFERENCES, SEMINARS, WORKSHOPS, AND COURSES: Early American Literature</a:t>
            </a:r>
          </a:p>
          <a:p>
            <a:r>
              <a:rPr lang="en-US" dirty="0" smtClean="0"/>
              <a:t>WORDS DESIGNATING THE DIVISION OF A WORK: scene 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1747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TC103090430[[fn=Banded]]</Template>
  <TotalTime>10410</TotalTime>
  <Words>350</Words>
  <Application>Microsoft Office PowerPoint</Application>
  <PresentationFormat>Widescreen</PresentationFormat>
  <Paragraphs>51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Corbel</vt:lpstr>
      <vt:lpstr>Wingdings</vt:lpstr>
      <vt:lpstr>Banded</vt:lpstr>
      <vt:lpstr>Typography of Titles in MLA</vt:lpstr>
      <vt:lpstr>Italicize</vt:lpstr>
      <vt:lpstr>PowerPoint Presentation</vt:lpstr>
      <vt:lpstr>“Quotation Marks”</vt:lpstr>
      <vt:lpstr>PowerPoint Presentation</vt:lpstr>
      <vt:lpstr>No additional typography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Capitalization for MLA, APA, Turabian, and AP</dc:title>
  <dc:creator>labbie</dc:creator>
  <cp:lastModifiedBy>labbie</cp:lastModifiedBy>
  <cp:revision>29</cp:revision>
  <dcterms:created xsi:type="dcterms:W3CDTF">2014-05-22T15:53:12Z</dcterms:created>
  <dcterms:modified xsi:type="dcterms:W3CDTF">2014-07-15T13:19:49Z</dcterms:modified>
</cp:coreProperties>
</file>