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70" r:id="rId4"/>
    <p:sldId id="271" r:id="rId5"/>
    <p:sldId id="258" r:id="rId6"/>
    <p:sldId id="259" r:id="rId7"/>
    <p:sldId id="260" r:id="rId8"/>
    <p:sldId id="261" r:id="rId9"/>
    <p:sldId id="262" r:id="rId10"/>
    <p:sldId id="269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382773-4467-4BD8-93D7-222771A2A657}" type="datetimeFigureOut">
              <a:rPr lang="en-US" smtClean="0"/>
              <a:pPr/>
              <a:t>7/15/2014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D7308-A0B0-4B6D-B25C-771F79BD8E8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Formatting and Style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Quoting and Citing Literary Genres</a:t>
            </a:r>
          </a:p>
          <a:p>
            <a:r>
              <a:rPr lang="en-US" dirty="0" smtClean="0"/>
              <a:t>Created April 2012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Verse quotations of more than three lines should begin on a new line. Indent each line one inch from the left margin and double-space between lines, adding no quotation marks that do not appear in the original.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Elizabeth Bishop’s “In the Waiting Rom” is rich in evocative detail: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It was winter. It got dark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early. The waiting room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was full of grown-up people,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arctics</a:t>
            </a:r>
            <a:r>
              <a:rPr lang="en-US" dirty="0" smtClean="0"/>
              <a:t> and overcoats,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lamps and magazines. (6-10)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Alterations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53400" cy="4434840"/>
          </a:xfrm>
        </p:spPr>
        <p:txBody>
          <a:bodyPr/>
          <a:lstStyle/>
          <a:p>
            <a:r>
              <a:rPr lang="en-US" dirty="0" smtClean="0"/>
              <a:t>You can provide supplementary information, but keep them to a minimum and make sure to distinguish them from the original text.</a:t>
            </a:r>
          </a:p>
          <a:p>
            <a:r>
              <a:rPr lang="en-US" dirty="0" smtClean="0"/>
              <a:t>A comment or an explanation that immediately follows the closing quotation mark appears in parentheses. </a:t>
            </a:r>
          </a:p>
          <a:p>
            <a:pPr lvl="1"/>
            <a:r>
              <a:rPr lang="en-US" dirty="0" smtClean="0"/>
              <a:t>Lincoln specifically advocated a government “</a:t>
            </a:r>
            <a:r>
              <a:rPr lang="en-US" i="1" dirty="0" smtClean="0"/>
              <a:t>for</a:t>
            </a:r>
            <a:r>
              <a:rPr lang="en-US" dirty="0" smtClean="0"/>
              <a:t> the people” (emphasis added).</a:t>
            </a:r>
          </a:p>
          <a:p>
            <a:pPr lvl="1"/>
            <a:r>
              <a:rPr lang="en-US" dirty="0" smtClean="0"/>
              <a:t>Shaw admitted, “Nothing can extinguish my interest in </a:t>
            </a:r>
            <a:r>
              <a:rPr lang="en-US" dirty="0" err="1" smtClean="0"/>
              <a:t>Shakespear</a:t>
            </a:r>
            <a:r>
              <a:rPr lang="en-US" dirty="0" smtClean="0"/>
              <a:t>” (sic).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Alterations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A comment or an explanation that goes inside the quotation must appear within square brackets, not parentheses.</a:t>
            </a:r>
          </a:p>
          <a:p>
            <a:r>
              <a:rPr lang="en-US" dirty="0" smtClean="0"/>
              <a:t>Milton’s Satan speaks of his “study [pursuit] of revenge.”</a:t>
            </a:r>
          </a:p>
          <a:p>
            <a:r>
              <a:rPr lang="en-US" dirty="0" smtClean="0"/>
              <a:t>He claimed he could provide “hundreds of examples [of court decisions] to illustrate the historical tension between church and state.”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Alterations of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If a pronoun in a quotation seems unclear, you may add an identification in square brackets.</a:t>
            </a:r>
          </a:p>
          <a:p>
            <a:pPr lvl="1"/>
            <a:r>
              <a:rPr lang="en-US" dirty="0" err="1" smtClean="0"/>
              <a:t>Okonkwo</a:t>
            </a:r>
            <a:r>
              <a:rPr lang="en-US" dirty="0" smtClean="0"/>
              <a:t> is forewarned by the elder </a:t>
            </a:r>
            <a:r>
              <a:rPr lang="en-US" dirty="0" err="1" smtClean="0"/>
              <a:t>Ezuedu</a:t>
            </a:r>
            <a:r>
              <a:rPr lang="en-US" dirty="0" smtClean="0"/>
              <a:t>: “Do not bear a hand in his [</a:t>
            </a:r>
            <a:r>
              <a:rPr lang="en-US" dirty="0" err="1" smtClean="0"/>
              <a:t>Ikemefuna’s</a:t>
            </a:r>
            <a:r>
              <a:rPr lang="en-US" dirty="0" smtClean="0"/>
              <a:t>] death” (Achebe 40).</a:t>
            </a:r>
          </a:p>
          <a:p>
            <a:pPr lvl="1"/>
            <a:r>
              <a:rPr lang="en-US" dirty="0" smtClean="0"/>
              <a:t>Certainly, Achebe considers his novel </a:t>
            </a:r>
            <a:r>
              <a:rPr lang="en-US" i="1" dirty="0" smtClean="0"/>
              <a:t>Things Fall Apart </a:t>
            </a:r>
            <a:r>
              <a:rPr lang="en-US" dirty="0" smtClean="0"/>
              <a:t>to be “an act of atonement with [his] past” (193).</a:t>
            </a:r>
          </a:p>
          <a:p>
            <a:pPr lvl="1"/>
            <a:r>
              <a:rPr lang="en-US" dirty="0" smtClean="0"/>
              <a:t>In the first act he soliloquies, “Why she would hang on him [Hamlet’s father] / As if increase of appetite had grown / By what it fed on. . . 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Whenever you omit words from a quotation, the resulting passage—your prose and the quotation integrated into it—should be grammatically complete and correct.</a:t>
            </a:r>
          </a:p>
          <a:p>
            <a:r>
              <a:rPr lang="en-US" dirty="0" smtClean="0"/>
              <a:t>For an ellipsis within a sentence, use three periods with a space before each and a space after the last </a:t>
            </a:r>
          </a:p>
          <a:p>
            <a:pPr>
              <a:buNone/>
            </a:pPr>
            <a:r>
              <a:rPr lang="en-US" dirty="0" smtClean="0"/>
              <a:t>	( . . . ).</a:t>
            </a:r>
          </a:p>
          <a:p>
            <a:pPr>
              <a:buNone/>
            </a:pPr>
            <a:r>
              <a:rPr lang="en-US" dirty="0" smtClean="0"/>
              <a:t>In surveying various responses to plagues in the </a:t>
            </a:r>
          </a:p>
          <a:p>
            <a:pPr>
              <a:buNone/>
            </a:pPr>
            <a:r>
              <a:rPr lang="en-US" dirty="0" smtClean="0"/>
              <a:t>Middle Ages, Barbara W. Tuchman writes, </a:t>
            </a:r>
          </a:p>
          <a:p>
            <a:pPr>
              <a:buNone/>
            </a:pPr>
            <a:r>
              <a:rPr lang="en-US" dirty="0" smtClean="0"/>
              <a:t>“Medical thinking . . . stressed air as the </a:t>
            </a:r>
          </a:p>
          <a:p>
            <a:pPr>
              <a:buNone/>
            </a:pPr>
            <a:r>
              <a:rPr lang="en-US" dirty="0" smtClean="0"/>
              <a:t>communicator of disease, ignoring sanitation or </a:t>
            </a:r>
          </a:p>
          <a:p>
            <a:pPr>
              <a:buNone/>
            </a:pPr>
            <a:r>
              <a:rPr lang="en-US" dirty="0" smtClean="0"/>
              <a:t>visible carriers” (101-02).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the ellipsis coincides with the end of your sentence, use three periods with a space before each following a sentence period—that is, four periods, with no space before the first or after the last.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While describing his experiences in Africa, Marlow</a:t>
            </a:r>
          </a:p>
          <a:p>
            <a:pPr>
              <a:buNone/>
            </a:pPr>
            <a:r>
              <a:rPr lang="en-US" dirty="0" smtClean="0"/>
              <a:t>explains, “We were wanderers on prehistoric earth,</a:t>
            </a:r>
          </a:p>
          <a:p>
            <a:pPr>
              <a:buNone/>
            </a:pPr>
            <a:r>
              <a:rPr lang="en-US" dirty="0" smtClean="0"/>
              <a:t>on an earth that wore the aspect of an unknown</a:t>
            </a:r>
          </a:p>
          <a:p>
            <a:pPr>
              <a:buNone/>
            </a:pPr>
            <a:r>
              <a:rPr lang="en-US" dirty="0" smtClean="0"/>
              <a:t>planet. We could have fancied ourselves the first of </a:t>
            </a:r>
          </a:p>
          <a:p>
            <a:pPr>
              <a:buNone/>
            </a:pPr>
            <a:r>
              <a:rPr lang="en-US" dirty="0" smtClean="0"/>
              <a:t>men taking possession of an accursed inheritance,  </a:t>
            </a:r>
          </a:p>
          <a:p>
            <a:pPr>
              <a:buNone/>
            </a:pPr>
            <a:r>
              <a:rPr lang="en-US" dirty="0" smtClean="0"/>
              <a:t>to be subdued at the cost of profound anguish and of </a:t>
            </a:r>
          </a:p>
          <a:p>
            <a:pPr>
              <a:buNone/>
            </a:pPr>
            <a:r>
              <a:rPr lang="en-US" dirty="0" smtClean="0"/>
              <a:t>excessive toil. . . 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a parenthetical reference follows the ellipsis at the end of your sentence, however, use three periods with a space before each, and place the sentence period after the final parenthesis.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While describing his experiences in Africa, Marlow</a:t>
            </a:r>
          </a:p>
          <a:p>
            <a:pPr>
              <a:buNone/>
            </a:pPr>
            <a:r>
              <a:rPr lang="en-US" dirty="0" smtClean="0"/>
              <a:t>explains, “We were wanderers on prehistoric earth,</a:t>
            </a:r>
          </a:p>
          <a:p>
            <a:pPr>
              <a:buNone/>
            </a:pPr>
            <a:r>
              <a:rPr lang="en-US" dirty="0" smtClean="0"/>
              <a:t>on an earth that wore the aspect of an unknown</a:t>
            </a:r>
          </a:p>
          <a:p>
            <a:pPr>
              <a:buNone/>
            </a:pPr>
            <a:r>
              <a:rPr lang="en-US" dirty="0" smtClean="0"/>
              <a:t>planet. We could have fancied ourselves the first of </a:t>
            </a:r>
          </a:p>
          <a:p>
            <a:pPr>
              <a:buNone/>
            </a:pPr>
            <a:r>
              <a:rPr lang="en-US" dirty="0" smtClean="0"/>
              <a:t>men taking possession of an accursed inheritance,  </a:t>
            </a:r>
          </a:p>
          <a:p>
            <a:pPr>
              <a:buNone/>
            </a:pPr>
            <a:r>
              <a:rPr lang="en-US" dirty="0" smtClean="0"/>
              <a:t>to be subdued at the cost of profound anguish and of </a:t>
            </a:r>
          </a:p>
          <a:p>
            <a:pPr>
              <a:buNone/>
            </a:pPr>
            <a:r>
              <a:rPr lang="en-US" dirty="0" smtClean="0"/>
              <a:t>excessive toil . . .” (Conrad 31-32).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Information came from </a:t>
            </a:r>
            <a:r>
              <a:rPr lang="en-US" i="1" dirty="0" smtClean="0"/>
              <a:t>MLA Handbook for Writers of Research Papers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In  MLA documentation style, place the author’s name in the parenthetical citation if the author is not mentioned in the sentence.</a:t>
            </a:r>
          </a:p>
          <a:p>
            <a:pPr lvl="1"/>
            <a:r>
              <a:rPr lang="en-US" dirty="0" smtClean="0"/>
              <a:t>The aesthetic and ideological orientation of jazz underwent considerable scrutiny in the late 1950s and early 1960s (Anderson 7).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If the author is mentioned in the sentence, do not include the author’s name in the parenthetical citation.</a:t>
            </a:r>
          </a:p>
          <a:p>
            <a:pPr lvl="1"/>
            <a:r>
              <a:rPr lang="en-US" dirty="0" smtClean="0"/>
              <a:t>According to Anderson, the aesthetic and ideological orientation of jazz underwent considerable scrutiny in the late 1950s and early 1960s (7).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61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Quoting Prose with Question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Place a question mark inside a closing quotation mark if a question mark occurs there in the quoted passage.</a:t>
            </a:r>
          </a:p>
          <a:p>
            <a:pPr lvl="1"/>
            <a:r>
              <a:rPr lang="en-US" dirty="0" err="1" smtClean="0"/>
              <a:t>Peeta</a:t>
            </a:r>
            <a:r>
              <a:rPr lang="en-US" dirty="0" smtClean="0"/>
              <a:t> asks, “Where is </a:t>
            </a:r>
            <a:r>
              <a:rPr lang="en-US" dirty="0" err="1" smtClean="0"/>
              <a:t>Haymitch</a:t>
            </a:r>
            <a:r>
              <a:rPr lang="en-US" dirty="0" smtClean="0"/>
              <a:t>, anyway? Isn’t he supposed to protect us from this sort of thing?”</a:t>
            </a:r>
          </a:p>
          <a:p>
            <a:r>
              <a:rPr lang="en-US" dirty="0" smtClean="0"/>
              <a:t>If the quotation ends a sentence that is a question, place a question mark outside the quotation. </a:t>
            </a:r>
          </a:p>
          <a:p>
            <a:pPr lvl="1"/>
            <a:r>
              <a:rPr lang="en-US" dirty="0" smtClean="0"/>
              <a:t>Will </a:t>
            </a:r>
            <a:r>
              <a:rPr lang="en-US" dirty="0" err="1" smtClean="0"/>
              <a:t>Katniss</a:t>
            </a:r>
            <a:r>
              <a:rPr lang="en-US" dirty="0" smtClean="0"/>
              <a:t> turn into an </a:t>
            </a:r>
            <a:r>
              <a:rPr lang="en-US" dirty="0" err="1" smtClean="0"/>
              <a:t>Avox</a:t>
            </a:r>
            <a:r>
              <a:rPr lang="en-US" dirty="0" smtClean="0"/>
              <a:t> and “wait on future tributes of </a:t>
            </a:r>
            <a:r>
              <a:rPr lang="en-US" dirty="0" err="1" smtClean="0"/>
              <a:t>Panem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If a question mark occurs where a comma or period would normally be required, omit the comma or period. </a:t>
            </a:r>
          </a:p>
          <a:p>
            <a:pPr lvl="1"/>
            <a:r>
              <a:rPr lang="en-US" dirty="0" smtClean="0"/>
              <a:t>“And what did they say?” says </a:t>
            </a:r>
            <a:r>
              <a:rPr lang="en-US" dirty="0" err="1" smtClean="0"/>
              <a:t>Cinna</a:t>
            </a:r>
            <a:r>
              <a:rPr lang="en-US" dirty="0" smtClean="0"/>
              <a:t> carefully.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Quoting Prose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If a prose quotation runs no more than four lines and requires no special emphasis, put it in quotation marks and incorporate it into the text.</a:t>
            </a:r>
          </a:p>
          <a:p>
            <a:pPr lvl="1"/>
            <a:r>
              <a:rPr lang="en-US" dirty="0" err="1" smtClean="0"/>
              <a:t>Hashim</a:t>
            </a:r>
            <a:r>
              <a:rPr lang="en-US" dirty="0" smtClean="0"/>
              <a:t> and his wife “had successfully sought to inculcate the virtues of thrift, plain dealing and a healthy independence of spirit” (Rushdie 2856).</a:t>
            </a:r>
          </a:p>
          <a:p>
            <a:pPr lvl="1"/>
            <a:r>
              <a:rPr lang="en-US" dirty="0" smtClean="0"/>
              <a:t>The “glassy contentment” of </a:t>
            </a:r>
            <a:r>
              <a:rPr lang="en-US" dirty="0" err="1" smtClean="0"/>
              <a:t>Hashim’s</a:t>
            </a:r>
            <a:r>
              <a:rPr lang="en-US" dirty="0" smtClean="0"/>
              <a:t> household is destroyed “beyond all hope of repair” (Rushdie 2856).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fontScale="55000" lnSpcReduction="20000"/>
          </a:bodyPr>
          <a:lstStyle/>
          <a:p>
            <a:pPr indent="0">
              <a:lnSpc>
                <a:spcPct val="120000"/>
              </a:lnSpc>
              <a:buNone/>
            </a:pPr>
            <a:r>
              <a:rPr lang="en-US" dirty="0" smtClean="0"/>
              <a:t>If a quotation extends to more than four lines, set it off from your text by beginning a new line, indenting one inch from the left margin, and typing it double-spaced, without adding quotation marks.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The Magistrate in J.M. Coetzee’s </a:t>
            </a:r>
            <a:r>
              <a:rPr lang="en-US" i="1" dirty="0" smtClean="0"/>
              <a:t>Waiting for the Barbarians </a:t>
            </a:r>
            <a:r>
              <a:rPr lang="en-US" dirty="0" smtClean="0"/>
              <a:t>complicates the notion of justice</a:t>
            </a:r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as he translates the natives’ wooden slips:</a:t>
            </a:r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		See, there is only a single character. It is the barbarian character </a:t>
            </a:r>
            <a:r>
              <a:rPr lang="en-US" i="1" dirty="0" smtClean="0"/>
              <a:t>war</a:t>
            </a:r>
            <a:r>
              <a:rPr lang="en-US" dirty="0" smtClean="0"/>
              <a:t>, but it has 	other senses too. It can stand for </a:t>
            </a:r>
            <a:r>
              <a:rPr lang="en-US" i="1" dirty="0" smtClean="0"/>
              <a:t>vengeance</a:t>
            </a:r>
            <a:r>
              <a:rPr lang="en-US" dirty="0" smtClean="0"/>
              <a:t>, and, if you turn it upside down like 	this, it can be made to read </a:t>
            </a:r>
            <a:r>
              <a:rPr lang="en-US" i="1" dirty="0" smtClean="0"/>
              <a:t>justice</a:t>
            </a:r>
            <a:r>
              <a:rPr lang="en-US" dirty="0" smtClean="0"/>
              <a:t>. There is no knowing which sense is intended. 	That is part of barbarian cunning. (112)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 fontScale="55000" lnSpcReduction="20000"/>
          </a:bodyPr>
          <a:lstStyle/>
          <a:p>
            <a:pPr indent="0">
              <a:buNone/>
            </a:pPr>
            <a:r>
              <a:rPr lang="en-US" dirty="0" smtClean="0"/>
              <a:t>If you quote two or more paragraphs, indent the first line of each paragraph an additional</a:t>
            </a:r>
          </a:p>
          <a:p>
            <a:pPr indent="0">
              <a:buNone/>
            </a:pPr>
            <a:r>
              <a:rPr lang="en-US" dirty="0" smtClean="0"/>
              <a:t>quarter inch. If the first sentence quoted does not begin a paragraph in the source, however,</a:t>
            </a:r>
          </a:p>
          <a:p>
            <a:pPr indent="0">
              <a:buNone/>
            </a:pPr>
            <a:r>
              <a:rPr lang="en-US" dirty="0" smtClean="0"/>
              <a:t>do not indent it the additional amount.</a:t>
            </a:r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Margaret Atwood artfully weaves dialogue and striking details throughout her short story,</a:t>
            </a:r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“Hairball”:</a:t>
            </a:r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		“Is this abnormal?” Kat asked the doctor, who smiled. Now that he had gone in and come out again, unscathed, he was less clenched.</a:t>
            </a:r>
          </a:p>
          <a:p>
            <a:pPr>
              <a:lnSpc>
                <a:spcPct val="220000"/>
              </a:lnSpc>
              <a:buNone/>
            </a:pPr>
            <a:r>
              <a:rPr lang="en-US" dirty="0" smtClean="0"/>
              <a:t>		“Abnormal? No,” he said carefully, as if breaking the news to a mother about a freakish accident to her newborn. “Let’s just say it’s fairly common.” Kat was a little disappointed. She would have preferred uniqueness. (34)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US" dirty="0" smtClean="0"/>
              <a:t>If you quote a single line, put it in quotation marks within your text.</a:t>
            </a:r>
          </a:p>
          <a:p>
            <a:pPr lvl="1"/>
            <a:r>
              <a:rPr lang="en-US" dirty="0" smtClean="0"/>
              <a:t>Auden ironically ends his poem: “Had anything been wrong, we should certainly have heard” (30).</a:t>
            </a:r>
          </a:p>
          <a:p>
            <a:r>
              <a:rPr lang="en-US" dirty="0" smtClean="0"/>
              <a:t>If incorporating two or three lines, use a slash with a space on each side to separate them.</a:t>
            </a:r>
          </a:p>
          <a:p>
            <a:pPr lvl="1"/>
            <a:r>
              <a:rPr lang="en-US" dirty="0" smtClean="0"/>
              <a:t>Auden ironically ends his poem: “Was he free? Was he happy? The question is absurd: / Had anything been wrong, we should certainly have heard” (29-30).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1071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Flow</vt:lpstr>
      <vt:lpstr>MLA Formatting and Style Guide</vt:lpstr>
      <vt:lpstr>PowerPoint Presentation</vt:lpstr>
      <vt:lpstr>MLA Style</vt:lpstr>
      <vt:lpstr>MLA Style</vt:lpstr>
      <vt:lpstr>Quoting Prose with Question Marks</vt:lpstr>
      <vt:lpstr>Quoting Prose</vt:lpstr>
      <vt:lpstr>Block Quote</vt:lpstr>
      <vt:lpstr>Block Quote</vt:lpstr>
      <vt:lpstr>Poetry</vt:lpstr>
      <vt:lpstr>Poetry</vt:lpstr>
      <vt:lpstr>Alterations of Sources</vt:lpstr>
      <vt:lpstr>Alterations of Sources</vt:lpstr>
      <vt:lpstr>Alterations of Sources</vt:lpstr>
      <vt:lpstr>Ellipsis</vt:lpstr>
      <vt:lpstr>Ellipsis</vt:lpstr>
      <vt:lpstr>Ellipsis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Formatting and Style Guide</dc:title>
  <dc:creator>chris</dc:creator>
  <cp:lastModifiedBy>labbie</cp:lastModifiedBy>
  <cp:revision>22</cp:revision>
  <dcterms:created xsi:type="dcterms:W3CDTF">2012-08-18T18:09:42Z</dcterms:created>
  <dcterms:modified xsi:type="dcterms:W3CDTF">2014-07-15T13:18:17Z</dcterms:modified>
</cp:coreProperties>
</file>