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8" r:id="rId3"/>
    <p:sldId id="260" r:id="rId4"/>
    <p:sldId id="265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A3365643-01F0-4DE0-A3DD-2625CA423431}" type="datetimeFigureOut">
              <a:rPr lang="en-US" smtClean="0"/>
              <a:pPr/>
              <a:t>8/18/12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2D3B6C4A-25BF-447E-827E-7812C04A58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Manuscript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Created April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479792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Leave margins of one inch at the top and bottom and on both sides of the text. </a:t>
            </a:r>
          </a:p>
          <a:p>
            <a:r>
              <a:rPr lang="en-US" dirty="0" smtClean="0"/>
              <a:t>This rule excludes page numbers and should be half of an inch from the margin.</a:t>
            </a:r>
          </a:p>
          <a:p>
            <a:endParaRPr lang="en-US" dirty="0"/>
          </a:p>
        </p:txBody>
      </p:sp>
      <p:pic>
        <p:nvPicPr>
          <p:cNvPr id="7" name="Content Placeholder 6" descr="mla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743200" y="3429000"/>
            <a:ext cx="4343400" cy="2905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and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479792" cy="160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student’s name, instructor’s name, course number, and the date should be on the left margin, double-spacing between the lines. </a:t>
            </a:r>
          </a:p>
          <a:p>
            <a:r>
              <a:rPr lang="en-US" dirty="0" smtClean="0"/>
              <a:t>The title should be centered, double-spacing between heading and text.</a:t>
            </a:r>
          </a:p>
          <a:p>
            <a:endParaRPr lang="en-US" dirty="0"/>
          </a:p>
        </p:txBody>
      </p:sp>
      <p:pic>
        <p:nvPicPr>
          <p:cNvPr id="5" name="Content Placeholder 4" descr="MLA-Format-Guid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949198"/>
            <a:ext cx="5257800" cy="369828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479792" cy="16002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. </a:t>
            </a:r>
            <a:r>
              <a:rPr lang="en-US" dirty="0" smtClean="0"/>
              <a:t>The date that is displayed on the paper is the date that the paper is due, not the day that it is written; in addition, the date is displayed in military style with no commas: 15 July 2009. </a:t>
            </a:r>
            <a:endParaRPr lang="en-US" dirty="0"/>
          </a:p>
        </p:txBody>
      </p:sp>
      <p:pic>
        <p:nvPicPr>
          <p:cNvPr id="5" name="Content Placeholder 4" descr="MLA-Format-Guid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949198"/>
            <a:ext cx="5257800" cy="369828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479792" cy="4663440"/>
          </a:xfrm>
        </p:spPr>
        <p:txBody>
          <a:bodyPr/>
          <a:lstStyle/>
          <a:p>
            <a:r>
              <a:rPr lang="en-US" dirty="0" smtClean="0"/>
              <a:t>Do not do or use the following to the title:</a:t>
            </a:r>
          </a:p>
          <a:p>
            <a:pPr lvl="1"/>
            <a:r>
              <a:rPr lang="en-US" dirty="0" smtClean="0"/>
              <a:t>Italicize</a:t>
            </a:r>
          </a:p>
          <a:p>
            <a:pPr lvl="1"/>
            <a:r>
              <a:rPr lang="en-US" dirty="0" smtClean="0"/>
              <a:t>Underline</a:t>
            </a:r>
          </a:p>
          <a:p>
            <a:pPr lvl="1"/>
            <a:r>
              <a:rPr lang="en-US" dirty="0" smtClean="0"/>
              <a:t>Put in quotation marks</a:t>
            </a:r>
          </a:p>
          <a:p>
            <a:pPr lvl="1"/>
            <a:r>
              <a:rPr lang="en-US" dirty="0" smtClean="0"/>
              <a:t>Put a period after title</a:t>
            </a:r>
          </a:p>
          <a:p>
            <a:pPr lvl="1"/>
            <a:r>
              <a:rPr lang="en-US" dirty="0" smtClean="0"/>
              <a:t>Boldface</a:t>
            </a:r>
          </a:p>
          <a:p>
            <a:pPr lvl="1"/>
            <a:r>
              <a:rPr lang="en-US" dirty="0" smtClean="0"/>
              <a:t>All capital letters</a:t>
            </a:r>
          </a:p>
          <a:p>
            <a:r>
              <a:rPr lang="en-US" dirty="0" smtClean="0"/>
              <a:t>Italicize and use quotation marks only with the words that you would italicize in the text.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479792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Number all pages consecutively in the upper right-hand corner, one-half inch from the top and flush with the right margin.</a:t>
            </a:r>
          </a:p>
          <a:p>
            <a:r>
              <a:rPr lang="en-US" dirty="0" smtClean="0"/>
              <a:t>Type your last name before the page number.</a:t>
            </a:r>
          </a:p>
          <a:p>
            <a:r>
              <a:rPr lang="en-US" dirty="0" smtClean="0"/>
              <a:t>Make sure to use the same font and size as the rest of your paper.</a:t>
            </a:r>
          </a:p>
          <a:p>
            <a:r>
              <a:rPr lang="en-US" dirty="0" smtClean="0"/>
              <a:t>Do not use the abbreviation </a:t>
            </a:r>
            <a:r>
              <a:rPr lang="en-US" i="1" dirty="0" smtClean="0"/>
              <a:t>p. </a:t>
            </a:r>
            <a:r>
              <a:rPr lang="en-US" dirty="0" smtClean="0"/>
              <a:t>before a page number or add a period, a hyphen, or any other mark or symbol.</a:t>
            </a:r>
          </a:p>
        </p:txBody>
      </p:sp>
      <p:pic>
        <p:nvPicPr>
          <p:cNvPr id="5" name="Content Placeholder 4" descr="mla-format-works-cited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895600" y="4267200"/>
            <a:ext cx="4356100" cy="237605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 and Illustrations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table is labeled </a:t>
            </a:r>
            <a:r>
              <a:rPr lang="en-US" i="1" dirty="0" smtClean="0"/>
              <a:t>Table</a:t>
            </a:r>
            <a:r>
              <a:rPr lang="en-US" dirty="0" smtClean="0"/>
              <a:t>, given an Arabic numeral, and titled. </a:t>
            </a:r>
          </a:p>
          <a:p>
            <a:r>
              <a:rPr lang="en-US" dirty="0" smtClean="0"/>
              <a:t>Type both label and title flush left on separate lines above the table, and capitalize them as titles.</a:t>
            </a:r>
          </a:p>
          <a:p>
            <a:r>
              <a:rPr lang="en-US" dirty="0" smtClean="0"/>
              <a:t>Give the source of the table and any notes immediately below the table in a caption.</a:t>
            </a:r>
          </a:p>
          <a:p>
            <a:r>
              <a:rPr lang="en-US" dirty="0" smtClean="0"/>
              <a:t>Designate notes to the table with lowercase letters rather than with numerals.</a:t>
            </a:r>
          </a:p>
          <a:p>
            <a:r>
              <a:rPr lang="en-US" dirty="0" smtClean="0"/>
              <a:t>Double-space throughout.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Any other type of illustrative visual material—a photograph, map, line drawing, graph, or chart—should be labeled </a:t>
            </a:r>
            <a:r>
              <a:rPr lang="en-US" i="1" dirty="0" smtClean="0"/>
              <a:t>Figure</a:t>
            </a:r>
            <a:r>
              <a:rPr lang="en-US" dirty="0" smtClean="0"/>
              <a:t> (abbreviated </a:t>
            </a:r>
            <a:r>
              <a:rPr lang="en-US" i="1" dirty="0" smtClean="0"/>
              <a:t>Fig.</a:t>
            </a:r>
            <a:r>
              <a:rPr lang="en-US" dirty="0" smtClean="0"/>
              <a:t>), assigned an Arabic numeral, and given a caption.</a:t>
            </a:r>
          </a:p>
          <a:p>
            <a:r>
              <a:rPr lang="en-US" dirty="0" smtClean="0"/>
              <a:t>A label and caption ordinarily appear directly below the illustration and have the same one-inch margins as the text of the paper.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Information came from </a:t>
            </a:r>
            <a:r>
              <a:rPr lang="en-US" i="1" dirty="0" smtClean="0"/>
              <a:t>MLA Handbook for Writers of Research Papers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375</TotalTime>
  <Words>402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MLA Manuscript Format</vt:lpstr>
      <vt:lpstr>Margins</vt:lpstr>
      <vt:lpstr>Heading and Title</vt:lpstr>
      <vt:lpstr>The Date</vt:lpstr>
      <vt:lpstr>Title</vt:lpstr>
      <vt:lpstr>Page Numbers</vt:lpstr>
      <vt:lpstr>Tables and Illustrations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CAS Helpdesk</cp:lastModifiedBy>
  <cp:revision>40</cp:revision>
  <dcterms:created xsi:type="dcterms:W3CDTF">2012-08-18T18:16:13Z</dcterms:created>
  <dcterms:modified xsi:type="dcterms:W3CDTF">2012-08-18T18:32:20Z</dcterms:modified>
</cp:coreProperties>
</file>