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6" d="100"/>
          <a:sy n="126" d="100"/>
        </p:scale>
        <p:origin x="-119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26F05-466E-4328-B9CA-8D4A923505C2}" type="datetimeFigureOut">
              <a:rPr lang="en-US" smtClean="0"/>
              <a:pPr/>
              <a:t>10/1/2014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023C22D-2278-44B1-B826-C5902F8684C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26F05-466E-4328-B9CA-8D4A923505C2}" type="datetimeFigureOut">
              <a:rPr lang="en-US" smtClean="0"/>
              <a:pPr/>
              <a:t>10/1/2014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3C22D-2278-44B1-B826-C5902F8684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E023C22D-2278-44B1-B826-C5902F8684C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26F05-466E-4328-B9CA-8D4A923505C2}" type="datetimeFigureOut">
              <a:rPr lang="en-US" smtClean="0"/>
              <a:pPr/>
              <a:t>10/1/2014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26F05-466E-4328-B9CA-8D4A923505C2}" type="datetimeFigureOut">
              <a:rPr lang="en-US" smtClean="0"/>
              <a:pPr/>
              <a:t>10/1/2014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E023C22D-2278-44B1-B826-C5902F8684C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26F05-466E-4328-B9CA-8D4A923505C2}" type="datetimeFigureOut">
              <a:rPr lang="en-US" smtClean="0"/>
              <a:pPr/>
              <a:t>10/1/2014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023C22D-2278-44B1-B826-C5902F8684C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BD226F05-466E-4328-B9CA-8D4A923505C2}" type="datetimeFigureOut">
              <a:rPr lang="en-US" smtClean="0"/>
              <a:pPr/>
              <a:t>10/1/2014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3C22D-2278-44B1-B826-C5902F8684C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26F05-466E-4328-B9CA-8D4A923505C2}" type="datetimeFigureOut">
              <a:rPr lang="en-US" smtClean="0"/>
              <a:pPr/>
              <a:t>10/1/2014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E023C22D-2278-44B1-B826-C5902F8684C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26F05-466E-4328-B9CA-8D4A923505C2}" type="datetimeFigureOut">
              <a:rPr lang="en-US" smtClean="0"/>
              <a:pPr/>
              <a:t>10/1/2014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E023C22D-2278-44B1-B826-C5902F8684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26F05-466E-4328-B9CA-8D4A923505C2}" type="datetimeFigureOut">
              <a:rPr lang="en-US" smtClean="0"/>
              <a:pPr/>
              <a:t>10/1/2014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023C22D-2278-44B1-B826-C5902F8684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023C22D-2278-44B1-B826-C5902F8684C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26F05-466E-4328-B9CA-8D4A923505C2}" type="datetimeFigureOut">
              <a:rPr lang="en-US" smtClean="0"/>
              <a:pPr/>
              <a:t>10/1/2014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E023C22D-2278-44B1-B826-C5902F8684C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BD226F05-466E-4328-B9CA-8D4A923505C2}" type="datetimeFigureOut">
              <a:rPr lang="en-US" smtClean="0"/>
              <a:pPr/>
              <a:t>10/1/2014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BD226F05-466E-4328-B9CA-8D4A923505C2}" type="datetimeFigureOut">
              <a:rPr lang="en-US" smtClean="0"/>
              <a:pPr/>
              <a:t>10/1/2014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023C22D-2278-44B1-B826-C5902F8684C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304800"/>
          </a:xfrm>
        </p:spPr>
        <p:txBody>
          <a:bodyPr>
            <a:normAutofit fontScale="85000" lnSpcReduction="20000"/>
          </a:bodyPr>
          <a:lstStyle/>
          <a:p>
            <a:r>
              <a:rPr lang="en-US" sz="2000" dirty="0" smtClean="0"/>
              <a:t> </a:t>
            </a:r>
            <a:endParaRPr lang="en-US" sz="20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4800" dirty="0" smtClean="0"/>
              <a:t>Creating an Annotated Bibliography</a:t>
            </a:r>
            <a:br>
              <a:rPr lang="en-US" sz="4800" dirty="0" smtClean="0"/>
            </a:br>
            <a:r>
              <a:rPr lang="en-US" sz="2700" dirty="0" smtClean="0"/>
              <a:t>Mini-Lesson #19</a:t>
            </a:r>
            <a:endParaRPr lang="en-US" sz="2700" dirty="0"/>
          </a:p>
        </p:txBody>
      </p:sp>
      <p:pic>
        <p:nvPicPr>
          <p:cNvPr id="17410" name="Picture 2" descr="http://t3.gstatic.com/images?q=tbn:ANd9GcTh_ikjgXdAtnHnEoCiVsPA93Ih4olwWOOTRvEEb7WrbjfaleaU2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90800" y="2819400"/>
            <a:ext cx="3733800" cy="3429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743200" y="6324600"/>
            <a:ext cx="525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Created by Benjamin </a:t>
            </a:r>
            <a:r>
              <a:rPr lang="en-US" dirty="0" err="1" smtClean="0"/>
              <a:t>LaVictoire</a:t>
            </a:r>
            <a:r>
              <a:rPr lang="en-US" dirty="0" smtClean="0"/>
              <a:t> </a:t>
            </a:r>
            <a:r>
              <a:rPr lang="en-US" smtClean="0"/>
              <a:t>– April 2012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What is an annotated bibliography?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bibliography</a:t>
            </a:r>
            <a:r>
              <a:rPr lang="en-US" dirty="0" smtClean="0"/>
              <a:t> is a list of sources one has used in researching a topic. They are also sometimes called “works cited.”</a:t>
            </a:r>
          </a:p>
          <a:p>
            <a:endParaRPr lang="en-US" dirty="0" smtClean="0"/>
          </a:p>
          <a:p>
            <a:r>
              <a:rPr lang="en-US" dirty="0" smtClean="0"/>
              <a:t>An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annotation</a:t>
            </a:r>
            <a:r>
              <a:rPr lang="en-US" dirty="0" smtClean="0"/>
              <a:t> is a summery and/or an evaluation.</a:t>
            </a:r>
          </a:p>
          <a:p>
            <a:endParaRPr lang="en-US" dirty="0" smtClean="0"/>
          </a:p>
          <a:p>
            <a:pPr algn="ctr">
              <a:buNone/>
            </a:pPr>
            <a:r>
              <a:rPr lang="en-US" dirty="0" smtClean="0"/>
              <a:t>Thus. . 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An annotated bibliography is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 a list of sources that includes a summary and/or an evaluation of each source. </a:t>
            </a:r>
            <a:endParaRPr lang="en-US" dirty="0"/>
          </a:p>
        </p:txBody>
      </p:sp>
      <p:pic>
        <p:nvPicPr>
          <p:cNvPr id="3074" name="Picture 2" descr="http://t0.gstatic.com/images?q=tbn:ANd9GcSgwuegU82D2mfd6U01XIvMS1LBWwshId0pLgpYZvRBeSSQomF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05200" y="3657600"/>
            <a:ext cx="1981200" cy="23050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0"/>
            <a:ext cx="8534400" cy="1676400"/>
          </a:xfrm>
        </p:spPr>
        <p:txBody>
          <a:bodyPr>
            <a:normAutofit/>
          </a:bodyPr>
          <a:lstStyle/>
          <a:p>
            <a:r>
              <a:rPr lang="en-US" dirty="0" smtClean="0"/>
              <a:t>According  to your assignment, an annotated</a:t>
            </a:r>
            <a:br>
              <a:rPr lang="en-US" dirty="0" smtClean="0"/>
            </a:br>
            <a:r>
              <a:rPr lang="en-US" dirty="0" smtClean="0"/>
              <a:t>bibliography should do the following: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Summarize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400" dirty="0" smtClean="0"/>
              <a:t>What is the main argument? What are the main points? What topics are covered? In short, what is the source about?</a:t>
            </a:r>
          </a:p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Access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Evaluate the source. Was it useful? Is it reliable? How does it compare to your other sources?</a:t>
            </a:r>
          </a:p>
          <a:p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Reflect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How does the source fit into your research? Was it helpful? How does it affect your argument?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Format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smtClean="0"/>
              <a:t>The first entry should be one double-spaced line below the title, which should be Annotated Bibliography. All other entries should follow in alphabetical order. </a:t>
            </a:r>
          </a:p>
          <a:p>
            <a:endParaRPr lang="en-US" sz="2400" dirty="0" smtClean="0"/>
          </a:p>
          <a:p>
            <a:r>
              <a:rPr lang="en-US" sz="2400" dirty="0" smtClean="0"/>
              <a:t>Each entry should follow the standard citation format according to MLA citation style. 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Format of the annotation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Each annotation should begin one double spaced line beneath each works cited entry. </a:t>
            </a:r>
          </a:p>
          <a:p>
            <a:endParaRPr lang="en-US" dirty="0" smtClean="0"/>
          </a:p>
          <a:p>
            <a:r>
              <a:rPr lang="en-US" dirty="0" smtClean="0"/>
              <a:t>Each annotation should follow standard paragraph format, beginning with an indention.</a:t>
            </a:r>
          </a:p>
          <a:p>
            <a:endParaRPr lang="en-US" dirty="0" smtClean="0"/>
          </a:p>
          <a:p>
            <a:r>
              <a:rPr lang="en-US" dirty="0" smtClean="0"/>
              <a:t>Each annotation should be roughly the same length so that each entry looks uniform.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Example </a:t>
            </a:r>
            <a:endParaRPr lang="en-US" b="1" dirty="0"/>
          </a:p>
        </p:txBody>
      </p:sp>
      <p:pic>
        <p:nvPicPr>
          <p:cNvPr id="4" name="Content Placeholder 3" descr="photo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1600200"/>
            <a:ext cx="8077200" cy="3352800"/>
          </a:xfrm>
        </p:spPr>
      </p:pic>
      <p:sp>
        <p:nvSpPr>
          <p:cNvPr id="5" name="TextBox 4"/>
          <p:cNvSpPr txBox="1"/>
          <p:nvPr/>
        </p:nvSpPr>
        <p:spPr>
          <a:xfrm>
            <a:off x="838200" y="5029200"/>
            <a:ext cx="75438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Note that the annotation is aligned with the hanging indention of the work cited entry. </a:t>
            </a:r>
          </a:p>
          <a:p>
            <a:endParaRPr lang="en-US" dirty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Remember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2435352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An annotated bibliography is more than just a works cited page. The purpose of an annotated bibliography is not only to list your sources, but also to explain your research.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19458" name="Picture 2" descr="https://encrypted-tbn3.google.com/images?q=tbn:ANd9GcRo0ItaIsVTyaNjdfY84AQRW4AivPwE1SpsRV-ani9ZJJyUWW2iR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57800" y="3962400"/>
            <a:ext cx="2428875" cy="18764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Helpful Sources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MLA Handbook for Writers of Research Papers, 7</a:t>
            </a:r>
            <a:r>
              <a:rPr lang="en-US" baseline="30000" dirty="0" smtClean="0"/>
              <a:t>th</a:t>
            </a:r>
            <a:r>
              <a:rPr lang="en-US" dirty="0" smtClean="0"/>
              <a:t> edition, 2009.</a:t>
            </a:r>
          </a:p>
          <a:p>
            <a:endParaRPr lang="en-US" dirty="0" smtClean="0"/>
          </a:p>
          <a:p>
            <a:r>
              <a:rPr lang="en-US" dirty="0" smtClean="0"/>
              <a:t>Purdue University’s Online Writing Lab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8437</TotalTime>
  <Words>242</Words>
  <Application>Microsoft Office PowerPoint</Application>
  <PresentationFormat>On-screen Show (4:3)</PresentationFormat>
  <Paragraphs>41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Civic</vt:lpstr>
      <vt:lpstr>Creating an Annotated Bibliography Mini-Lesson #19</vt:lpstr>
      <vt:lpstr>What is an annotated bibliography?</vt:lpstr>
      <vt:lpstr>An annotated bibliography is</vt:lpstr>
      <vt:lpstr>According  to your assignment, an annotated bibliography should do the following: </vt:lpstr>
      <vt:lpstr>Format</vt:lpstr>
      <vt:lpstr>Format of the annotation </vt:lpstr>
      <vt:lpstr>Example </vt:lpstr>
      <vt:lpstr>Remember </vt:lpstr>
      <vt:lpstr>Helpful Sources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Creating an Annotated Bibliography</dc:title>
  <dc:creator>owner</dc:creator>
  <cp:lastModifiedBy>labbie</cp:lastModifiedBy>
  <cp:revision>37</cp:revision>
  <dcterms:created xsi:type="dcterms:W3CDTF">2012-08-18T18:34:25Z</dcterms:created>
  <dcterms:modified xsi:type="dcterms:W3CDTF">2014-10-01T16:12:02Z</dcterms:modified>
</cp:coreProperties>
</file>