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76" r:id="rId2"/>
    <p:sldId id="363" r:id="rId3"/>
    <p:sldId id="279" r:id="rId4"/>
    <p:sldId id="332" r:id="rId5"/>
    <p:sldId id="365" r:id="rId6"/>
    <p:sldId id="377" r:id="rId7"/>
    <p:sldId id="284" r:id="rId8"/>
    <p:sldId id="311" r:id="rId9"/>
    <p:sldId id="321" r:id="rId10"/>
    <p:sldId id="309" r:id="rId11"/>
    <p:sldId id="364" r:id="rId12"/>
    <p:sldId id="312" r:id="rId13"/>
    <p:sldId id="314" r:id="rId14"/>
    <p:sldId id="263" r:id="rId15"/>
    <p:sldId id="258" r:id="rId16"/>
    <p:sldId id="317" r:id="rId17"/>
    <p:sldId id="270" r:id="rId18"/>
    <p:sldId id="313" r:id="rId19"/>
    <p:sldId id="315" r:id="rId20"/>
    <p:sldId id="322" r:id="rId21"/>
    <p:sldId id="316" r:id="rId22"/>
    <p:sldId id="291" r:id="rId23"/>
    <p:sldId id="323" r:id="rId24"/>
    <p:sldId id="276" r:id="rId25"/>
    <p:sldId id="324" r:id="rId26"/>
    <p:sldId id="325" r:id="rId27"/>
    <p:sldId id="261" r:id="rId28"/>
    <p:sldId id="304" r:id="rId29"/>
    <p:sldId id="262" r:id="rId30"/>
    <p:sldId id="320" r:id="rId31"/>
    <p:sldId id="369" r:id="rId32"/>
    <p:sldId id="366" r:id="rId33"/>
    <p:sldId id="329" r:id="rId34"/>
    <p:sldId id="330" r:id="rId35"/>
    <p:sldId id="331" r:id="rId36"/>
    <p:sldId id="297" r:id="rId37"/>
    <p:sldId id="295" r:id="rId38"/>
    <p:sldId id="300" r:id="rId39"/>
    <p:sldId id="305" r:id="rId40"/>
    <p:sldId id="303" r:id="rId41"/>
    <p:sldId id="374" r:id="rId42"/>
    <p:sldId id="301" r:id="rId43"/>
    <p:sldId id="302" r:id="rId44"/>
    <p:sldId id="299" r:id="rId45"/>
    <p:sldId id="326" r:id="rId46"/>
    <p:sldId id="306" r:id="rId47"/>
    <p:sldId id="327" r:id="rId48"/>
    <p:sldId id="328" r:id="rId49"/>
    <p:sldId id="281" r:id="rId50"/>
    <p:sldId id="318" r:id="rId51"/>
    <p:sldId id="367" r:id="rId52"/>
    <p:sldId id="274" r:id="rId53"/>
    <p:sldId id="277" r:id="rId54"/>
    <p:sldId id="341" r:id="rId55"/>
    <p:sldId id="37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89427" autoAdjust="0"/>
  </p:normalViewPr>
  <p:slideViewPr>
    <p:cSldViewPr>
      <p:cViewPr varScale="1">
        <p:scale>
          <a:sx n="48" d="100"/>
          <a:sy n="4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17F59-61BE-460D-973B-C8D614FA2954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7FCD-C27B-40A1-A610-435423D4A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275E-C4B6-4D84-8B72-8CF6542EDBA5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562C-31E7-4D7B-BC92-77A37C585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b/bb/Jewish_synagouge_kochi_indi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ifeng" TargetMode="External"/><Relationship Id="rId2" Type="http://schemas.openxmlformats.org/officeDocument/2006/relationships/hyperlink" Target="https://en.wikipedia.org/wiki/History_of_the_Jews_in_Ch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in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ile:Henan_in_China_(+all_claims_hatched).sv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desihotmasala.com/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story_of_the_Jews_in_Argentina" TargetMode="External"/><Relationship Id="rId3" Type="http://schemas.openxmlformats.org/officeDocument/2006/relationships/hyperlink" Target="https://en.wikipedia.org/wiki/American_Jews" TargetMode="External"/><Relationship Id="rId7" Type="http://schemas.openxmlformats.org/officeDocument/2006/relationships/hyperlink" Target="https://en.wikipedia.org/wiki/History_of_the_Jews_in_Russia" TargetMode="External"/><Relationship Id="rId2" Type="http://schemas.openxmlformats.org/officeDocument/2006/relationships/hyperlink" Target="https://en.wikipedia.org/wiki/Israeli_J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istory_of_the_Jews_in_the_United_Kingdom" TargetMode="External"/><Relationship Id="rId11" Type="http://schemas.openxmlformats.org/officeDocument/2006/relationships/hyperlink" Target="https://en.wikipedia.org/wiki/History_of_the_Jews_in_Brazil" TargetMode="External"/><Relationship Id="rId5" Type="http://schemas.openxmlformats.org/officeDocument/2006/relationships/hyperlink" Target="https://en.wikipedia.org/wiki/History_of_the_Jews_in_Canada" TargetMode="External"/><Relationship Id="rId10" Type="http://schemas.openxmlformats.org/officeDocument/2006/relationships/hyperlink" Target="https://en.wikipedia.org/wiki/History_of_the_Jews_in_Australia" TargetMode="External"/><Relationship Id="rId4" Type="http://schemas.openxmlformats.org/officeDocument/2006/relationships/hyperlink" Target="https://en.wikipedia.org/wiki/History_of_the_Jews_in_France" TargetMode="External"/><Relationship Id="rId9" Type="http://schemas.openxmlformats.org/officeDocument/2006/relationships/hyperlink" Target="https://en.wikipedia.org/wiki/History_of_the_Jews_in_Germany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Jews of India?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were prepared for lectures at a Jewish temple in Florida and in Pennsylvania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M. Lal Goel, uwf.edu/</a:t>
            </a:r>
            <a:r>
              <a:rPr lang="en-US" dirty="0" err="1" smtClean="0"/>
              <a:t>lgoel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Cochin Jews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were full members of the South Indian  society.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were not persecuted or discriminated against. 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 Cochin Jew: “ The word anti-Semitism does not exist in the Hindu dictionary.”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Dr. Nathan Katz, FIU, writes: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“The Indian chapter is one of the happiest of the Jewish Diaspora.”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  “Indian Jews lived as all Jews should have been allowed to live: free, proud, observant, creative and prosperous, self-realized, full contributors to the host community.”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r Katz ... celebrating hispersonal and professional links between India and Israel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Cochin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Cochin Jews were authorized to collect taxes.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could ride elephants in a procession, a royal privilege.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built a Synagogue  in 1568, the oldest in the British Commonwealth.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Cochin temple celebrated its 400</a:t>
            </a:r>
            <a:r>
              <a:rPr lang="en-US" baseline="30000" dirty="0" smtClean="0"/>
              <a:t>th</a:t>
            </a:r>
            <a:r>
              <a:rPr lang="en-US" dirty="0" smtClean="0"/>
              <a:t> year anniversary in 1968.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PM Indira Gandhi attended the ceremony in 1968.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79" r="12479"/>
          <a:stretch>
            <a:fillRect/>
          </a:stretch>
        </p:blipFill>
        <p:spPr bwMode="auto">
          <a:xfrm>
            <a:off x="381000" y="209550"/>
            <a:ext cx="8356600" cy="6267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066800"/>
            <a:ext cx="2727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PM Indira Gandhi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400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Anniversary  Stamp, 1568-1968.</a:t>
            </a:r>
            <a:br>
              <a:rPr lang="en-US" sz="3200" dirty="0" smtClean="0"/>
            </a:br>
            <a:r>
              <a:rPr lang="en-US" sz="3200" dirty="0" smtClean="0"/>
              <a:t>Cochin synagogue</a:t>
            </a:r>
            <a:endParaRPr lang="en-US" sz="3200" dirty="0"/>
          </a:p>
        </p:txBody>
      </p:sp>
      <p:pic>
        <p:nvPicPr>
          <p:cNvPr id="18434" name="Picture 2" descr="C:\Users\Madan\Pictures\Cochine Synagugue--India St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191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Jewish synagouge kochi in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7152"/>
            <a:ext cx="8610600" cy="67808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533400"/>
            <a:ext cx="292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Cochin Temple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1066800"/>
            <a:ext cx="10929628" cy="82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Jew Street in Cochin (now called Kochi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3554" name="Picture 2" descr="http://images.travelpod.com/users/salliegeorge/1.1273062719.fort-cochin-jew-tow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1" b="61"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 to the roots: Elias Josephai during âAbhimukhamâ at the Kadavumbagham Synagogue on Frida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1143000"/>
            <a:ext cx="9823070" cy="65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828800"/>
            <a:ext cx="249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Cochine</a:t>
            </a:r>
            <a:r>
              <a:rPr lang="en-US" sz="2800" dirty="0" smtClean="0">
                <a:solidFill>
                  <a:srgbClr val="FF0000"/>
                </a:solidFill>
              </a:rPr>
              <a:t> Temple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Bene</a:t>
            </a:r>
            <a:r>
              <a:rPr lang="en-US" dirty="0" smtClean="0"/>
              <a:t> Israel of Bombay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Settled around Bombay and Poona.  Known as </a:t>
            </a:r>
            <a:r>
              <a:rPr lang="en-US" dirty="0" err="1" smtClean="0"/>
              <a:t>Shanivar</a:t>
            </a:r>
            <a:r>
              <a:rPr lang="en-US" dirty="0" smtClean="0"/>
              <a:t> Telis, i.e., oil pressures, who would not work on Saturdays.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trace their presence in India as the result of a ship-wreck, some 2,000 years ago. Only 7 families survived the shipwreck.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 smtClean="0"/>
              <a:t>are </a:t>
            </a:r>
            <a:r>
              <a:rPr lang="en-US" dirty="0" smtClean="0"/>
              <a:t>poorer of the three Jewish </a:t>
            </a:r>
            <a:r>
              <a:rPr lang="en-US" dirty="0" smtClean="0"/>
              <a:t>communities in India. 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are mixed with Indian blood and are brownish in color.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had difficulty in being accepted as authentic Jews.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p of india in national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304800"/>
            <a:ext cx="7162799" cy="716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533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INDIA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India’s Three Jewish Communities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E:\250px-Indian_Jews_communities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44823"/>
            <a:ext cx="7620001" cy="690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Image result for bene israe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28600"/>
            <a:ext cx="9753600" cy="624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381000"/>
            <a:ext cx="5689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Bene</a:t>
            </a:r>
            <a:r>
              <a:rPr lang="en-US" sz="4000" dirty="0" smtClean="0">
                <a:solidFill>
                  <a:srgbClr val="FF0000"/>
                </a:solidFill>
              </a:rPr>
              <a:t> Israel—an Old Image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Bene</a:t>
            </a:r>
            <a:r>
              <a:rPr lang="en-US" dirty="0" smtClean="0"/>
              <a:t> Israel of Bombay, about 1960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s4.mm.bing.net/th?&amp;id=HN.60801189146656864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57200"/>
            <a:ext cx="608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Bene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Israel--a New Image, </a:t>
            </a:r>
            <a:r>
              <a:rPr lang="en-US" sz="3200" dirty="0" smtClean="0">
                <a:solidFill>
                  <a:srgbClr val="FF0000"/>
                </a:solidFill>
              </a:rPr>
              <a:t>Bombay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Baghdadi 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entered India 250 years ago in 1700s after being expelled by the Ottoman Turks who ruled Baghdad.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 the three Jewish groups in India, they are the richest.  They ran businesses in Bombay, Calcutta, Hong Kong, Shanghai, &amp; Singapore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Unfortunately, the Baghdadi Jews discriminated against the poorer </a:t>
            </a:r>
            <a:r>
              <a:rPr lang="en-US" dirty="0" err="1" smtClean="0"/>
              <a:t>Bene</a:t>
            </a:r>
            <a:r>
              <a:rPr lang="en-US" dirty="0" smtClean="0"/>
              <a:t> Israel.  The two groups worshipped in separate temples.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 Sassoon</a:t>
            </a:r>
            <a:endParaRPr lang="en-US" dirty="0"/>
          </a:p>
        </p:txBody>
      </p:sp>
      <p:pic>
        <p:nvPicPr>
          <p:cNvPr id="5" name="Picture Placeholder 4" descr="David_Sasso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21" b="12121"/>
          <a:stretch>
            <a:fillRect/>
          </a:stretch>
        </p:blipFill>
        <p:spPr>
          <a:xfrm>
            <a:off x="457200" y="304800"/>
            <a:ext cx="8432800" cy="6324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57200"/>
            <a:ext cx="760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David Sassoon 1792-1864, leader of Baghdadi Jews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or </a:t>
            </a:r>
            <a:r>
              <a:rPr lang="en-US" dirty="0" err="1" smtClean="0"/>
              <a:t>Daud</a:t>
            </a:r>
            <a:r>
              <a:rPr lang="en-US" dirty="0" smtClean="0"/>
              <a:t> Sassoon (1792-1864)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 landed in India in 1833, after being expelled from Baghdad.  He managed to bring part of his family fortune and set up a shop in Bombay.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Later, he entered the very lucrative Opium Trade from India to China.  He earned high profit.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1860s during the American Civil War, he exported cottons from India to the </a:t>
            </a:r>
            <a:r>
              <a:rPr lang="en-US" dirty="0" err="1" smtClean="0"/>
              <a:t>Lankashire</a:t>
            </a:r>
            <a:r>
              <a:rPr lang="en-US" dirty="0" smtClean="0"/>
              <a:t> mills in England.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David Sassoon became one of the richest persons in India in the 19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Sassoon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David Sassoon did not speak English.  He dressed in native costume and wore a turban in the Middle-Eastern fashion.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he encouraged his sons to learn English, and to adopt English manners.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 son Albert moved to England, became a baronet, and was married into the </a:t>
            </a:r>
            <a:r>
              <a:rPr lang="en-US" dirty="0" err="1" smtClean="0"/>
              <a:t>Rothschilds</a:t>
            </a:r>
            <a:r>
              <a:rPr lang="en-US" dirty="0" smtClean="0"/>
              <a:t> of Europe.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David Sassoon was charitable: He built Synagogues, a hospital and a library.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 was conscious of his role as a leader of the Jewish community.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5" name="Content Placeholder 4" descr="David Sassoon with his sons, 18th c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3737"/>
            <a:ext cx="6477000" cy="66842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04800"/>
            <a:ext cx="5150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David Sassoon with his 3 Sons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David Sassoon Library. Photo credit: Wikimedia Commons [Under the CC Attribution 3.0 Unported licence]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444500"/>
            <a:ext cx="7010400" cy="730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0"/>
            <a:ext cx="533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David Sassoon Library, Bombay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Synagogue  in Poona</a:t>
            </a:r>
            <a:endParaRPr lang="en-US" sz="3200" dirty="0"/>
          </a:p>
        </p:txBody>
      </p:sp>
      <p:pic>
        <p:nvPicPr>
          <p:cNvPr id="7" name="Content Placeholder 6" descr="Synagugue in Poona near Bomb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214270" cy="6705600"/>
          </a:xfrm>
        </p:spPr>
      </p:pic>
      <p:sp>
        <p:nvSpPr>
          <p:cNvPr id="4" name="TextBox 3"/>
          <p:cNvSpPr txBox="1"/>
          <p:nvPr/>
        </p:nvSpPr>
        <p:spPr>
          <a:xfrm>
            <a:off x="2819400" y="685800"/>
            <a:ext cx="544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Jewish Temple in the City of </a:t>
            </a:r>
            <a:r>
              <a:rPr lang="en-US" sz="2800" dirty="0" smtClean="0">
                <a:solidFill>
                  <a:srgbClr val="FF0000"/>
                </a:solidFill>
              </a:rPr>
              <a:t>Poona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South of Bombay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Jews are Global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Jews are not Western, but GLOBAL.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Jewish history does not begin and end with Europe.  It is also Asian, both in origin and destiny.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land of Israel is located in Asia.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Why Jews flourished in India?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centuries, India has been a multi-cultural, multi-ethnic, multi-religious  society.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Dozens of different ethnic, religious, and cultural groups have lived in India.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Image result for state map of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304800"/>
            <a:ext cx="7150725" cy="7800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838200"/>
            <a:ext cx="2224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States in India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900" dirty="0" smtClean="0"/>
              <a:t>In pluralistic India, persecuted minorities from outside  could always find a home. Several minority groups who found a home in </a:t>
            </a:r>
            <a:r>
              <a:rPr lang="en-US" sz="2900" dirty="0" smtClean="0"/>
              <a:t>India include:  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Jews</a:t>
            </a:r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Parsees </a:t>
            </a:r>
            <a:r>
              <a:rPr lang="en-US" sz="2900" dirty="0" smtClean="0"/>
              <a:t>, i.e. Zoroastrians from Persia who fled to India to escape Islamic invasions 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Syrian </a:t>
            </a:r>
            <a:r>
              <a:rPr lang="en-US" sz="2900" dirty="0" smtClean="0"/>
              <a:t>Christians, who entered India to escape Islamic expansion.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err="1" smtClean="0"/>
              <a:t>Bahaiis</a:t>
            </a:r>
            <a:r>
              <a:rPr lang="en-US" sz="2900" dirty="0" smtClean="0"/>
              <a:t> </a:t>
            </a:r>
            <a:r>
              <a:rPr lang="en-US" sz="2900" dirty="0" smtClean="0"/>
              <a:t> from the Middle East.  The </a:t>
            </a:r>
            <a:r>
              <a:rPr lang="en-US" sz="2900" dirty="0" err="1" smtClean="0"/>
              <a:t>Bahaiis</a:t>
            </a:r>
            <a:r>
              <a:rPr lang="en-US" sz="2900" dirty="0" smtClean="0"/>
              <a:t> are settled in many countries, including the US and UK. The largest number of </a:t>
            </a:r>
            <a:r>
              <a:rPr lang="en-US" sz="2900" dirty="0" err="1" smtClean="0"/>
              <a:t>Bahaiis</a:t>
            </a:r>
            <a:r>
              <a:rPr lang="en-US" sz="2900" dirty="0" smtClean="0"/>
              <a:t> live in India.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Tibetans, who fled Chinese control of Tibet, including the Dalai Lama.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Bangladeshis, who face terrorist attacks in their homeland.</a:t>
            </a:r>
            <a:endParaRPr lang="en-US" sz="29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/>
              <a:t>Kaifeng Jews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 </a:t>
            </a:r>
            <a:r>
              <a:rPr lang="en-US" b="1" dirty="0" smtClean="0"/>
              <a:t>Kaifeng Jews</a:t>
            </a:r>
            <a:r>
              <a:rPr lang="en-US" dirty="0" smtClean="0"/>
              <a:t> are members of a small </a:t>
            </a:r>
            <a:r>
              <a:rPr lang="en-US" u="sng" dirty="0" smtClean="0">
                <a:hlinkClick r:id="rId2" tooltip="History of the Jews in China"/>
              </a:rPr>
              <a:t>Jewish</a:t>
            </a:r>
            <a:r>
              <a:rPr lang="en-US" dirty="0" smtClean="0"/>
              <a:t> community in </a:t>
            </a:r>
            <a:r>
              <a:rPr lang="en-US" u="sng" dirty="0" smtClean="0">
                <a:hlinkClick r:id="rId3" tooltip="Kaifeng"/>
              </a:rPr>
              <a:t>Kaifeng</a:t>
            </a:r>
            <a:r>
              <a:rPr lang="en-US" dirty="0" smtClean="0"/>
              <a:t>, in  </a:t>
            </a:r>
            <a:r>
              <a:rPr lang="en-US" dirty="0" smtClean="0"/>
              <a:t>Northeastern </a:t>
            </a:r>
            <a:r>
              <a:rPr lang="en-US" u="sng" dirty="0" smtClean="0">
                <a:hlinkClick r:id="rId4" tooltip="China"/>
              </a:rPr>
              <a:t>China</a:t>
            </a:r>
            <a:r>
              <a:rPr lang="en-US" u="sng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They were assimilated into Chinese society while preserving some Jewish traditions, while Indian Jews kept their traditions.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Their origin and time of arrival in Kaifeng are a matter of debate among experts.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do not look different  from Han </a:t>
            </a:r>
            <a:r>
              <a:rPr lang="en-US" dirty="0" smtClean="0"/>
              <a:t>Chinese.</a:t>
            </a:r>
          </a:p>
          <a:p>
            <a:pPr marL="514350" indent="-514350">
              <a:buNone/>
            </a:pPr>
            <a:r>
              <a:rPr lang="en-US" dirty="0" smtClean="0"/>
              <a:t>Visit: Who are Jews of China and Japan on this site.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Map showing the location of Henan Province">
            <a:hlinkClick r:id="rId2" tooltip="&quot;Map showing the location of Henan Province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2911" b="2911"/>
          <a:stretch>
            <a:fillRect/>
          </a:stretch>
        </p:blipFill>
        <p:spPr bwMode="auto">
          <a:xfrm>
            <a:off x="1905000" y="0"/>
            <a:ext cx="38465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ews of Kai-Fung-Foo, Ch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0480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0" y="25146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Kaifeng Jews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Jewish community survived in contrast to Jews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724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Jews survived in India as a community because India celebrated ethnic and cultural pluralism thru history, much in fashion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2400" b="1" dirty="0" smtClean="0"/>
              <a:t>Miss </a:t>
            </a:r>
            <a:r>
              <a:rPr lang="en-US" sz="2400" b="1" dirty="0" err="1" smtClean="0"/>
              <a:t>Pramila</a:t>
            </a:r>
            <a:r>
              <a:rPr lang="en-US" sz="2400" b="1" dirty="0" smtClean="0"/>
              <a:t>, a Jewish girl, was the First Miss India, </a:t>
            </a:r>
            <a:r>
              <a:rPr lang="en-US" sz="2400" b="1" dirty="0" smtClean="0"/>
              <a:t>1947.</a:t>
            </a:r>
            <a:endParaRPr lang="en-US" sz="2400" b="1" dirty="0"/>
          </a:p>
        </p:txBody>
      </p:sp>
      <p:pic>
        <p:nvPicPr>
          <p:cNvPr id="5" name="Picture 2" descr="Pramila | Esther Victoria Abraham | Pramila First Miss India 1947 | A Tribute | Pictures">
            <a:hlinkClick r:id="rId2" tooltip="Pramila | Esther Victoria Abraham | Pramila First Miss India 1947 | A Tribute | Pictur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-152400"/>
            <a:ext cx="4953000" cy="625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642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Miss </a:t>
            </a:r>
            <a:r>
              <a:rPr lang="en-US" sz="2400" b="1" dirty="0" err="1" smtClean="0"/>
              <a:t>Sulochana</a:t>
            </a:r>
            <a:r>
              <a:rPr lang="en-US" sz="2400" b="1" dirty="0" smtClean="0"/>
              <a:t> –a leading lady in Indian films,  1930s-1940s </a:t>
            </a:r>
            <a:endParaRPr lang="en-US" sz="2400" b="1" dirty="0"/>
          </a:p>
        </p:txBody>
      </p:sp>
      <p:pic>
        <p:nvPicPr>
          <p:cNvPr id="34818" name="Picture 2" descr="http://ts1.mm.bing.net/th?id=HN.608049416587052959&amp;w=207&amp;h=207&amp;c=8&amp;pid=3.1&amp;qlt=90&amp;rm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"/>
            <a:ext cx="510539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 result for netanyahu india visi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457200"/>
            <a:ext cx="9990666" cy="5619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0"/>
            <a:ext cx="620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Prime </a:t>
            </a:r>
            <a:r>
              <a:rPr lang="en-US" sz="2400" dirty="0" smtClean="0"/>
              <a:t>M</a:t>
            </a:r>
            <a:r>
              <a:rPr lang="en-US" sz="2400" dirty="0" smtClean="0"/>
              <a:t>inister </a:t>
            </a:r>
            <a:r>
              <a:rPr lang="en-US" sz="2400" dirty="0" smtClean="0"/>
              <a:t>Narendra Modi visits Israel, 2017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Image result for netanyahu india visi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5421" cy="709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Map of Middle 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14400"/>
            <a:ext cx="10366411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1295400"/>
            <a:ext cx="501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Map of India and the Middle East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Image result for netanyahu india visi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0744200" cy="597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PM Modi hugging little 12 year old Moshe in the next picture?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infant child </a:t>
            </a:r>
            <a:r>
              <a:rPr lang="en-US" dirty="0" smtClean="0"/>
              <a:t>survived an Islamic terrorist attack  on the </a:t>
            </a:r>
            <a:r>
              <a:rPr lang="en-US" dirty="0" err="1" smtClean="0"/>
              <a:t>Chabad</a:t>
            </a:r>
            <a:r>
              <a:rPr lang="en-US" dirty="0" smtClean="0"/>
              <a:t> House in Mumbai, 2008.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netanyahu india visi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762000"/>
            <a:ext cx="10381663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1600200"/>
            <a:ext cx="10523331" cy="90627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-990600"/>
            <a:ext cx="636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Islamic Terrorists attack </a:t>
            </a:r>
            <a:r>
              <a:rPr lang="en-US" sz="2400" dirty="0" err="1" smtClean="0">
                <a:solidFill>
                  <a:srgbClr val="FF0000"/>
                </a:solidFill>
              </a:rPr>
              <a:t>Chabad</a:t>
            </a:r>
            <a:r>
              <a:rPr lang="en-US" sz="2400" dirty="0" smtClean="0">
                <a:solidFill>
                  <a:srgbClr val="FF0000"/>
                </a:solidFill>
              </a:rPr>
              <a:t> House in Bombay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Taj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Mahal</a:t>
            </a:r>
            <a:r>
              <a:rPr lang="en-US" sz="2400" dirty="0" smtClean="0">
                <a:solidFill>
                  <a:srgbClr val="FF0000"/>
                </a:solidFill>
              </a:rPr>
              <a:t> Hotel burns, 2008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1583317"/>
            <a:ext cx="5638800" cy="84413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3362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 err="1" smtClean="0">
                <a:solidFill>
                  <a:srgbClr val="FFFF00"/>
                </a:solidFill>
              </a:rPr>
              <a:t>Chabad</a:t>
            </a:r>
            <a:r>
              <a:rPr lang="en-US" sz="2400" dirty="0" smtClean="0">
                <a:solidFill>
                  <a:srgbClr val="FFFF00"/>
                </a:solidFill>
              </a:rPr>
              <a:t> House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Bombay, damaged during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attack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Emily Wax of Washington Post spent time in </a:t>
            </a:r>
            <a:r>
              <a:rPr lang="en-US" sz="2400" b="1" dirty="0" smtClean="0"/>
              <a:t>India</a:t>
            </a:r>
            <a:endParaRPr lang="en-US" sz="2400" b="1" dirty="0" smtClean="0"/>
          </a:p>
        </p:txBody>
      </p:sp>
      <p:pic>
        <p:nvPicPr>
          <p:cNvPr id="47106" name="Picture 2" descr="emily wa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395" b="6395"/>
          <a:stretch>
            <a:fillRect/>
          </a:stretch>
        </p:blipFill>
        <p:spPr bwMode="auto">
          <a:xfrm>
            <a:off x="1371600" y="457200"/>
            <a:ext cx="6211888" cy="465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Emily Wax writes:</a:t>
            </a:r>
          </a:p>
          <a:p>
            <a:r>
              <a:rPr lang="en-US" b="1" dirty="0" smtClean="0"/>
              <a:t>“Jews flourished in India for centuries -- from biblical times, some scholars say. The country also gave safe haven to Jews during World War II.”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Small but active Jewish communities remain in Mumbai, including the so-called Baghdadi Jews.</a:t>
            </a:r>
          </a:p>
          <a:p>
            <a:pPr>
              <a:buNone/>
            </a:pPr>
            <a:r>
              <a:rPr lang="en-US" b="1" dirty="0" smtClean="0"/>
              <a:t>  </a:t>
            </a:r>
          </a:p>
          <a:p>
            <a:r>
              <a:rPr lang="en-US" b="1" dirty="0" smtClean="0"/>
              <a:t>But in Cochin, there is concern that Jew Town soon will be little more than a quirky tourist destination.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"We are kosher, but also Indian," said an older Jewish woman, adding that she uses </a:t>
            </a:r>
            <a:r>
              <a:rPr lang="en-US" b="1" dirty="0" err="1" smtClean="0"/>
              <a:t>chapati</a:t>
            </a:r>
            <a:r>
              <a:rPr lang="en-US" b="1" dirty="0" smtClean="0"/>
              <a:t>, an Indian flatbread, rather than the braided </a:t>
            </a:r>
            <a:r>
              <a:rPr lang="en-US" b="1" dirty="0" err="1" smtClean="0"/>
              <a:t>challah</a:t>
            </a:r>
            <a:r>
              <a:rPr lang="en-US" b="1" dirty="0" smtClean="0"/>
              <a:t> bread of European Jews.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Jewish community here eats no beef, out of respect for the Hindu prohibition on eating cow meat.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Cochin, shoes are taken off before entering the main prayer room, as in Hindu temples, and flowers are used as a part of prayer.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"After some years the story of the Jews of Cochin may come to an end," reads the small book handed out to visitors for 10 rupees, or about 20 cents. </a:t>
            </a:r>
          </a:p>
          <a:p>
            <a:endParaRPr lang="en-US" b="1" dirty="0" smtClean="0"/>
          </a:p>
          <a:p>
            <a:r>
              <a:rPr lang="en-US" b="1" dirty="0" smtClean="0"/>
              <a:t>"If this happens, history can record that their departure was not motivated by intolerance or discrimination by India."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Jews return to Israel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Some 80,000 Jews with Indian roots now live in Israel, 1.5 %.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 India, they were known as Jews or </a:t>
            </a:r>
            <a:r>
              <a:rPr lang="en-US" dirty="0" err="1" smtClean="0"/>
              <a:t>Yehudis</a:t>
            </a:r>
            <a:r>
              <a:rPr lang="en-US" dirty="0" smtClean="0"/>
              <a:t>.  In Israel, they are called Indian.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are Jewish in faith but Indian in culture. You may call them exotic.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prefer fish curry and rice, rather than steak and potatoes.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Jews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Indian Jews are small in number, a mere  50,000 to 80,000.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Jews have lived in India for some 2000 years.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have been an integral part of the Indian landscape.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Their numbers are small, but contributions are large.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They are “the salt in India’s pot.”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age result for bene israe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508066" cy="534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5867400"/>
            <a:ext cx="5440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Indian Culture can be found in Israel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King Solomon’s Wisdom has an earlier similar story in India</a:t>
            </a:r>
            <a:endParaRPr lang="en-US" sz="3200" dirty="0"/>
          </a:p>
        </p:txBody>
      </p:sp>
      <p:pic>
        <p:nvPicPr>
          <p:cNvPr id="4" name="Content Placeholder 3" descr="King Solomon's Wis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57287"/>
            <a:ext cx="7200900" cy="5700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King Solomon's Wisdom 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82" b="13382"/>
          <a:stretch>
            <a:fillRect/>
          </a:stretch>
        </p:blipFill>
        <p:spPr>
          <a:xfrm>
            <a:off x="457200" y="0"/>
            <a:ext cx="8530167" cy="6397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Jewish Population—top 10</a:t>
            </a:r>
            <a:br>
              <a:rPr lang="en-US" dirty="0" smtClean="0"/>
            </a:br>
            <a:r>
              <a:rPr lang="en-US" sz="2700" dirty="0" smtClean="0"/>
              <a:t>Jewish Data Bank Estimates, 2017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447800"/>
          <a:ext cx="6096000" cy="44640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Israeli Jews"/>
                        </a:rPr>
                        <a:t>Israel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 to 7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million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American Jews"/>
                        </a:rPr>
                        <a:t>United States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6.2 million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History of the Jews in France"/>
                        </a:rPr>
                        <a:t>France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478,000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History of the Jews in Canada"/>
                        </a:rPr>
                        <a:t>Canada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380,000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History of the Jews in the United Kingdom"/>
                        </a:rPr>
                        <a:t>United Kingdom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290,000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History of the Jews in Russia"/>
                        </a:rPr>
                        <a:t>Russia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190,000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History of the Jews in Argentina"/>
                        </a:rPr>
                        <a:t>Argentina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181,500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History of the Jews in Germany"/>
                        </a:rPr>
                        <a:t>Germany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118,000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History of the Jews in Australia"/>
                        </a:rPr>
                        <a:t>Australia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112,500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solidFill>
                            <a:srgbClr val="0B008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History of the Jews in Brazil"/>
                        </a:rPr>
                        <a:t>Brazil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95,200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Ladies and Gentlemen.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3 Jewish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Cochin Jews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Bene</a:t>
            </a:r>
            <a:r>
              <a:rPr lang="en-US" dirty="0" smtClean="0"/>
              <a:t> Israel of Bombay and vicinity</a:t>
            </a:r>
          </a:p>
          <a:p>
            <a:r>
              <a:rPr lang="en-US" dirty="0" smtClean="0"/>
              <a:t>3. the Baghdadi Jews of Bombay and </a:t>
            </a:r>
            <a:r>
              <a:rPr lang="en-US" dirty="0" smtClean="0"/>
              <a:t>Calcutta</a:t>
            </a:r>
          </a:p>
          <a:p>
            <a:endParaRPr lang="en-US" dirty="0" smtClean="0"/>
          </a:p>
          <a:p>
            <a:r>
              <a:rPr lang="en-US" dirty="0" smtClean="0"/>
              <a:t>See the attached map.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India’s Three Jewish Communities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E:\250px-Indian_Jews_communities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44823"/>
            <a:ext cx="7620001" cy="690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Cochin Jews in the State of Kerala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are the oldest of the three Jewish communities in India.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entered India when the Romans destroyed the Jerusalem temple in 70 AD. Some Sephardic Jews also entered India after 1492, when Spain expelled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Hindu Maharaja </a:t>
            </a:r>
            <a:r>
              <a:rPr lang="en-US" dirty="0" err="1" smtClean="0"/>
              <a:t>Chera</a:t>
            </a:r>
            <a:r>
              <a:rPr lang="en-US" dirty="0" smtClean="0"/>
              <a:t> </a:t>
            </a:r>
            <a:r>
              <a:rPr lang="en-US" dirty="0" err="1" smtClean="0"/>
              <a:t>Verma</a:t>
            </a:r>
            <a:r>
              <a:rPr lang="en-US" dirty="0" smtClean="0"/>
              <a:t> welcomed the Jews.  The Maharaja presented the Jews with Copper Plates, thus establishing their status.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image of the Descendant of the Maharaja is attached.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Image result for maharaja chera perumal verma,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"/>
            <a:ext cx="4105275" cy="6568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457200"/>
            <a:ext cx="374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Descendant of Maharaja </a:t>
            </a:r>
            <a:r>
              <a:rPr lang="en-US" dirty="0" err="1" smtClean="0">
                <a:solidFill>
                  <a:srgbClr val="FFFF00"/>
                </a:solidFill>
              </a:rPr>
              <a:t>Chera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Verma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12504</TotalTime>
  <Words>1120</Words>
  <Application>Microsoft Office PowerPoint</Application>
  <PresentationFormat>On-screen Show (4:3)</PresentationFormat>
  <Paragraphs>176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Who are the Jews of India?</vt:lpstr>
      <vt:lpstr>Slide 2</vt:lpstr>
      <vt:lpstr>Jews are Global</vt:lpstr>
      <vt:lpstr>Slide 4</vt:lpstr>
      <vt:lpstr>Jews of India</vt:lpstr>
      <vt:lpstr>India’s 3 Jewish communities</vt:lpstr>
      <vt:lpstr>India’s Three Jewish Communities</vt:lpstr>
      <vt:lpstr>Cochin Jews in the State of Kerala</vt:lpstr>
      <vt:lpstr>Slide 9</vt:lpstr>
      <vt:lpstr>Cochin Jews</vt:lpstr>
      <vt:lpstr>Dr. Nathan Katz, FIU, writes:</vt:lpstr>
      <vt:lpstr>Cochin Jews</vt:lpstr>
      <vt:lpstr>Slide 13</vt:lpstr>
      <vt:lpstr>The 400th year Anniversary  Stamp, 1568-1968. Cochin synagogue</vt:lpstr>
      <vt:lpstr>Slide 15</vt:lpstr>
      <vt:lpstr>Slide 16</vt:lpstr>
      <vt:lpstr>Slide 17</vt:lpstr>
      <vt:lpstr>Slide 18</vt:lpstr>
      <vt:lpstr>Bene Israel of Bombay</vt:lpstr>
      <vt:lpstr>India’s Three Jewish Communities</vt:lpstr>
      <vt:lpstr>Slide 21</vt:lpstr>
      <vt:lpstr>Bene Israel of Bombay, about 1960</vt:lpstr>
      <vt:lpstr>Baghdadi Jews</vt:lpstr>
      <vt:lpstr>  David Sassoon</vt:lpstr>
      <vt:lpstr>David or Daud Sassoon (1792-1864) </vt:lpstr>
      <vt:lpstr>David Sassoon (cont.)</vt:lpstr>
      <vt:lpstr>Slide 27</vt:lpstr>
      <vt:lpstr>Slide 28</vt:lpstr>
      <vt:lpstr>Synagogue  in Poona</vt:lpstr>
      <vt:lpstr>Why Jews flourished in India?</vt:lpstr>
      <vt:lpstr>Slide 31</vt:lpstr>
      <vt:lpstr>Slide 32</vt:lpstr>
      <vt:lpstr>Kaifeng Jews in China</vt:lpstr>
      <vt:lpstr>Slide 34</vt:lpstr>
      <vt:lpstr>Indian Jewish community survived in contrast to Jews in China</vt:lpstr>
      <vt:lpstr>Slide 36</vt:lpstr>
      <vt:lpstr> 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Cont.</vt:lpstr>
      <vt:lpstr>Most Jews return to Israel</vt:lpstr>
      <vt:lpstr>  </vt:lpstr>
      <vt:lpstr>Slide 51</vt:lpstr>
      <vt:lpstr>King Solomon’s Wisdom has an earlier similar story in India</vt:lpstr>
      <vt:lpstr>Slide 53</vt:lpstr>
      <vt:lpstr>Jewish Population—top 10 Jewish Data Bank Estimates, 2017</vt:lpstr>
      <vt:lpstr>Slide 55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>Madan Goel</dc:creator>
  <cp:lastModifiedBy>Madan</cp:lastModifiedBy>
  <cp:revision>79</cp:revision>
  <dcterms:created xsi:type="dcterms:W3CDTF">2014-01-05T21:18:37Z</dcterms:created>
  <dcterms:modified xsi:type="dcterms:W3CDTF">2022-01-25T19:25:38Z</dcterms:modified>
</cp:coreProperties>
</file>