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4B460-B1A7-4015-94FA-0B8428D22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B7BC1-B3D4-43F7-BF58-D44D36EEE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9890B-B859-4E7B-8256-11998AD7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F2F5C-37F6-4D27-B827-7A10257F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0D3E-D535-45FB-BD08-FC3AC9E9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3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71899-6F91-4321-A185-20B06209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44247-338A-4B43-ABE8-76C38CD36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119F6-770E-4471-89C9-EE2DBA30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0EEB-7B53-47E0-92E8-EC6B23023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07702-2D13-4B11-AEB0-D9AA79B0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2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F8D2A6-48B4-417A-A280-80BFE9B4E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AAA37-A4D0-4C65-9B61-899F8F2C3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CB5DD-6E23-457E-8B40-E618C13B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966D0-175F-4C98-9611-98750934E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46843-9891-44B5-A6D0-F7569FD71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6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E400C-2687-4B08-8E81-1BCE2951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EB2A-D851-4BC9-9BA1-F38C59F2F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4D498-395E-452C-9060-0DEC1688A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0A395-7071-4DBA-ACF8-2F9D334B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D6715-CE27-4A28-B4E4-59EAAC4A7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5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7E70-650E-42FE-AFF2-CB447C818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2F8B9-A4CB-4FB6-BB43-732C4C80A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4C36D-1CDF-4D29-8445-ACD3480CC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49C96-8C66-4FE1-822C-D1FE75D2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F72DC-22BB-446F-8B9B-4F9611A1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B9762-8258-4CE3-9D0B-14423F0B2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D8A2E-5D9F-4B4D-9842-933E29092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46736-F0B7-461C-A028-9958E3AD5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D1BD6-E833-428A-82CC-25CB35C5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2C1EA-619C-439A-8C4D-3D3054B2A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BDB54-567A-48E1-90B6-ADC2EF8E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6AF9-0FF9-4637-99A0-CF09E002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F9D46-CD7A-425C-8ECA-446C3AEFC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61719-2D21-4B87-AB38-65FC67B0D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FB0EEE-C411-4D4B-9E61-CB7C2C03E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B48508-9A35-4B67-9FB2-3F18C81CA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28BFCD-AD0F-440A-9E06-0042E166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B5B59-B6D8-47B7-ADC3-4B2497B9C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99700-4CF5-4129-8C38-1FCC5B7D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7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6CA82-3910-4C9F-A8BF-AE32C44C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EB6B9A-67FD-46CD-9908-FE50264D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32E60E-B7BC-45CA-91A4-27D8D845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FFB42-2FCD-4136-9B5F-AC2C4BF2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EEB7F4-17A8-4F01-9B3A-133C7D8D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9490F2-4BD1-45DE-827A-32D97FFEF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E7C40-026F-4D53-867D-51C646BE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1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4481C-F770-4062-8C68-CC549172D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2ADE8-3EDC-4583-8A87-6C66D23D5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A8039-E9AE-46B1-B320-E4C2E7DA9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10E89-9AA0-4E13-9E79-C6E942289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ADE12-ADF2-4EF4-9D9C-15029503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4D9B7-3D7F-4611-AC48-832516FE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A5C1-12D8-489C-85FD-CBFF89BC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067BEF-1421-436A-94ED-A81C43E387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87725-7BF1-4600-8EF7-CA0B67943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7A222-B28E-4C11-8795-B2F06E2D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1FAE4-6627-41C4-9477-A3C14B17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7A905-D81F-481F-B3BA-B347821A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4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0E59CC-E742-42E3-A24E-E1E8C390C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5E4EE-2786-440B-B837-8FAFF2918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46C94-2C2C-4ABA-8F47-5FDFBD245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1C6C-CD2A-42D0-A5F5-CC6BD5E73721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7701F-9BB8-4E50-A79C-2A8BA3DC8D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4EB37-CC42-4630-9C89-F24E1F4E8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C4DC-05B4-4CE6-81C6-CF65F7F3E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1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2E280-E747-4A3A-89DD-3F3AEC3B2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8759"/>
            <a:ext cx="9144000" cy="239292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Understanding Your </a:t>
            </a:r>
            <a:br>
              <a:rPr lang="en-US" b="1" dirty="0"/>
            </a:br>
            <a:r>
              <a:rPr lang="en-US" b="1" dirty="0"/>
              <a:t>Credit Score &amp; </a:t>
            </a:r>
            <a:br>
              <a:rPr lang="en-US" b="1" dirty="0"/>
            </a:br>
            <a:r>
              <a:rPr lang="en-US" b="1" dirty="0"/>
              <a:t>Building Credit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05A67F-87D1-4075-9272-3B2025E11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4639"/>
            <a:ext cx="9144000" cy="19127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500" dirty="0"/>
              <a:t>Seminar Presented By: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500" i="1" dirty="0"/>
              <a:t>Gulf Winds Cares® Foundation </a:t>
            </a:r>
            <a:r>
              <a:rPr lang="en-US" sz="2500" dirty="0"/>
              <a:t>&amp;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500" i="1" dirty="0"/>
              <a:t>UWF Louis </a:t>
            </a:r>
            <a:r>
              <a:rPr lang="en-US" sz="2500" i="1" dirty="0" err="1"/>
              <a:t>Maygarden</a:t>
            </a:r>
            <a:r>
              <a:rPr lang="en-US" sz="2500" i="1" dirty="0"/>
              <a:t> Center for Financial Literacy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500" dirty="0"/>
              <a:t>January 25, 2022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0AD5AF-C894-455E-BB6F-3635D8C29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716" y="363834"/>
            <a:ext cx="5878567" cy="181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33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3CE1-0D89-4600-BC96-157D6F9A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Build Your Credit Score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11D5C-4237-4664-98F6-6CB274421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139"/>
            <a:ext cx="10515600" cy="38448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a ‘secured’ credit card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a co-signer on a loan or credit card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a ‘mix’ of credit relationships, if appropriate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all loan payments and credit card payments on time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Become </a:t>
            </a:r>
            <a:r>
              <a:rPr lang="en-US" dirty="0"/>
              <a:t>an authorized user on someone else’s credit card (not mine!)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01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EB58-064A-45C6-9C2F-D7C732A6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92897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A23BF-D0D6-42D8-AA93-4AE314BD3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Credit Score?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4C6ED-1E99-46C4-828F-7D7AE41C6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credit score is a number that allows lenders and other creditors to assess the ‘credit risk’ associated with lending to you. </a:t>
            </a:r>
          </a:p>
          <a:p>
            <a:endParaRPr lang="en-US" dirty="0"/>
          </a:p>
          <a:p>
            <a:r>
              <a:rPr lang="en-US" dirty="0"/>
              <a:t>It helps creditors determine whether to give you credit, the loan terms they may offer, and the interest rate you may pay for a loan. </a:t>
            </a:r>
          </a:p>
          <a:p>
            <a:endParaRPr lang="en-US" dirty="0"/>
          </a:p>
          <a:p>
            <a:r>
              <a:rPr lang="en-US" dirty="0"/>
              <a:t>Having a high credit score can benefit you in many ways – making it easier for you to get a loan, to rent an apartment, to lower your cost of insurance, to secure employment, etc. </a:t>
            </a:r>
          </a:p>
        </p:txBody>
      </p:sp>
    </p:spTree>
    <p:extLst>
      <p:ext uri="{BB962C8B-B14F-4D97-AF65-F5344CB8AC3E}">
        <p14:creationId xmlns:p14="http://schemas.microsoft.com/office/powerpoint/2010/main" val="142046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3C07-2128-4020-A875-3B6AF696D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Your Credit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1931A-2472-4066-8F07-B996B5B01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brief history of YOU! </a:t>
            </a:r>
          </a:p>
          <a:p>
            <a:endParaRPr lang="en-US" dirty="0"/>
          </a:p>
          <a:p>
            <a:r>
              <a:rPr lang="en-US" dirty="0"/>
              <a:t>It lists your </a:t>
            </a:r>
            <a:r>
              <a:rPr lang="en-US" b="1" dirty="0"/>
              <a:t>social security number</a:t>
            </a:r>
            <a:r>
              <a:rPr lang="en-US" dirty="0"/>
              <a:t>, </a:t>
            </a:r>
            <a:r>
              <a:rPr lang="en-US" b="1" dirty="0"/>
              <a:t>employment history</a:t>
            </a:r>
            <a:r>
              <a:rPr lang="en-US" dirty="0"/>
              <a:t>, </a:t>
            </a:r>
            <a:r>
              <a:rPr lang="en-US" b="1" dirty="0"/>
              <a:t>bill payment history</a:t>
            </a:r>
            <a:r>
              <a:rPr lang="en-US" dirty="0"/>
              <a:t>, </a:t>
            </a:r>
            <a:r>
              <a:rPr lang="en-US" b="1" dirty="0"/>
              <a:t>loan payment history</a:t>
            </a:r>
            <a:r>
              <a:rPr lang="en-US" dirty="0"/>
              <a:t>, </a:t>
            </a:r>
            <a:r>
              <a:rPr lang="en-US" b="1" dirty="0"/>
              <a:t>current loans and payment amounts</a:t>
            </a:r>
            <a:r>
              <a:rPr lang="en-US" dirty="0"/>
              <a:t>, and </a:t>
            </a:r>
            <a:r>
              <a:rPr lang="en-US" b="1" dirty="0"/>
              <a:t>if and when specific creditors have accessed your credit report (‘hard’ inquiries)</a:t>
            </a:r>
            <a:r>
              <a:rPr lang="en-US" dirty="0"/>
              <a:t>, etc.  </a:t>
            </a:r>
          </a:p>
          <a:p>
            <a:endParaRPr lang="en-US" dirty="0"/>
          </a:p>
          <a:p>
            <a:r>
              <a:rPr lang="en-US" dirty="0"/>
              <a:t>Your credit report also includes </a:t>
            </a:r>
            <a:r>
              <a:rPr lang="en-US" b="1" dirty="0"/>
              <a:t>addresses</a:t>
            </a:r>
            <a:r>
              <a:rPr lang="en-US" dirty="0"/>
              <a:t> at which you have lived, </a:t>
            </a:r>
            <a:r>
              <a:rPr lang="en-US" b="1" dirty="0"/>
              <a:t>where you currently live </a:t>
            </a:r>
            <a:r>
              <a:rPr lang="en-US" dirty="0"/>
              <a:t>and whether or not you have been </a:t>
            </a:r>
            <a:r>
              <a:rPr lang="en-US" b="1" i="1" dirty="0"/>
              <a:t>sued</a:t>
            </a:r>
            <a:r>
              <a:rPr lang="en-US" dirty="0"/>
              <a:t>, </a:t>
            </a:r>
            <a:r>
              <a:rPr lang="en-US" b="1" i="1" dirty="0"/>
              <a:t>arrested</a:t>
            </a:r>
            <a:r>
              <a:rPr lang="en-US" dirty="0"/>
              <a:t>, or </a:t>
            </a:r>
            <a:r>
              <a:rPr lang="en-US" b="1" i="1" dirty="0"/>
              <a:t>filed for bankruptcy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2840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295D-A388-4459-A171-6F3F23E3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Your Credit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74660-2E29-4F44-B2AD-3509107D6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 reporting agencies collect and maintain the information contained in your credit report. </a:t>
            </a:r>
          </a:p>
          <a:p>
            <a:endParaRPr lang="en-US" dirty="0"/>
          </a:p>
          <a:p>
            <a:r>
              <a:rPr lang="en-US" dirty="0"/>
              <a:t>Each credit reporting agency maintains its own records and may not have information relating to all your financial accounts. </a:t>
            </a:r>
          </a:p>
          <a:p>
            <a:endParaRPr lang="en-US" dirty="0"/>
          </a:p>
          <a:p>
            <a:r>
              <a:rPr lang="en-US" dirty="0"/>
              <a:t>Big 3: Equifax®, Experian®, &amp; TransUnion®</a:t>
            </a:r>
          </a:p>
        </p:txBody>
      </p:sp>
    </p:spTree>
    <p:extLst>
      <p:ext uri="{BB962C8B-B14F-4D97-AF65-F5344CB8AC3E}">
        <p14:creationId xmlns:p14="http://schemas.microsoft.com/office/powerpoint/2010/main" val="396655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0BED8-85CA-422F-8E62-214273BC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Responsibility for Your Credit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72E06-BC7D-48BB-8A86-59518DF2F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YOUR responsibility to check your credit reports regularly to ensure their accuracy!</a:t>
            </a:r>
          </a:p>
          <a:p>
            <a:endParaRPr lang="en-US" dirty="0"/>
          </a:p>
          <a:p>
            <a:r>
              <a:rPr lang="en-US" dirty="0"/>
              <a:t>You are entitled to ONE free credit report each year from each of the three major credit reporting agencies. One </a:t>
            </a:r>
            <a:r>
              <a:rPr lang="en-US"/>
              <a:t>every four months!</a:t>
            </a:r>
            <a:endParaRPr lang="en-US" dirty="0"/>
          </a:p>
          <a:p>
            <a:endParaRPr lang="en-US" dirty="0"/>
          </a:p>
          <a:p>
            <a:r>
              <a:rPr lang="en-US" dirty="0"/>
              <a:t>Go to </a:t>
            </a:r>
            <a:r>
              <a:rPr lang="en-US" u="sng" dirty="0"/>
              <a:t>AnnualCreditReport.com</a:t>
            </a:r>
            <a:r>
              <a:rPr lang="en-US" dirty="0"/>
              <a:t> or call 1-877-322-8228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8707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5742-421A-470D-A8E1-58DB673C2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Your Credit Score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A3213-9611-45E6-84A8-0040AC6D2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</a:t>
            </a:r>
            <a:r>
              <a:rPr lang="en-US" b="1" dirty="0"/>
              <a:t>credit score </a:t>
            </a:r>
            <a:r>
              <a:rPr lang="en-US" dirty="0"/>
              <a:t>is calculated using information from your </a:t>
            </a:r>
            <a:r>
              <a:rPr lang="en-US" b="1" dirty="0"/>
              <a:t>credit report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Based on the following factors: </a:t>
            </a:r>
          </a:p>
          <a:p>
            <a:endParaRPr lang="en-US" dirty="0"/>
          </a:p>
          <a:p>
            <a:pPr lvl="1"/>
            <a:r>
              <a:rPr lang="en-US" b="1" dirty="0"/>
              <a:t>Payment history </a:t>
            </a:r>
            <a:r>
              <a:rPr lang="en-US" dirty="0"/>
              <a:t>– 	pay on time, as you agreed to do! </a:t>
            </a:r>
          </a:p>
          <a:p>
            <a:pPr lvl="1"/>
            <a:r>
              <a:rPr lang="en-US" b="1" dirty="0"/>
              <a:t>Credit card utilization </a:t>
            </a:r>
            <a:r>
              <a:rPr lang="en-US" dirty="0"/>
              <a:t>– try to keep it low </a:t>
            </a:r>
            <a:endParaRPr lang="en-US" b="1" dirty="0"/>
          </a:p>
          <a:p>
            <a:pPr lvl="1"/>
            <a:r>
              <a:rPr lang="en-US" b="1" dirty="0"/>
              <a:t>Derogatory marks </a:t>
            </a:r>
            <a:r>
              <a:rPr lang="en-US" dirty="0"/>
              <a:t>– </a:t>
            </a:r>
            <a:r>
              <a:rPr lang="en-US" b="1" dirty="0"/>
              <a:t>	</a:t>
            </a:r>
            <a:r>
              <a:rPr lang="en-US" dirty="0"/>
              <a:t>account placed in collections? </a:t>
            </a:r>
            <a:endParaRPr lang="en-US" b="1" dirty="0"/>
          </a:p>
          <a:p>
            <a:pPr lvl="1"/>
            <a:r>
              <a:rPr lang="en-US" b="1" dirty="0"/>
              <a:t>Age of credit history </a:t>
            </a:r>
            <a:r>
              <a:rPr lang="en-US" dirty="0"/>
              <a:t>– 	the longer the better </a:t>
            </a:r>
            <a:endParaRPr lang="en-US" b="1" dirty="0"/>
          </a:p>
          <a:p>
            <a:pPr lvl="1"/>
            <a:r>
              <a:rPr lang="en-US" b="1" dirty="0"/>
              <a:t>Total accounts </a:t>
            </a:r>
            <a:r>
              <a:rPr lang="en-US" dirty="0"/>
              <a:t>– 	use a variety of accounts = credit cards &amp; car loan</a:t>
            </a:r>
            <a:endParaRPr lang="en-US" b="1" dirty="0"/>
          </a:p>
          <a:p>
            <a:pPr lvl="1"/>
            <a:r>
              <a:rPr lang="en-US" b="1" dirty="0"/>
              <a:t>Hard inquiries </a:t>
            </a:r>
            <a:r>
              <a:rPr lang="en-US" dirty="0"/>
              <a:t>– 	new applications for credit; fade over time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49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7C2A-73FB-43F8-8A4B-7E70BA51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FICO® Score vs. </a:t>
            </a:r>
            <a:r>
              <a:rPr lang="en-US" dirty="0" err="1"/>
              <a:t>VantageScore</a:t>
            </a:r>
            <a:r>
              <a:rPr lang="en-US" dirty="0"/>
              <a:t>®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196E7-3CE3-4CF7-9227-E0273034D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5636"/>
            <a:ext cx="10515600" cy="4752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FICO® Score was developed by the Fair Isaac Corporation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Used primarily for mortgage lending purposes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Scores range from 300 to 850 – the </a:t>
            </a:r>
            <a:r>
              <a:rPr lang="en-US" b="1" dirty="0"/>
              <a:t>higher the better</a:t>
            </a:r>
            <a:r>
              <a:rPr lang="en-US" dirty="0"/>
              <a:t>! </a:t>
            </a:r>
          </a:p>
          <a:p>
            <a:endParaRPr lang="en-US" dirty="0"/>
          </a:p>
          <a:p>
            <a:r>
              <a:rPr lang="en-US" dirty="0"/>
              <a:t>300 – 579 	Poor  		16%</a:t>
            </a:r>
          </a:p>
          <a:p>
            <a:r>
              <a:rPr lang="en-US" dirty="0"/>
              <a:t>580 – 669 	Fair  		18%</a:t>
            </a:r>
          </a:p>
          <a:p>
            <a:r>
              <a:rPr lang="en-US" dirty="0"/>
              <a:t>670 – 739 	Good 		21%</a:t>
            </a:r>
          </a:p>
          <a:p>
            <a:r>
              <a:rPr lang="en-US" dirty="0"/>
              <a:t>740 – 799	Very Good  	25%</a:t>
            </a:r>
          </a:p>
          <a:p>
            <a:r>
              <a:rPr lang="en-US" dirty="0"/>
              <a:t>800 – 850	Excellent  	20%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603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E3704-0C38-4877-B021-BD5A2B036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669"/>
            <a:ext cx="10515600" cy="1266738"/>
          </a:xfrm>
        </p:spPr>
        <p:txBody>
          <a:bodyPr/>
          <a:lstStyle/>
          <a:p>
            <a:pPr algn="ctr"/>
            <a:r>
              <a:rPr lang="en-US" dirty="0" err="1"/>
              <a:t>VantageScore</a:t>
            </a:r>
            <a:r>
              <a:rPr lang="en-US" dirty="0"/>
              <a:t>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848F0-1055-405D-BCEC-8C07696A2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1706"/>
          </a:xfrm>
        </p:spPr>
        <p:txBody>
          <a:bodyPr/>
          <a:lstStyle/>
          <a:p>
            <a:r>
              <a:rPr lang="en-US" dirty="0" err="1"/>
              <a:t>VantageScore</a:t>
            </a:r>
            <a:r>
              <a:rPr lang="en-US" dirty="0"/>
              <a:t>® was developed by the three major credit reporting agencies as an alternative to the FICO® Score </a:t>
            </a:r>
          </a:p>
          <a:p>
            <a:r>
              <a:rPr lang="en-US" dirty="0"/>
              <a:t>It is based on similar factors such as payment history, credit card utilization, derogatory marks, length of credit history, etc. </a:t>
            </a:r>
          </a:p>
          <a:p>
            <a:pPr>
              <a:spcAft>
                <a:spcPts val="1200"/>
              </a:spcAft>
            </a:pPr>
            <a:r>
              <a:rPr lang="en-US" dirty="0"/>
              <a:t>According to Experian: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300 – 499 	Very Poor 	 5%	 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500 – 600 	Poor 		21%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601 – 660 	Fair 		13%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661 – 780 	Good 		38%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781 – 850 	Excellent 	23%</a:t>
            </a:r>
          </a:p>
        </p:txBody>
      </p:sp>
    </p:spTree>
    <p:extLst>
      <p:ext uri="{BB962C8B-B14F-4D97-AF65-F5344CB8AC3E}">
        <p14:creationId xmlns:p14="http://schemas.microsoft.com/office/powerpoint/2010/main" val="296715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BBA9-1D25-4ED6-ABFC-91AA31F7A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Improve Your Credit Score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78B4B-8D2D-4888-A77A-E286A375C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 attention to the factors that impact your credit score: </a:t>
            </a:r>
          </a:p>
          <a:p>
            <a:pPr marL="0" indent="0">
              <a:buNone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Payment history – make on-time payments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Credit card utilization – use a small portion of available credit limits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Derogatory marks – do not allow accounts to become past due or delinquent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Age of credit history – try to maintain accounts over time and leave open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Total accounts – use a variety of account types to prove to creditors you can handle all types of credit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Hard inquiries – incur new debts judiciously; applying has an impact!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7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14124</TotalTime>
  <Words>738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Understanding Your  Credit Score &amp;  Building Credit </vt:lpstr>
      <vt:lpstr>What is a Credit Score? </vt:lpstr>
      <vt:lpstr>Your Credit Report </vt:lpstr>
      <vt:lpstr>Your Credit Report </vt:lpstr>
      <vt:lpstr>Responsibility for Your Credit Report </vt:lpstr>
      <vt:lpstr>Your Credit Score </vt:lpstr>
      <vt:lpstr>FICO® Score vs. VantageScore® </vt:lpstr>
      <vt:lpstr>VantageScore®</vt:lpstr>
      <vt:lpstr>How to Improve Your Credit Score </vt:lpstr>
      <vt:lpstr>How to Build Your Credit Score 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Your  Credit Score</dc:title>
  <dc:creator>Greg Prescott</dc:creator>
  <cp:lastModifiedBy>Greg Prescott</cp:lastModifiedBy>
  <cp:revision>26</cp:revision>
  <cp:lastPrinted>2021-11-09T18:43:06Z</cp:lastPrinted>
  <dcterms:created xsi:type="dcterms:W3CDTF">2021-11-09T17:15:33Z</dcterms:created>
  <dcterms:modified xsi:type="dcterms:W3CDTF">2022-01-20T19:48:59Z</dcterms:modified>
</cp:coreProperties>
</file>